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79" d="100"/>
          <a:sy n="79" d="100"/>
        </p:scale>
        <p:origin x="1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FBC6-6B32-4BC7-A24E-54BE59E3159C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1B52A34-72AD-4F9D-9CE0-3A5325658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39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FBC6-6B32-4BC7-A24E-54BE59E3159C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2A34-72AD-4F9D-9CE0-3A5325658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40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FBC6-6B32-4BC7-A24E-54BE59E3159C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2A34-72AD-4F9D-9CE0-3A5325658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76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534" y="152400"/>
            <a:ext cx="5477933" cy="601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99667" y="152400"/>
            <a:ext cx="5477933" cy="601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B5802-4BFF-4CCF-BF0D-5B1D92F277B0}" type="datetime8">
              <a:rPr lang="id-ID"/>
              <a:pPr>
                <a:defRPr/>
              </a:pPr>
              <a:t>29/09/2013 22:26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MA-1223 Aljabar Linear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29A86-61EB-44AC-ADD4-CDCF662FC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7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FBC6-6B32-4BC7-A24E-54BE59E3159C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2A34-72AD-4F9D-9CE0-3A5325658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40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F146FBC6-6B32-4BC7-A24E-54BE59E3159C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1B52A34-72AD-4F9D-9CE0-3A5325658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923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FBC6-6B32-4BC7-A24E-54BE59E3159C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2A34-72AD-4F9D-9CE0-3A5325658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FBC6-6B32-4BC7-A24E-54BE59E3159C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2A34-72AD-4F9D-9CE0-3A5325658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60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FBC6-6B32-4BC7-A24E-54BE59E3159C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2A34-72AD-4F9D-9CE0-3A5325658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69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FBC6-6B32-4BC7-A24E-54BE59E3159C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2A34-72AD-4F9D-9CE0-3A5325658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246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FBC6-6B32-4BC7-A24E-54BE59E3159C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2A34-72AD-4F9D-9CE0-3A5325658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99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FBC6-6B32-4BC7-A24E-54BE59E3159C}" type="datetimeFigureOut">
              <a:rPr lang="en-US" smtClean="0"/>
              <a:t>9/29/2013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2A34-72AD-4F9D-9CE0-3A5325658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606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F146FBC6-6B32-4BC7-A24E-54BE59E3159C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1B52A34-72AD-4F9D-9CE0-3A5325658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372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  <p:sldLayoutId id="214748392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3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3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image" Target="../media/image6.jpeg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2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Aljabar</a:t>
            </a:r>
            <a:r>
              <a:rPr lang="en-US" dirty="0" smtClean="0"/>
              <a:t> Linear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22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12900" y="76200"/>
            <a:ext cx="9055100" cy="6019800"/>
          </a:xfrm>
        </p:spPr>
        <p:txBody>
          <a:bodyPr>
            <a:normAutofit lnSpcReduction="10000"/>
          </a:bodyPr>
          <a:lstStyle/>
          <a:p>
            <a:pPr marL="609600" indent="-609600">
              <a:buNone/>
            </a:pPr>
            <a:r>
              <a:rPr lang="en-US" sz="2400" b="1">
                <a:latin typeface="Bookman Old Style" panose="02050604050505020204" pitchFamily="18" charset="0"/>
              </a:rPr>
              <a:t>Maka hasil kali A dan B adalah :</a:t>
            </a:r>
          </a:p>
          <a:p>
            <a:pPr marL="609600" indent="-609600">
              <a:buNone/>
            </a:pPr>
            <a:endParaRPr lang="en-US" sz="2400" b="1">
              <a:latin typeface="Bookman Old Style" panose="02050604050505020204" pitchFamily="18" charset="0"/>
            </a:endParaRPr>
          </a:p>
          <a:p>
            <a:pPr marL="609600" indent="-609600">
              <a:buNone/>
            </a:pPr>
            <a:endParaRPr lang="en-US" sz="2400" b="1">
              <a:latin typeface="Bookman Old Style" panose="02050604050505020204" pitchFamily="18" charset="0"/>
            </a:endParaRPr>
          </a:p>
          <a:p>
            <a:pPr marL="609600" indent="-609600">
              <a:buNone/>
            </a:pPr>
            <a:endParaRPr lang="en-US" sz="2400" b="1">
              <a:latin typeface="Bookman Old Style" panose="02050604050505020204" pitchFamily="18" charset="0"/>
            </a:endParaRPr>
          </a:p>
          <a:p>
            <a:pPr marL="609600" indent="-609600">
              <a:buNone/>
            </a:pPr>
            <a:endParaRPr lang="en-US" sz="2400" b="1">
              <a:latin typeface="Bookman Old Style" panose="02050604050505020204" pitchFamily="18" charset="0"/>
            </a:endParaRPr>
          </a:p>
          <a:p>
            <a:pPr marL="609600" indent="-609600">
              <a:buNone/>
            </a:pPr>
            <a:endParaRPr lang="en-US" sz="2400" b="1">
              <a:latin typeface="Bookman Old Style" panose="02050604050505020204" pitchFamily="18" charset="0"/>
            </a:endParaRPr>
          </a:p>
          <a:p>
            <a:pPr marL="609600" indent="-609600">
              <a:buNone/>
            </a:pPr>
            <a:r>
              <a:rPr lang="en-US" sz="2400" b="1">
                <a:latin typeface="Bookman Old Style" panose="02050604050505020204" pitchFamily="18" charset="0"/>
              </a:rPr>
              <a:t>Misalkan </a:t>
            </a:r>
            <a:r>
              <a:rPr lang="en-US" sz="2400" b="1" i="1">
                <a:latin typeface="Bookman Old Style" panose="02050604050505020204" pitchFamily="18" charset="0"/>
              </a:rPr>
              <a:t>A</a:t>
            </a:r>
            <a:r>
              <a:rPr lang="en-US" sz="2400" b="1">
                <a:latin typeface="Bookman Old Style" panose="02050604050505020204" pitchFamily="18" charset="0"/>
              </a:rPr>
              <a:t>, </a:t>
            </a:r>
            <a:r>
              <a:rPr lang="en-US" sz="2400" b="1" i="1">
                <a:latin typeface="Bookman Old Style" panose="02050604050505020204" pitchFamily="18" charset="0"/>
              </a:rPr>
              <a:t>B</a:t>
            </a:r>
            <a:r>
              <a:rPr lang="en-US" sz="2400" b="1">
                <a:latin typeface="Bookman Old Style" panose="02050604050505020204" pitchFamily="18" charset="0"/>
              </a:rPr>
              <a:t>, </a:t>
            </a:r>
            <a:r>
              <a:rPr lang="en-US" sz="2400" b="1" i="1">
                <a:latin typeface="Bookman Old Style" panose="02050604050505020204" pitchFamily="18" charset="0"/>
              </a:rPr>
              <a:t>C</a:t>
            </a:r>
            <a:r>
              <a:rPr lang="en-US" sz="2400" b="1">
                <a:latin typeface="Bookman Old Style" panose="02050604050505020204" pitchFamily="18" charset="0"/>
              </a:rPr>
              <a:t> adalah matriks berukuran sama </a:t>
            </a:r>
          </a:p>
          <a:p>
            <a:pPr marL="609600" indent="-609600">
              <a:buNone/>
            </a:pPr>
            <a:r>
              <a:rPr lang="en-US" sz="2400" b="1">
                <a:latin typeface="Bookman Old Style" panose="02050604050505020204" pitchFamily="18" charset="0"/>
              </a:rPr>
              <a:t>dan </a:t>
            </a:r>
            <a:r>
              <a:rPr lang="en-US" sz="2400" b="1" i="1">
                <a:latin typeface="Bookman Old Style" panose="02050604050505020204" pitchFamily="18" charset="0"/>
                <a:sym typeface="Symbol" panose="05050102010706020507" pitchFamily="18" charset="2"/>
              </a:rPr>
              <a:t></a:t>
            </a:r>
            <a:r>
              <a:rPr lang="en-US" sz="2400" b="1">
                <a:latin typeface="Bookman Old Style" panose="02050604050505020204" pitchFamily="18" charset="0"/>
              </a:rPr>
              <a:t>, </a:t>
            </a:r>
            <a:r>
              <a:rPr lang="en-US" sz="2400" b="1" i="1">
                <a:latin typeface="Bookman Old Style" panose="02050604050505020204" pitchFamily="18" charset="0"/>
                <a:sym typeface="Symbol" panose="05050102010706020507" pitchFamily="18" charset="2"/>
              </a:rPr>
              <a:t></a:t>
            </a:r>
            <a:r>
              <a:rPr lang="en-US" sz="2400" b="1">
                <a:latin typeface="Bookman Old Style" panose="02050604050505020204" pitchFamily="18" charset="0"/>
              </a:rPr>
              <a:t> merupakan unsur bilangan Riil, </a:t>
            </a:r>
          </a:p>
          <a:p>
            <a:pPr marL="609600" indent="-609600">
              <a:buNone/>
            </a:pPr>
            <a:r>
              <a:rPr lang="en-US" sz="2400" b="1">
                <a:latin typeface="Bookman Old Style" panose="02050604050505020204" pitchFamily="18" charset="0"/>
              </a:rPr>
              <a:t>Maka operasi matriks memenuhi  sifat berikut :</a:t>
            </a:r>
            <a:endParaRPr lang="en-US" sz="2400" b="1" i="1">
              <a:latin typeface="Bookman Old Style" panose="02050604050505020204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en-US" sz="2400" b="1" i="1">
                <a:latin typeface="Bookman Old Style" panose="02050604050505020204" pitchFamily="18" charset="0"/>
              </a:rPr>
              <a:t>A</a:t>
            </a:r>
            <a:r>
              <a:rPr lang="en-US" sz="2400" b="1">
                <a:latin typeface="Bookman Old Style" panose="02050604050505020204" pitchFamily="18" charset="0"/>
              </a:rPr>
              <a:t> + </a:t>
            </a:r>
            <a:r>
              <a:rPr lang="en-US" sz="2400" b="1" i="1">
                <a:latin typeface="Bookman Old Style" panose="02050604050505020204" pitchFamily="18" charset="0"/>
              </a:rPr>
              <a:t>B</a:t>
            </a:r>
            <a:r>
              <a:rPr lang="en-US" sz="2400" b="1">
                <a:latin typeface="Bookman Old Style" panose="02050604050505020204" pitchFamily="18" charset="0"/>
              </a:rPr>
              <a:t> = </a:t>
            </a:r>
            <a:r>
              <a:rPr lang="en-US" sz="2400" b="1" i="1">
                <a:latin typeface="Bookman Old Style" panose="02050604050505020204" pitchFamily="18" charset="0"/>
              </a:rPr>
              <a:t>B</a:t>
            </a:r>
            <a:r>
              <a:rPr lang="en-US" sz="2400" b="1">
                <a:latin typeface="Bookman Old Style" panose="02050604050505020204" pitchFamily="18" charset="0"/>
              </a:rPr>
              <a:t> + </a:t>
            </a:r>
            <a:r>
              <a:rPr lang="en-US" sz="2400" b="1" i="1">
                <a:latin typeface="Bookman Old Style" panose="02050604050505020204" pitchFamily="18" charset="0"/>
              </a:rPr>
              <a:t>A</a:t>
            </a:r>
          </a:p>
          <a:p>
            <a:pPr marL="609600" indent="-609600">
              <a:buFontTx/>
              <a:buAutoNum type="arabicPeriod"/>
            </a:pPr>
            <a:r>
              <a:rPr lang="en-US" sz="2400" b="1" i="1">
                <a:latin typeface="Bookman Old Style" panose="02050604050505020204" pitchFamily="18" charset="0"/>
              </a:rPr>
              <a:t>A</a:t>
            </a:r>
            <a:r>
              <a:rPr lang="en-US" sz="2400" b="1">
                <a:latin typeface="Bookman Old Style" panose="02050604050505020204" pitchFamily="18" charset="0"/>
              </a:rPr>
              <a:t> + ( </a:t>
            </a:r>
            <a:r>
              <a:rPr lang="en-US" sz="2400" b="1" i="1">
                <a:latin typeface="Bookman Old Style" panose="02050604050505020204" pitchFamily="18" charset="0"/>
              </a:rPr>
              <a:t>B</a:t>
            </a:r>
            <a:r>
              <a:rPr lang="en-US" sz="2400" b="1">
                <a:latin typeface="Bookman Old Style" panose="02050604050505020204" pitchFamily="18" charset="0"/>
              </a:rPr>
              <a:t> + </a:t>
            </a:r>
            <a:r>
              <a:rPr lang="en-US" sz="2400" b="1" i="1">
                <a:latin typeface="Bookman Old Style" panose="02050604050505020204" pitchFamily="18" charset="0"/>
              </a:rPr>
              <a:t>C</a:t>
            </a:r>
            <a:r>
              <a:rPr lang="en-US" sz="2400" b="1">
                <a:latin typeface="Bookman Old Style" panose="02050604050505020204" pitchFamily="18" charset="0"/>
              </a:rPr>
              <a:t> ) = ( </a:t>
            </a:r>
            <a:r>
              <a:rPr lang="en-US" sz="2400" b="1" i="1">
                <a:latin typeface="Bookman Old Style" panose="02050604050505020204" pitchFamily="18" charset="0"/>
              </a:rPr>
              <a:t>A</a:t>
            </a:r>
            <a:r>
              <a:rPr lang="en-US" sz="2400" b="1">
                <a:latin typeface="Bookman Old Style" panose="02050604050505020204" pitchFamily="18" charset="0"/>
              </a:rPr>
              <a:t> + </a:t>
            </a:r>
            <a:r>
              <a:rPr lang="en-US" sz="2400" b="1" i="1">
                <a:latin typeface="Bookman Old Style" panose="02050604050505020204" pitchFamily="18" charset="0"/>
              </a:rPr>
              <a:t>B</a:t>
            </a:r>
            <a:r>
              <a:rPr lang="en-US" sz="2400" b="1">
                <a:latin typeface="Bookman Old Style" panose="02050604050505020204" pitchFamily="18" charset="0"/>
              </a:rPr>
              <a:t> ) +</a:t>
            </a:r>
            <a:r>
              <a:rPr lang="en-US" sz="2400" b="1" i="1">
                <a:latin typeface="Bookman Old Style" panose="02050604050505020204" pitchFamily="18" charset="0"/>
              </a:rPr>
              <a:t> C</a:t>
            </a:r>
            <a:endParaRPr lang="en-US" sz="2400" b="1" i="1">
              <a:latin typeface="Bookman Old Style" panose="02050604050505020204" pitchFamily="18" charset="0"/>
              <a:sym typeface="Symbol" panose="05050102010706020507" pitchFamily="18" charset="2"/>
            </a:endParaRPr>
          </a:p>
          <a:p>
            <a:pPr marL="609600" indent="-609600">
              <a:buFontTx/>
              <a:buAutoNum type="arabicPeriod"/>
            </a:pPr>
            <a:r>
              <a:rPr lang="en-US" sz="2400" b="1" i="1">
                <a:latin typeface="Bookman Old Style" panose="02050604050505020204" pitchFamily="18" charset="0"/>
                <a:sym typeface="Symbol" panose="05050102010706020507" pitchFamily="18" charset="2"/>
              </a:rPr>
              <a:t></a:t>
            </a:r>
            <a:r>
              <a:rPr lang="en-US" sz="2400" b="1">
                <a:latin typeface="Bookman Old Style" panose="02050604050505020204" pitchFamily="18" charset="0"/>
              </a:rPr>
              <a:t> ( </a:t>
            </a:r>
            <a:r>
              <a:rPr lang="en-US" sz="2400" b="1" i="1">
                <a:latin typeface="Bookman Old Style" panose="02050604050505020204" pitchFamily="18" charset="0"/>
              </a:rPr>
              <a:t>A</a:t>
            </a:r>
            <a:r>
              <a:rPr lang="en-US" sz="2400" b="1">
                <a:latin typeface="Bookman Old Style" panose="02050604050505020204" pitchFamily="18" charset="0"/>
              </a:rPr>
              <a:t> + </a:t>
            </a:r>
            <a:r>
              <a:rPr lang="en-US" sz="2400" b="1" i="1">
                <a:latin typeface="Bookman Old Style" panose="02050604050505020204" pitchFamily="18" charset="0"/>
              </a:rPr>
              <a:t>B</a:t>
            </a:r>
            <a:r>
              <a:rPr lang="en-US" sz="2400" b="1">
                <a:latin typeface="Bookman Old Style" panose="02050604050505020204" pitchFamily="18" charset="0"/>
              </a:rPr>
              <a:t> ) = </a:t>
            </a:r>
            <a:r>
              <a:rPr lang="en-US" sz="2400" b="1" i="1">
                <a:latin typeface="Bookman Old Style" panose="02050604050505020204" pitchFamily="18" charset="0"/>
                <a:sym typeface="Symbol" panose="05050102010706020507" pitchFamily="18" charset="2"/>
              </a:rPr>
              <a:t></a:t>
            </a:r>
            <a:r>
              <a:rPr lang="en-US" sz="2400" b="1" i="1">
                <a:latin typeface="Bookman Old Style" panose="02050604050505020204" pitchFamily="18" charset="0"/>
              </a:rPr>
              <a:t>A</a:t>
            </a:r>
            <a:r>
              <a:rPr lang="en-US" sz="2400" b="1">
                <a:latin typeface="Bookman Old Style" panose="02050604050505020204" pitchFamily="18" charset="0"/>
              </a:rPr>
              <a:t> + </a:t>
            </a:r>
            <a:r>
              <a:rPr lang="en-US" sz="2400" b="1" i="1">
                <a:latin typeface="Bookman Old Style" panose="02050604050505020204" pitchFamily="18" charset="0"/>
                <a:sym typeface="Symbol" panose="05050102010706020507" pitchFamily="18" charset="2"/>
              </a:rPr>
              <a:t></a:t>
            </a:r>
            <a:r>
              <a:rPr lang="en-US" sz="2400" b="1" i="1">
                <a:latin typeface="Bookman Old Style" panose="02050604050505020204" pitchFamily="18" charset="0"/>
              </a:rPr>
              <a:t>B</a:t>
            </a:r>
            <a:endParaRPr lang="en-US" sz="2400" b="1">
              <a:latin typeface="Bookman Old Style" panose="02050604050505020204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en-US" sz="2400" b="1">
                <a:latin typeface="Bookman Old Style" panose="02050604050505020204" pitchFamily="18" charset="0"/>
              </a:rPr>
              <a:t>(</a:t>
            </a:r>
            <a:r>
              <a:rPr lang="en-US" sz="2400" b="1" i="1">
                <a:latin typeface="Bookman Old Style" panose="02050604050505020204" pitchFamily="18" charset="0"/>
                <a:sym typeface="Symbol" panose="05050102010706020507" pitchFamily="18" charset="2"/>
              </a:rPr>
              <a:t></a:t>
            </a:r>
            <a:r>
              <a:rPr lang="en-US" sz="2400" b="1">
                <a:latin typeface="Bookman Old Style" panose="02050604050505020204" pitchFamily="18" charset="0"/>
              </a:rPr>
              <a:t> + </a:t>
            </a:r>
            <a:r>
              <a:rPr lang="en-US" sz="2400" b="1" i="1">
                <a:latin typeface="Bookman Old Style" panose="02050604050505020204" pitchFamily="18" charset="0"/>
                <a:sym typeface="Symbol" panose="05050102010706020507" pitchFamily="18" charset="2"/>
              </a:rPr>
              <a:t></a:t>
            </a:r>
            <a:r>
              <a:rPr lang="en-US" sz="2400" b="1">
                <a:latin typeface="Bookman Old Style" panose="02050604050505020204" pitchFamily="18" charset="0"/>
              </a:rPr>
              <a:t> ) ( </a:t>
            </a:r>
            <a:r>
              <a:rPr lang="en-US" sz="2400" b="1" i="1">
                <a:latin typeface="Bookman Old Style" panose="02050604050505020204" pitchFamily="18" charset="0"/>
              </a:rPr>
              <a:t>A</a:t>
            </a:r>
            <a:r>
              <a:rPr lang="en-US" sz="2400" b="1">
                <a:latin typeface="Bookman Old Style" panose="02050604050505020204" pitchFamily="18" charset="0"/>
              </a:rPr>
              <a:t> ) = </a:t>
            </a:r>
            <a:r>
              <a:rPr lang="en-US" sz="2400" b="1" i="1">
                <a:latin typeface="Bookman Old Style" panose="02050604050505020204" pitchFamily="18" charset="0"/>
                <a:sym typeface="Symbol" panose="05050102010706020507" pitchFamily="18" charset="2"/>
              </a:rPr>
              <a:t></a:t>
            </a:r>
            <a:r>
              <a:rPr lang="en-US" sz="2400" b="1" i="1">
                <a:latin typeface="Bookman Old Style" panose="02050604050505020204" pitchFamily="18" charset="0"/>
              </a:rPr>
              <a:t>A</a:t>
            </a:r>
            <a:r>
              <a:rPr lang="en-US" sz="2400" b="1">
                <a:latin typeface="Bookman Old Style" panose="02050604050505020204" pitchFamily="18" charset="0"/>
              </a:rPr>
              <a:t> + </a:t>
            </a:r>
            <a:r>
              <a:rPr lang="en-US" sz="2400" b="1" i="1">
                <a:latin typeface="Bookman Old Style" panose="02050604050505020204" pitchFamily="18" charset="0"/>
                <a:sym typeface="Symbol" panose="05050102010706020507" pitchFamily="18" charset="2"/>
              </a:rPr>
              <a:t></a:t>
            </a:r>
            <a:r>
              <a:rPr lang="en-US" sz="2400" b="1" i="1">
                <a:latin typeface="Bookman Old Style" panose="02050604050505020204" pitchFamily="18" charset="0"/>
              </a:rPr>
              <a:t>A</a:t>
            </a:r>
          </a:p>
        </p:txBody>
      </p:sp>
      <p:sp>
        <p:nvSpPr>
          <p:cNvPr id="2048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8E0757-10CF-412D-BAFD-2775920E9957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sz="1400"/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2206626" y="685801"/>
          <a:ext cx="7318375" cy="156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3" imgW="3670300" imgH="711200" progId="Equation.3">
                  <p:embed/>
                </p:oleObj>
              </mc:Choice>
              <mc:Fallback>
                <p:oleObj name="Equation" r:id="rId3" imgW="36703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26" y="685801"/>
                        <a:ext cx="7318375" cy="156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2924175" y="990600"/>
            <a:ext cx="1295400" cy="381000"/>
          </a:xfrm>
          <a:prstGeom prst="rect">
            <a:avLst/>
          </a:prstGeom>
          <a:solidFill>
            <a:srgbClr val="FFFF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 rot="5400000">
            <a:off x="4191000" y="1295400"/>
            <a:ext cx="1447800" cy="381000"/>
          </a:xfrm>
          <a:prstGeom prst="rect">
            <a:avLst/>
          </a:prstGeom>
          <a:solidFill>
            <a:srgbClr val="FFFF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6403975" y="1035050"/>
            <a:ext cx="1435100" cy="381000"/>
          </a:xfrm>
          <a:prstGeom prst="rect">
            <a:avLst/>
          </a:prstGeom>
          <a:solidFill>
            <a:srgbClr val="FFFF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20491" name="Text Box 9"/>
          <p:cNvSpPr txBox="1">
            <a:spLocks noChangeArrowheads="1"/>
          </p:cNvSpPr>
          <p:nvPr/>
        </p:nvSpPr>
        <p:spPr bwMode="auto">
          <a:xfrm>
            <a:off x="6477000" y="4648201"/>
            <a:ext cx="2590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sz="1800" i="1"/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6410325" y="97472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i="1">
                <a:latin typeface="Times New Roman" panose="02020603050405020304" pitchFamily="18" charset="0"/>
              </a:rPr>
              <a:t>ap</a:t>
            </a:r>
            <a:r>
              <a:rPr lang="en-US" sz="2400">
                <a:latin typeface="Times New Roman" panose="02020603050405020304" pitchFamily="18" charset="0"/>
              </a:rPr>
              <a:t>+</a:t>
            </a:r>
            <a:r>
              <a:rPr lang="en-US" sz="2400" i="1">
                <a:latin typeface="Times New Roman" panose="02020603050405020304" pitchFamily="18" charset="0"/>
              </a:rPr>
              <a:t>bq</a:t>
            </a:r>
            <a:r>
              <a:rPr lang="en-US" sz="2400">
                <a:latin typeface="Times New Roman" panose="02020603050405020304" pitchFamily="18" charset="0"/>
              </a:rPr>
              <a:t>+</a:t>
            </a:r>
            <a:r>
              <a:rPr lang="en-US" sz="2400" i="1">
                <a:latin typeface="Times New Roman" panose="02020603050405020304" pitchFamily="18" charset="0"/>
              </a:rPr>
              <a:t>cr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6400800" y="14605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i="1">
                <a:latin typeface="Times New Roman" panose="02020603050405020304" pitchFamily="18" charset="0"/>
              </a:rPr>
              <a:t>dp</a:t>
            </a:r>
            <a:r>
              <a:rPr lang="en-US" sz="2400">
                <a:latin typeface="Times New Roman" panose="02020603050405020304" pitchFamily="18" charset="0"/>
              </a:rPr>
              <a:t>+</a:t>
            </a:r>
            <a:r>
              <a:rPr lang="en-US" sz="2400" i="1">
                <a:latin typeface="Times New Roman" panose="02020603050405020304" pitchFamily="18" charset="0"/>
              </a:rPr>
              <a:t>eq</a:t>
            </a:r>
            <a:r>
              <a:rPr lang="en-US" sz="2400">
                <a:latin typeface="Times New Roman" panose="02020603050405020304" pitchFamily="18" charset="0"/>
              </a:rPr>
              <a:t>+</a:t>
            </a:r>
            <a:r>
              <a:rPr lang="en-US" sz="2400" i="1">
                <a:latin typeface="Times New Roman" panose="02020603050405020304" pitchFamily="18" charset="0"/>
              </a:rPr>
              <a:t>fr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988300" y="97472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i="1">
                <a:latin typeface="Times New Roman" panose="02020603050405020304" pitchFamily="18" charset="0"/>
              </a:rPr>
              <a:t>as</a:t>
            </a:r>
            <a:r>
              <a:rPr lang="en-US" sz="2400">
                <a:latin typeface="Times New Roman" panose="02020603050405020304" pitchFamily="18" charset="0"/>
              </a:rPr>
              <a:t>+</a:t>
            </a:r>
            <a:r>
              <a:rPr lang="en-US" sz="2400" i="1">
                <a:latin typeface="Times New Roman" panose="02020603050405020304" pitchFamily="18" charset="0"/>
              </a:rPr>
              <a:t>bt</a:t>
            </a:r>
            <a:r>
              <a:rPr lang="en-US" sz="2400">
                <a:latin typeface="Times New Roman" panose="02020603050405020304" pitchFamily="18" charset="0"/>
              </a:rPr>
              <a:t>+</a:t>
            </a:r>
            <a:r>
              <a:rPr lang="en-US" sz="2400" i="1">
                <a:latin typeface="Times New Roman" panose="02020603050405020304" pitchFamily="18" charset="0"/>
              </a:rPr>
              <a:t>cu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8013700" y="1447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i="1">
                <a:latin typeface="Times New Roman" panose="02020603050405020304" pitchFamily="18" charset="0"/>
              </a:rPr>
              <a:t>ds</a:t>
            </a:r>
            <a:r>
              <a:rPr lang="en-US" sz="2400">
                <a:latin typeface="Times New Roman" panose="02020603050405020304" pitchFamily="18" charset="0"/>
              </a:rPr>
              <a:t>+</a:t>
            </a:r>
            <a:r>
              <a:rPr lang="en-US" sz="2400" i="1">
                <a:latin typeface="Times New Roman" panose="02020603050405020304" pitchFamily="18" charset="0"/>
              </a:rPr>
              <a:t>et</a:t>
            </a:r>
            <a:r>
              <a:rPr lang="en-US" sz="2400">
                <a:latin typeface="Times New Roman" panose="02020603050405020304" pitchFamily="18" charset="0"/>
              </a:rPr>
              <a:t>+</a:t>
            </a:r>
            <a:r>
              <a:rPr lang="en-US" sz="2400" i="1">
                <a:latin typeface="Times New Roman" panose="02020603050405020304" pitchFamily="18" charset="0"/>
              </a:rPr>
              <a:t>fu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9356725" y="16002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i="1">
                <a:latin typeface="Times New Roman" panose="02020603050405020304" pitchFamily="18" charset="0"/>
              </a:rPr>
              <a:t>2x2</a:t>
            </a:r>
          </a:p>
        </p:txBody>
      </p:sp>
    </p:spTree>
    <p:extLst>
      <p:ext uri="{BB962C8B-B14F-4D97-AF65-F5344CB8AC3E}">
        <p14:creationId xmlns:p14="http://schemas.microsoft.com/office/powerpoint/2010/main" val="318952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18" grpId="0" animBg="1"/>
      <p:bldP spid="13319" grpId="0" animBg="1"/>
      <p:bldP spid="13320" grpId="0" animBg="1"/>
      <p:bldP spid="13327" grpId="0"/>
      <p:bldP spid="13328" grpId="0"/>
      <p:bldP spid="13329" grpId="0"/>
      <p:bldP spid="13330" grpId="0"/>
      <p:bldP spid="133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>
          <a:xfrm>
            <a:off x="1612900" y="76200"/>
            <a:ext cx="8966200" cy="60198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9111C60-731E-48DD-81FD-EB77DF526160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sz="1400"/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3276600" y="1295400"/>
          <a:ext cx="2209800" cy="159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3" imgW="990170" imgH="710891" progId="Equation.3">
                  <p:embed/>
                </p:oleObj>
              </mc:Choice>
              <mc:Fallback>
                <p:oleObj name="Equation" r:id="rId3" imgW="990170" imgH="7108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295400"/>
                        <a:ext cx="2209800" cy="159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2" name="Text Box 6"/>
          <p:cNvSpPr txBox="1">
            <a:spLocks noChangeArrowheads="1"/>
          </p:cNvSpPr>
          <p:nvPr/>
        </p:nvSpPr>
        <p:spPr bwMode="auto">
          <a:xfrm>
            <a:off x="1752600" y="2286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b="1">
                <a:latin typeface="Bookman Old Style" panose="02050604050505020204" pitchFamily="18" charset="0"/>
              </a:rPr>
              <a:t>Contoh :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2209800" y="7620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Diketahui matriks :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2209800" y="28956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Tentukan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2743200" y="3352801"/>
            <a:ext cx="1752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eriod"/>
            </a:pPr>
            <a:r>
              <a:rPr lang="en-US" sz="2400">
                <a:latin typeface="Bookman Old Style" panose="02050604050505020204" pitchFamily="18" charset="0"/>
              </a:rPr>
              <a:t>A A</a:t>
            </a:r>
            <a:r>
              <a:rPr lang="en-US" sz="2400" baseline="30000">
                <a:latin typeface="Bookman Old Style" panose="02050604050505020204" pitchFamily="18" charset="0"/>
              </a:rPr>
              <a:t>t</a:t>
            </a:r>
          </a:p>
          <a:p>
            <a:pPr eaLnBrk="1" hangingPunct="1">
              <a:spcBef>
                <a:spcPct val="50000"/>
              </a:spcBef>
              <a:buFontTx/>
              <a:buAutoNum type="alphaLcPeriod"/>
            </a:pPr>
            <a:r>
              <a:rPr lang="en-US" sz="2400" baseline="30000">
                <a:latin typeface="Bookman Old Style" panose="02050604050505020204" pitchFamily="18" charset="0"/>
              </a:rPr>
              <a:t> </a:t>
            </a:r>
            <a:r>
              <a:rPr lang="en-US" sz="2400"/>
              <a:t>A</a:t>
            </a:r>
            <a:r>
              <a:rPr lang="en-US" sz="2400" baseline="30000"/>
              <a:t>t</a:t>
            </a:r>
            <a:r>
              <a:rPr lang="en-US" sz="2400"/>
              <a:t> A</a:t>
            </a:r>
          </a:p>
        </p:txBody>
      </p:sp>
    </p:spTree>
    <p:extLst>
      <p:ext uri="{BB962C8B-B14F-4D97-AF65-F5344CB8AC3E}">
        <p14:creationId xmlns:p14="http://schemas.microsoft.com/office/powerpoint/2010/main" val="379249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7" grpId="0"/>
      <p:bldP spid="46088" grpId="0"/>
      <p:bldP spid="4608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idx="1"/>
          </p:nvPr>
        </p:nvSpPr>
        <p:spPr>
          <a:xfrm>
            <a:off x="1600200" y="76200"/>
            <a:ext cx="8966200" cy="6019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1000" b="1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b="1">
                <a:latin typeface="Bookman Old Style" panose="02050604050505020204" pitchFamily="18" charset="0"/>
              </a:rPr>
              <a:t>Jawab :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323886-C16D-4C15-A459-17EAF0DE1DEE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sz="1400"/>
          </a:p>
        </p:txBody>
      </p:sp>
      <p:sp>
        <p:nvSpPr>
          <p:cNvPr id="22534" name="Rectangle 4"/>
          <p:cNvSpPr>
            <a:spLocks noChangeArrowheads="1"/>
          </p:cNvSpPr>
          <p:nvPr/>
        </p:nvSpPr>
        <p:spPr bwMode="auto">
          <a:xfrm>
            <a:off x="1524001" y="30157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2438400" y="815976"/>
          <a:ext cx="243840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7" name="Equation" r:id="rId3" imgW="1295400" imgH="457200" progId="Equation.3">
                  <p:embed/>
                </p:oleObj>
              </mc:Choice>
              <mc:Fallback>
                <p:oleObj name="Equation" r:id="rId3" imgW="1295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815976"/>
                        <a:ext cx="2438400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1752600" y="18288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maka</a:t>
            </a:r>
          </a:p>
        </p:txBody>
      </p:sp>
      <p:graphicFrame>
        <p:nvGraphicFramePr>
          <p:cNvPr id="47111" name="Object 7"/>
          <p:cNvGraphicFramePr>
            <a:graphicFrameLocks noChangeAspect="1"/>
          </p:cNvGraphicFramePr>
          <p:nvPr/>
        </p:nvGraphicFramePr>
        <p:xfrm>
          <a:off x="2209800" y="2251076"/>
          <a:ext cx="1981200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8" name="Equation" r:id="rId5" imgW="1117600" imgH="711200" progId="Equation.3">
                  <p:embed/>
                </p:oleObj>
              </mc:Choice>
              <mc:Fallback>
                <p:oleObj name="Equation" r:id="rId5" imgW="11176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251076"/>
                        <a:ext cx="1981200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0" name="Object 6"/>
          <p:cNvGraphicFramePr>
            <a:graphicFrameLocks noChangeAspect="1"/>
          </p:cNvGraphicFramePr>
          <p:nvPr/>
        </p:nvGraphicFramePr>
        <p:xfrm>
          <a:off x="4191001" y="2362200"/>
          <a:ext cx="1908175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9" name="Equation" r:id="rId7" imgW="965200" imgH="457200" progId="Equation.3">
                  <p:embed/>
                </p:oleObj>
              </mc:Choice>
              <mc:Fallback>
                <p:oleObj name="Equation" r:id="rId7" imgW="965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1" y="2362200"/>
                        <a:ext cx="1908175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9" name="Rectangle 8"/>
          <p:cNvSpPr>
            <a:spLocks noChangeArrowheads="1"/>
          </p:cNvSpPr>
          <p:nvPr/>
        </p:nvSpPr>
        <p:spPr bwMode="auto">
          <a:xfrm>
            <a:off x="5089525" y="2568575"/>
            <a:ext cx="20129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		</a:t>
            </a:r>
            <a:endParaRPr lang="en-US" sz="1800"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1676401" y="3657600"/>
            <a:ext cx="1897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sedangkan</a:t>
            </a:r>
          </a:p>
        </p:txBody>
      </p:sp>
      <p:graphicFrame>
        <p:nvGraphicFramePr>
          <p:cNvPr id="47115" name="Object 11"/>
          <p:cNvGraphicFramePr>
            <a:graphicFrameLocks noChangeAspect="1"/>
          </p:cNvGraphicFramePr>
          <p:nvPr/>
        </p:nvGraphicFramePr>
        <p:xfrm>
          <a:off x="4648200" y="4191000"/>
          <a:ext cx="1524000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0" name="Equation" r:id="rId9" imgW="761669" imgH="710891" progId="Equation.3">
                  <p:embed/>
                </p:oleObj>
              </mc:Choice>
              <mc:Fallback>
                <p:oleObj name="Equation" r:id="rId9" imgW="761669" imgH="7108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191000"/>
                        <a:ext cx="1524000" cy="142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4" name="Object 10"/>
          <p:cNvGraphicFramePr>
            <a:graphicFrameLocks noChangeAspect="1"/>
          </p:cNvGraphicFramePr>
          <p:nvPr/>
        </p:nvGraphicFramePr>
        <p:xfrm>
          <a:off x="2209800" y="4495800"/>
          <a:ext cx="2514600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1" name="Equation" r:id="rId11" imgW="1358900" imgH="457200" progId="Equation.3">
                  <p:embed/>
                </p:oleObj>
              </mc:Choice>
              <mc:Fallback>
                <p:oleObj name="Equation" r:id="rId11" imgW="13589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495800"/>
                        <a:ext cx="2514600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3" name="Rectangle 12"/>
          <p:cNvSpPr>
            <a:spLocks noChangeArrowheads="1"/>
          </p:cNvSpPr>
          <p:nvPr/>
        </p:nvSpPr>
        <p:spPr bwMode="auto">
          <a:xfrm>
            <a:off x="5089525" y="2568575"/>
            <a:ext cx="20129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		</a:t>
            </a:r>
            <a:endParaRPr lang="en-US" sz="1800"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22544" name="Rectangle 15"/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47118" name="Object 14"/>
          <p:cNvGraphicFramePr>
            <a:graphicFrameLocks noChangeAspect="1"/>
          </p:cNvGraphicFramePr>
          <p:nvPr/>
        </p:nvGraphicFramePr>
        <p:xfrm>
          <a:off x="6172200" y="2133601"/>
          <a:ext cx="1981200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2" name="Equation" r:id="rId13" imgW="990170" imgH="710891" progId="Equation.3">
                  <p:embed/>
                </p:oleObj>
              </mc:Choice>
              <mc:Fallback>
                <p:oleObj name="Equation" r:id="rId13" imgW="990170" imgH="7108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133601"/>
                        <a:ext cx="1981200" cy="143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6" name="Rectangle 17"/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47120" name="Object 16"/>
          <p:cNvGraphicFramePr>
            <a:graphicFrameLocks noChangeAspect="1"/>
          </p:cNvGraphicFramePr>
          <p:nvPr/>
        </p:nvGraphicFramePr>
        <p:xfrm>
          <a:off x="6248401" y="4364038"/>
          <a:ext cx="1336675" cy="119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3" name="Equation" r:id="rId15" imgW="799753" imgH="710891" progId="Equation.3">
                  <p:embed/>
                </p:oleObj>
              </mc:Choice>
              <mc:Fallback>
                <p:oleObj name="Equation" r:id="rId15" imgW="799753" imgH="7108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1" y="4364038"/>
                        <a:ext cx="1336675" cy="119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22" name="Text Box 18"/>
          <p:cNvSpPr txBox="1">
            <a:spLocks noChangeArrowheads="1"/>
          </p:cNvSpPr>
          <p:nvPr/>
        </p:nvSpPr>
        <p:spPr bwMode="auto">
          <a:xfrm>
            <a:off x="6553200" y="2133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5</a:t>
            </a:r>
          </a:p>
        </p:txBody>
      </p:sp>
      <p:sp>
        <p:nvSpPr>
          <p:cNvPr id="47123" name="Text Box 19"/>
          <p:cNvSpPr txBox="1">
            <a:spLocks noChangeArrowheads="1"/>
          </p:cNvSpPr>
          <p:nvPr/>
        </p:nvSpPr>
        <p:spPr bwMode="auto">
          <a:xfrm>
            <a:off x="6477000" y="25908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4</a:t>
            </a:r>
          </a:p>
        </p:txBody>
      </p:sp>
      <p:sp>
        <p:nvSpPr>
          <p:cNvPr id="47124" name="Text Box 20"/>
          <p:cNvSpPr txBox="1">
            <a:spLocks noChangeArrowheads="1"/>
          </p:cNvSpPr>
          <p:nvPr/>
        </p:nvSpPr>
        <p:spPr bwMode="auto">
          <a:xfrm>
            <a:off x="75438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-2</a:t>
            </a:r>
          </a:p>
        </p:txBody>
      </p:sp>
      <p:sp>
        <p:nvSpPr>
          <p:cNvPr id="47125" name="Text Box 21"/>
          <p:cNvSpPr txBox="1">
            <a:spLocks noChangeArrowheads="1"/>
          </p:cNvSpPr>
          <p:nvPr/>
        </p:nvSpPr>
        <p:spPr bwMode="auto">
          <a:xfrm>
            <a:off x="6981825" y="2605088"/>
            <a:ext cx="628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13</a:t>
            </a:r>
          </a:p>
        </p:txBody>
      </p:sp>
      <p:sp>
        <p:nvSpPr>
          <p:cNvPr id="47126" name="Text Box 22"/>
          <p:cNvSpPr txBox="1">
            <a:spLocks noChangeArrowheads="1"/>
          </p:cNvSpPr>
          <p:nvPr/>
        </p:nvSpPr>
        <p:spPr bwMode="auto">
          <a:xfrm>
            <a:off x="6477000" y="3048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-2</a:t>
            </a:r>
          </a:p>
        </p:txBody>
      </p:sp>
      <p:sp>
        <p:nvSpPr>
          <p:cNvPr id="47127" name="Text Box 23"/>
          <p:cNvSpPr txBox="1">
            <a:spLocks noChangeArrowheads="1"/>
          </p:cNvSpPr>
          <p:nvPr/>
        </p:nvSpPr>
        <p:spPr bwMode="auto">
          <a:xfrm>
            <a:off x="7543800" y="25908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-3</a:t>
            </a:r>
          </a:p>
        </p:txBody>
      </p:sp>
      <p:sp>
        <p:nvSpPr>
          <p:cNvPr id="47128" name="Text Box 24"/>
          <p:cNvSpPr txBox="1">
            <a:spLocks noChangeArrowheads="1"/>
          </p:cNvSpPr>
          <p:nvPr/>
        </p:nvSpPr>
        <p:spPr bwMode="auto">
          <a:xfrm>
            <a:off x="7620000" y="3048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1</a:t>
            </a:r>
          </a:p>
        </p:txBody>
      </p:sp>
      <p:sp>
        <p:nvSpPr>
          <p:cNvPr id="47129" name="Text Box 25"/>
          <p:cNvSpPr txBox="1">
            <a:spLocks noChangeArrowheads="1"/>
          </p:cNvSpPr>
          <p:nvPr/>
        </p:nvSpPr>
        <p:spPr bwMode="auto">
          <a:xfrm>
            <a:off x="7010400" y="3033713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-3</a:t>
            </a:r>
          </a:p>
        </p:txBody>
      </p:sp>
      <p:sp>
        <p:nvSpPr>
          <p:cNvPr id="47130" name="Text Box 26"/>
          <p:cNvSpPr txBox="1">
            <a:spLocks noChangeArrowheads="1"/>
          </p:cNvSpPr>
          <p:nvPr/>
        </p:nvSpPr>
        <p:spPr bwMode="auto">
          <a:xfrm>
            <a:off x="7053263" y="2133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4</a:t>
            </a:r>
          </a:p>
        </p:txBody>
      </p:sp>
      <p:sp>
        <p:nvSpPr>
          <p:cNvPr id="47131" name="Text Box 27"/>
          <p:cNvSpPr txBox="1">
            <a:spLocks noChangeArrowheads="1"/>
          </p:cNvSpPr>
          <p:nvPr/>
        </p:nvSpPr>
        <p:spPr bwMode="auto">
          <a:xfrm>
            <a:off x="7010400" y="4443413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-4</a:t>
            </a:r>
          </a:p>
        </p:txBody>
      </p:sp>
      <p:sp>
        <p:nvSpPr>
          <p:cNvPr id="47132" name="Text Box 28"/>
          <p:cNvSpPr txBox="1">
            <a:spLocks noChangeArrowheads="1"/>
          </p:cNvSpPr>
          <p:nvPr/>
        </p:nvSpPr>
        <p:spPr bwMode="auto">
          <a:xfrm>
            <a:off x="6448425" y="4986338"/>
            <a:ext cx="628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-4</a:t>
            </a:r>
          </a:p>
        </p:txBody>
      </p:sp>
      <p:sp>
        <p:nvSpPr>
          <p:cNvPr id="47133" name="Text Box 29"/>
          <p:cNvSpPr txBox="1">
            <a:spLocks noChangeArrowheads="1"/>
          </p:cNvSpPr>
          <p:nvPr/>
        </p:nvSpPr>
        <p:spPr bwMode="auto">
          <a:xfrm>
            <a:off x="7162800" y="497205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5</a:t>
            </a:r>
          </a:p>
        </p:txBody>
      </p:sp>
      <p:sp>
        <p:nvSpPr>
          <p:cNvPr id="47134" name="Text Box 30"/>
          <p:cNvSpPr txBox="1">
            <a:spLocks noChangeArrowheads="1"/>
          </p:cNvSpPr>
          <p:nvPr/>
        </p:nvSpPr>
        <p:spPr bwMode="auto">
          <a:xfrm>
            <a:off x="6477000" y="4457700"/>
            <a:ext cx="642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1286329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7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7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7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7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7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7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7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47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7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7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7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7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7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7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7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7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47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47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7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7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/>
      <p:bldP spid="47113" grpId="0"/>
      <p:bldP spid="47122" grpId="0"/>
      <p:bldP spid="47123" grpId="0"/>
      <p:bldP spid="47124" grpId="0"/>
      <p:bldP spid="47125" grpId="0"/>
      <p:bldP spid="47126" grpId="0"/>
      <p:bldP spid="47127" grpId="0"/>
      <p:bldP spid="47128" grpId="0"/>
      <p:bldP spid="47129" grpId="0"/>
      <p:bldP spid="47130" grpId="0"/>
      <p:bldP spid="47131" grpId="0"/>
      <p:bldP spid="47132" grpId="0"/>
      <p:bldP spid="47133" grpId="0"/>
      <p:bldP spid="471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2900" y="157163"/>
            <a:ext cx="8991600" cy="6477000"/>
          </a:xfrm>
          <a:blipFill rotWithShape="1">
            <a:blip r:embed="rId3">
              <a:alphaModFix amt="15000"/>
            </a:blip>
          </a:blipFill>
        </p:spPr>
        <p:txBody>
          <a:bodyPr>
            <a:normAutofit lnSpcReduction="10000"/>
          </a:bodyPr>
          <a:lstStyle/>
          <a:p>
            <a:pPr algn="l" eaLnBrk="1" hangingPunct="1"/>
            <a:r>
              <a:rPr lang="en-US" sz="2400" b="1">
                <a:latin typeface="Bookman Old Style" panose="02050604050505020204" pitchFamily="18" charset="0"/>
              </a:rPr>
              <a:t>1. Matriks dan Jenisnya</a:t>
            </a:r>
          </a:p>
          <a:p>
            <a:pPr lvl="1" algn="l" eaLnBrk="1" hangingPunct="1"/>
            <a:endParaRPr lang="sv-SE" b="1">
              <a:latin typeface="Bookman Old Style" panose="02050604050505020204" pitchFamily="18" charset="0"/>
            </a:endParaRPr>
          </a:p>
          <a:p>
            <a:pPr algn="l" eaLnBrk="1" hangingPunct="1"/>
            <a:endParaRPr lang="en-US" sz="1200">
              <a:latin typeface="Bookman Old Style" panose="02050604050505020204" pitchFamily="18" charset="0"/>
            </a:endParaRPr>
          </a:p>
          <a:p>
            <a:pPr algn="l" eaLnBrk="1" hangingPunct="1"/>
            <a:r>
              <a:rPr lang="en-US" sz="2200" b="1">
                <a:latin typeface="Bookman Old Style" panose="02050604050505020204" pitchFamily="18" charset="0"/>
              </a:rPr>
              <a:t>Notasi Matriks</a:t>
            </a:r>
          </a:p>
          <a:p>
            <a:pPr algn="l" eaLnBrk="1" hangingPunct="1"/>
            <a:endParaRPr lang="en-US" sz="2200" b="1">
              <a:latin typeface="Bookman Old Style" panose="02050604050505020204" pitchFamily="18" charset="0"/>
            </a:endParaRPr>
          </a:p>
          <a:p>
            <a:pPr algn="l" eaLnBrk="1" hangingPunct="1"/>
            <a:endParaRPr lang="en-US" b="1">
              <a:latin typeface="Bookman Old Style" panose="02050604050505020204" pitchFamily="18" charset="0"/>
            </a:endParaRPr>
          </a:p>
          <a:p>
            <a:pPr algn="l" eaLnBrk="1" hangingPunct="1"/>
            <a:endParaRPr lang="en-US" sz="1600" b="1">
              <a:latin typeface="Bookman Old Style" panose="02050604050505020204" pitchFamily="18" charset="0"/>
            </a:endParaRPr>
          </a:p>
          <a:p>
            <a:pPr algn="l" eaLnBrk="1" hangingPunct="1"/>
            <a:endParaRPr lang="en-US" sz="1600" b="1">
              <a:latin typeface="Bookman Old Style" panose="02050604050505020204" pitchFamily="18" charset="0"/>
            </a:endParaRPr>
          </a:p>
          <a:p>
            <a:pPr algn="l" eaLnBrk="1" hangingPunct="1"/>
            <a:endParaRPr lang="en-US" sz="1600" b="1">
              <a:latin typeface="Bookman Old Style" panose="02050604050505020204" pitchFamily="18" charset="0"/>
            </a:endParaRPr>
          </a:p>
          <a:p>
            <a:pPr algn="l" eaLnBrk="1" hangingPunct="1"/>
            <a:endParaRPr lang="en-US" sz="1600" b="1">
              <a:latin typeface="Bookman Old Style" panose="02050604050505020204" pitchFamily="18" charset="0"/>
            </a:endParaRPr>
          </a:p>
          <a:p>
            <a:pPr algn="l" eaLnBrk="1" hangingPunct="1"/>
            <a:endParaRPr lang="en-US" sz="1600" b="1">
              <a:latin typeface="Bookman Old Style" panose="02050604050505020204" pitchFamily="18" charset="0"/>
            </a:endParaRPr>
          </a:p>
          <a:p>
            <a:pPr algn="l" eaLnBrk="1" hangingPunct="1"/>
            <a:endParaRPr lang="en-US" sz="1600" b="1">
              <a:latin typeface="Bookman Old Style" panose="02050604050505020204" pitchFamily="18" charset="0"/>
            </a:endParaRPr>
          </a:p>
          <a:p>
            <a:pPr algn="l" eaLnBrk="1" hangingPunct="1"/>
            <a:endParaRPr lang="en-US" sz="1600" b="1">
              <a:latin typeface="Bookman Old Style" panose="02050604050505020204" pitchFamily="18" charset="0"/>
            </a:endParaRPr>
          </a:p>
          <a:p>
            <a:pPr algn="l" eaLnBrk="1" hangingPunct="1"/>
            <a:endParaRPr lang="en-US" sz="1600" b="1">
              <a:latin typeface="Bookman Old Style" panose="02050604050505020204" pitchFamily="18" charset="0"/>
            </a:endParaRPr>
          </a:p>
          <a:p>
            <a:pPr algn="l" eaLnBrk="1" hangingPunct="1"/>
            <a:endParaRPr lang="en-US" sz="1600" b="1">
              <a:latin typeface="Bookman Old Style" panose="02050604050505020204" pitchFamily="18" charset="0"/>
            </a:endParaRPr>
          </a:p>
          <a:p>
            <a:pPr algn="l" eaLnBrk="1" hangingPunct="1"/>
            <a:endParaRPr lang="en-US" sz="1600" b="1">
              <a:latin typeface="Bookman Old Style" panose="02050604050505020204" pitchFamily="18" charset="0"/>
            </a:endParaRPr>
          </a:p>
          <a:p>
            <a:pPr algn="l" eaLnBrk="1" hangingPunct="1"/>
            <a:r>
              <a:rPr lang="en-US" sz="2400" b="1">
                <a:latin typeface="Bookman Old Style" panose="02050604050505020204" pitchFamily="18" charset="0"/>
              </a:rPr>
              <a:t>Matriks A berukuran (Ordo) </a:t>
            </a:r>
            <a:r>
              <a:rPr lang="en-US" sz="2400" b="1" i="1">
                <a:latin typeface="Bookman Old Style" panose="02050604050505020204" pitchFamily="18" charset="0"/>
              </a:rPr>
              <a:t>m</a:t>
            </a:r>
            <a:r>
              <a:rPr lang="en-US" sz="2400" b="1">
                <a:latin typeface="Bookman Old Style" panose="02050604050505020204" pitchFamily="18" charset="0"/>
              </a:rPr>
              <a:t>x</a:t>
            </a:r>
            <a:r>
              <a:rPr lang="en-US" sz="2400" b="1" i="1">
                <a:latin typeface="Bookman Old Style" panose="02050604050505020204" pitchFamily="18" charset="0"/>
              </a:rPr>
              <a:t>n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6F6CB36-AC56-40DE-882D-A30BFB74012B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sz="1400"/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762125" y="1651001"/>
          <a:ext cx="3716338" cy="210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4" imgW="1612900" imgH="939800" progId="Equation.3">
                  <p:embed/>
                </p:oleObj>
              </mc:Choice>
              <mc:Fallback>
                <p:oleObj name="Equation" r:id="rId4" imgW="1612900" imgH="93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25" y="1651001"/>
                        <a:ext cx="3716338" cy="210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590800" y="1746250"/>
            <a:ext cx="2667000" cy="463550"/>
          </a:xfrm>
          <a:prstGeom prst="rect">
            <a:avLst/>
          </a:prstGeom>
          <a:solidFill>
            <a:srgbClr val="00FF00">
              <a:alpha val="59999"/>
            </a:srgbClr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flipH="1">
            <a:off x="5486400" y="1981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943601" y="1828801"/>
            <a:ext cx="2157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1800" b="1">
                <a:latin typeface="Bookman Old Style" panose="02050604050505020204" pitchFamily="18" charset="0"/>
              </a:rPr>
              <a:t>Baris pertama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3352800" y="1752600"/>
            <a:ext cx="533400" cy="1981200"/>
          </a:xfrm>
          <a:prstGeom prst="rect">
            <a:avLst/>
          </a:prstGeom>
          <a:solidFill>
            <a:srgbClr val="FFFF00">
              <a:alpha val="50195"/>
            </a:srgbClr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276600" y="4419601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1800" b="1">
                <a:latin typeface="Bookman Old Style" panose="02050604050505020204" pitchFamily="18" charset="0"/>
              </a:rPr>
              <a:t>Kolom kedua</a:t>
            </a:r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 flipV="1">
            <a:off x="3505200" y="3886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0" name="Oval 12"/>
          <p:cNvSpPr>
            <a:spLocks noChangeArrowheads="1"/>
          </p:cNvSpPr>
          <p:nvPr/>
        </p:nvSpPr>
        <p:spPr bwMode="auto">
          <a:xfrm>
            <a:off x="4648200" y="3276600"/>
            <a:ext cx="609600" cy="457200"/>
          </a:xfrm>
          <a:prstGeom prst="ellipse">
            <a:avLst/>
          </a:prstGeom>
          <a:solidFill>
            <a:srgbClr val="00FFFF">
              <a:alpha val="49019"/>
            </a:srgbClr>
          </a:solidFill>
          <a:ln w="2857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 flipH="1">
            <a:off x="5486400" y="3505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5919788" y="3200400"/>
            <a:ext cx="4214812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1800" b="1">
                <a:latin typeface="Bookman Old Style" panose="02050604050505020204" pitchFamily="18" charset="0"/>
              </a:rPr>
              <a:t>Unsur / entri /elemen ke-</a:t>
            </a:r>
            <a:r>
              <a:rPr lang="en-US" sz="1800" b="1" i="1">
                <a:latin typeface="Bookman Old Style" panose="02050604050505020204" pitchFamily="18" charset="0"/>
              </a:rPr>
              <a:t>mn</a:t>
            </a:r>
            <a:r>
              <a:rPr lang="en-US" sz="1800" b="1">
                <a:latin typeface="Bookman Old Style" panose="020506040505050202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1800" b="1">
                <a:latin typeface="Bookman Old Style" panose="02050604050505020204" pitchFamily="18" charset="0"/>
              </a:rPr>
              <a:t>(baris </a:t>
            </a:r>
            <a:r>
              <a:rPr lang="en-US" sz="1800" b="1" i="1">
                <a:latin typeface="Bookman Old Style" panose="02050604050505020204" pitchFamily="18" charset="0"/>
              </a:rPr>
              <a:t>m</a:t>
            </a:r>
            <a:r>
              <a:rPr lang="en-US" sz="1800" b="1">
                <a:latin typeface="Bookman Old Style" panose="02050604050505020204" pitchFamily="18" charset="0"/>
              </a:rPr>
              <a:t> kolom </a:t>
            </a:r>
            <a:r>
              <a:rPr lang="en-US" sz="1800" b="1" i="1">
                <a:latin typeface="Bookman Old Style" panose="02050604050505020204" pitchFamily="18" charset="0"/>
              </a:rPr>
              <a:t>n</a:t>
            </a:r>
            <a:r>
              <a:rPr lang="en-US" sz="1800" b="1">
                <a:latin typeface="Bookman Old Style" panose="020506040505050202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1610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0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0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  <p:bldP spid="2055" grpId="0" animBg="1"/>
      <p:bldP spid="2056" grpId="0"/>
      <p:bldP spid="2057" grpId="0" animBg="1"/>
      <p:bldP spid="2058" grpId="0"/>
      <p:bldP spid="2059" grpId="0" animBg="1"/>
      <p:bldP spid="2060" grpId="0" animBg="1"/>
      <p:bldP spid="2061" grpId="0" animBg="1"/>
      <p:bldP spid="20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612900" y="76200"/>
            <a:ext cx="8369300" cy="6019800"/>
          </a:xfrm>
        </p:spPr>
        <p:txBody>
          <a:bodyPr>
            <a:normAutofit lnSpcReduction="10000"/>
          </a:bodyPr>
          <a:lstStyle/>
          <a:p>
            <a:pPr marL="609600" indent="-609600">
              <a:buNone/>
            </a:pPr>
            <a:r>
              <a:rPr lang="sv-SE" sz="2400">
                <a:latin typeface="Bookman Old Style" panose="02050604050505020204" pitchFamily="18" charset="0"/>
              </a:rPr>
              <a:t>Misalkan </a:t>
            </a:r>
            <a:r>
              <a:rPr lang="sv-SE" sz="2400" i="1">
                <a:latin typeface="Bookman Old Style" panose="02050604050505020204" pitchFamily="18" charset="0"/>
              </a:rPr>
              <a:t>A</a:t>
            </a:r>
            <a:r>
              <a:rPr lang="sv-SE" sz="2400">
                <a:latin typeface="Bookman Old Style" panose="02050604050505020204" pitchFamily="18" charset="0"/>
              </a:rPr>
              <a:t> dan </a:t>
            </a:r>
            <a:r>
              <a:rPr lang="sv-SE" sz="2400" i="1">
                <a:latin typeface="Bookman Old Style" panose="02050604050505020204" pitchFamily="18" charset="0"/>
              </a:rPr>
              <a:t>B</a:t>
            </a:r>
            <a:r>
              <a:rPr lang="sv-SE" sz="2400">
                <a:latin typeface="Bookman Old Style" panose="02050604050505020204" pitchFamily="18" charset="0"/>
              </a:rPr>
              <a:t> adalah matriks berukuran sama</a:t>
            </a:r>
            <a:r>
              <a:rPr lang="en-US" sz="2400">
                <a:latin typeface="Bookman Old Style" panose="02050604050505020204" pitchFamily="18" charset="0"/>
              </a:rPr>
              <a:t> </a:t>
            </a:r>
          </a:p>
          <a:p>
            <a:pPr marL="609600" indent="-609600">
              <a:buNone/>
            </a:pPr>
            <a:r>
              <a:rPr lang="sv-SE" sz="2400">
                <a:latin typeface="Bookman Old Style" panose="02050604050505020204" pitchFamily="18" charset="0"/>
              </a:rPr>
              <a:t> </a:t>
            </a:r>
            <a:r>
              <a:rPr lang="sv-SE" sz="2400" i="1">
                <a:latin typeface="Bookman Old Style" panose="02050604050505020204" pitchFamily="18" charset="0"/>
              </a:rPr>
              <a:t>A</a:t>
            </a:r>
            <a:r>
              <a:rPr lang="sv-SE" sz="2400">
                <a:latin typeface="Bookman Old Style" panose="02050604050505020204" pitchFamily="18" charset="0"/>
              </a:rPr>
              <a:t> dan </a:t>
            </a:r>
            <a:r>
              <a:rPr lang="sv-SE" sz="2400" i="1">
                <a:latin typeface="Bookman Old Style" panose="02050604050505020204" pitchFamily="18" charset="0"/>
              </a:rPr>
              <a:t>B</a:t>
            </a:r>
            <a:r>
              <a:rPr lang="sv-SE" sz="2400">
                <a:latin typeface="Bookman Old Style" panose="02050604050505020204" pitchFamily="18" charset="0"/>
              </a:rPr>
              <a:t>  dikatakan sama (notasi </a:t>
            </a:r>
            <a:r>
              <a:rPr lang="sv-SE" sz="2400" i="1">
                <a:latin typeface="Bookman Old Style" panose="02050604050505020204" pitchFamily="18" charset="0"/>
              </a:rPr>
              <a:t>A</a:t>
            </a:r>
            <a:r>
              <a:rPr lang="sv-SE" sz="2400">
                <a:latin typeface="Bookman Old Style" panose="02050604050505020204" pitchFamily="18" charset="0"/>
              </a:rPr>
              <a:t> = </a:t>
            </a:r>
            <a:r>
              <a:rPr lang="sv-SE" sz="2400" i="1">
                <a:latin typeface="Bookman Old Style" panose="02050604050505020204" pitchFamily="18" charset="0"/>
              </a:rPr>
              <a:t>B</a:t>
            </a:r>
            <a:r>
              <a:rPr lang="sv-SE" sz="2400">
                <a:latin typeface="Bookman Old Style" panose="02050604050505020204" pitchFamily="18" charset="0"/>
              </a:rPr>
              <a:t>)  </a:t>
            </a:r>
          </a:p>
          <a:p>
            <a:pPr marL="609600" indent="-609600">
              <a:buNone/>
            </a:pPr>
            <a:r>
              <a:rPr lang="sv-SE" sz="2200" b="1">
                <a:latin typeface="Bookman Old Style" panose="02050604050505020204" pitchFamily="18" charset="0"/>
              </a:rPr>
              <a:t>			jika</a:t>
            </a:r>
          </a:p>
          <a:p>
            <a:pPr marL="609600" indent="-609600">
              <a:buNone/>
            </a:pPr>
            <a:r>
              <a:rPr lang="sv-SE" sz="2800" b="1">
                <a:latin typeface="Bookman Old Style" panose="02050604050505020204" pitchFamily="18" charset="0"/>
              </a:rPr>
              <a:t>	</a:t>
            </a:r>
            <a:r>
              <a:rPr lang="sv-SE" sz="3000" b="1" i="1">
                <a:latin typeface="Bookman Old Style" panose="02050604050505020204" pitchFamily="18" charset="0"/>
              </a:rPr>
              <a:t>a</a:t>
            </a:r>
            <a:r>
              <a:rPr lang="sv-SE" b="1" i="1" baseline="-25000" smtClean="0">
                <a:latin typeface="Bookman Old Style" panose="02050604050505020204" pitchFamily="18" charset="0"/>
              </a:rPr>
              <a:t>ij</a:t>
            </a:r>
            <a:r>
              <a:rPr lang="en-US" sz="4400"/>
              <a:t> </a:t>
            </a:r>
            <a:r>
              <a:rPr lang="en-US" b="1" smtClean="0">
                <a:latin typeface="Bookman Old Style" panose="02050604050505020204" pitchFamily="18" charset="0"/>
              </a:rPr>
              <a:t>= </a:t>
            </a:r>
            <a:r>
              <a:rPr lang="sv-SE" b="1" i="1" smtClean="0">
                <a:latin typeface="Bookman Old Style" panose="02050604050505020204" pitchFamily="18" charset="0"/>
              </a:rPr>
              <a:t>b</a:t>
            </a:r>
            <a:r>
              <a:rPr lang="sv-SE" b="1" i="1" baseline="-25000" smtClean="0">
                <a:latin typeface="Bookman Old Style" panose="02050604050505020204" pitchFamily="18" charset="0"/>
              </a:rPr>
              <a:t>ij</a:t>
            </a:r>
            <a:r>
              <a:rPr lang="sv-SE" sz="2400" b="1" i="1">
                <a:latin typeface="Bookman Old Style" panose="02050604050505020204" pitchFamily="18" charset="0"/>
              </a:rPr>
              <a:t>  </a:t>
            </a:r>
            <a:r>
              <a:rPr lang="sv-SE" sz="2800" b="1" i="1">
                <a:latin typeface="Bookman Old Style" panose="02050604050505020204" pitchFamily="18" charset="0"/>
              </a:rPr>
              <a:t> </a:t>
            </a:r>
            <a:r>
              <a:rPr lang="sv-SE" sz="2200" b="1">
                <a:latin typeface="Bookman Old Style" panose="02050604050505020204" pitchFamily="18" charset="0"/>
              </a:rPr>
              <a:t>untuk setiap</a:t>
            </a:r>
            <a:r>
              <a:rPr lang="sv-SE" sz="2200" b="1" i="1">
                <a:latin typeface="Bookman Old Style" panose="02050604050505020204" pitchFamily="18" charset="0"/>
              </a:rPr>
              <a:t> i </a:t>
            </a:r>
            <a:r>
              <a:rPr lang="sv-SE" sz="2200" b="1">
                <a:latin typeface="Bookman Old Style" panose="02050604050505020204" pitchFamily="18" charset="0"/>
              </a:rPr>
              <a:t>dan</a:t>
            </a:r>
            <a:r>
              <a:rPr lang="sv-SE" sz="2200" b="1" i="1">
                <a:latin typeface="Bookman Old Style" panose="02050604050505020204" pitchFamily="18" charset="0"/>
              </a:rPr>
              <a:t> j</a:t>
            </a:r>
          </a:p>
          <a:p>
            <a:pPr marL="609600" indent="-609600">
              <a:buNone/>
            </a:pPr>
            <a:endParaRPr lang="sv-SE" sz="2200" b="1">
              <a:latin typeface="Bookman Old Style" panose="02050604050505020204" pitchFamily="18" charset="0"/>
            </a:endParaRPr>
          </a:p>
          <a:p>
            <a:pPr marL="609600" indent="-609600">
              <a:buNone/>
            </a:pPr>
            <a:r>
              <a:rPr lang="sv-SE" sz="2400" b="1">
                <a:latin typeface="Bookman Old Style" panose="02050604050505020204" pitchFamily="18" charset="0"/>
              </a:rPr>
              <a:t>Jenis-jenis Matriks</a:t>
            </a:r>
          </a:p>
          <a:p>
            <a:pPr marL="609600" indent="-609600" algn="just"/>
            <a:r>
              <a:rPr lang="id-ID" sz="2200" b="1" i="1">
                <a:latin typeface="Bookman Old Style" panose="02050604050505020204" pitchFamily="18" charset="0"/>
              </a:rPr>
              <a:t>Matriks bujur sangkar (persegi)</a:t>
            </a:r>
            <a:endParaRPr lang="en-US" sz="2200" b="1" i="1">
              <a:latin typeface="Bookman Old Style" panose="02050604050505020204" pitchFamily="18" charset="0"/>
            </a:endParaRPr>
          </a:p>
          <a:p>
            <a:pPr marL="609600" indent="-609600" algn="just">
              <a:buNone/>
            </a:pPr>
            <a:r>
              <a:rPr lang="en-US" sz="2200" b="1" i="1">
                <a:latin typeface="Bookman Old Style" panose="02050604050505020204" pitchFamily="18" charset="0"/>
              </a:rPr>
              <a:t>	</a:t>
            </a:r>
            <a:r>
              <a:rPr lang="en-US" sz="2400">
                <a:latin typeface="Bookman Old Style" panose="02050604050505020204" pitchFamily="18" charset="0"/>
                <a:sym typeface="Wingdings" panose="05000000000000000000" pitchFamily="2" charset="2"/>
              </a:rPr>
              <a:t></a:t>
            </a:r>
            <a:r>
              <a:rPr lang="en-US" sz="2400" i="1">
                <a:latin typeface="Bookman Old Style" panose="02050604050505020204" pitchFamily="18" charset="0"/>
                <a:sym typeface="Wingdings" panose="05000000000000000000" pitchFamily="2" charset="2"/>
              </a:rPr>
              <a:t> </a:t>
            </a:r>
            <a:r>
              <a:rPr lang="en-US" sz="2400">
                <a:latin typeface="Bookman Old Style" panose="02050604050505020204" pitchFamily="18" charset="0"/>
              </a:rPr>
              <a:t>M</a:t>
            </a:r>
            <a:r>
              <a:rPr lang="id-ID" sz="2400">
                <a:latin typeface="Bookman Old Style" panose="02050604050505020204" pitchFamily="18" charset="0"/>
              </a:rPr>
              <a:t>atriks yang jumlah baris dan jumlah kolomnya adalah sama</a:t>
            </a:r>
            <a:r>
              <a:rPr lang="en-US" sz="2400">
                <a:latin typeface="Bookman Old Style" panose="02050604050505020204" pitchFamily="18" charset="0"/>
              </a:rPr>
              <a:t> (</a:t>
            </a:r>
            <a:r>
              <a:rPr lang="en-US" sz="2400" i="1">
                <a:latin typeface="Bookman Old Style" panose="02050604050505020204" pitchFamily="18" charset="0"/>
              </a:rPr>
              <a:t>n</a:t>
            </a:r>
            <a:r>
              <a:rPr lang="en-US" sz="2400">
                <a:latin typeface="Bookman Old Style" panose="02050604050505020204" pitchFamily="18" charset="0"/>
              </a:rPr>
              <a:t> x </a:t>
            </a:r>
            <a:r>
              <a:rPr lang="en-US" sz="2400" i="1">
                <a:latin typeface="Bookman Old Style" panose="02050604050505020204" pitchFamily="18" charset="0"/>
              </a:rPr>
              <a:t>n</a:t>
            </a:r>
            <a:r>
              <a:rPr lang="en-US" sz="2400">
                <a:latin typeface="Bookman Old Style" panose="02050604050505020204" pitchFamily="18" charset="0"/>
              </a:rPr>
              <a:t>)</a:t>
            </a:r>
          </a:p>
          <a:p>
            <a:pPr marL="609600" indent="-609600" algn="just">
              <a:buNone/>
            </a:pPr>
            <a:r>
              <a:rPr lang="en-US" sz="2200" b="1">
                <a:latin typeface="Bookman Old Style" panose="02050604050505020204" pitchFamily="18" charset="0"/>
              </a:rPr>
              <a:t>	Contoh :</a:t>
            </a:r>
          </a:p>
          <a:p>
            <a:pPr marL="609600" indent="-609600" algn="just">
              <a:buNone/>
            </a:pPr>
            <a:endParaRPr lang="en-US" sz="2400">
              <a:latin typeface="Bookman Old Style" panose="02050604050505020204" pitchFamily="18" charset="0"/>
            </a:endParaRPr>
          </a:p>
          <a:p>
            <a:pPr marL="609600" indent="-609600" algn="just">
              <a:buNone/>
            </a:pPr>
            <a:endParaRPr lang="en-US" sz="2800">
              <a:latin typeface="Bookman Old Style" panose="02050604050505020204" pitchFamily="18" charset="0"/>
            </a:endParaRPr>
          </a:p>
          <a:p>
            <a:pPr marL="609600" indent="-609600" algn="just">
              <a:buNone/>
            </a:pPr>
            <a:r>
              <a:rPr lang="en-US" sz="2800">
                <a:latin typeface="Bookman Old Style" panose="02050604050505020204" pitchFamily="18" charset="0"/>
              </a:rPr>
              <a:t> </a:t>
            </a:r>
          </a:p>
          <a:p>
            <a:pPr marL="609600" indent="-609600" algn="just">
              <a:buNone/>
            </a:pPr>
            <a:endParaRPr lang="en-US" sz="2800">
              <a:latin typeface="Bookman Old Style" panose="02050604050505020204" pitchFamily="18" charset="0"/>
            </a:endParaRPr>
          </a:p>
          <a:p>
            <a:pPr marL="609600" indent="-609600" algn="just">
              <a:buNone/>
            </a:pPr>
            <a:endParaRPr lang="en-US" sz="2800">
              <a:latin typeface="Bookman Old Style" panose="02050604050505020204" pitchFamily="18" charset="0"/>
            </a:endParaRPr>
          </a:p>
          <a:p>
            <a:pPr marL="609600" indent="-609600" algn="just"/>
            <a:endParaRPr lang="en-US" sz="2400">
              <a:latin typeface="Bookman Old Style" panose="02050604050505020204" pitchFamily="18" charset="0"/>
            </a:endParaRPr>
          </a:p>
          <a:p>
            <a:pPr marL="609600" indent="-609600" algn="just"/>
            <a:endParaRPr lang="en-US" sz="2800">
              <a:latin typeface="Bookman Old Style" panose="02050604050505020204" pitchFamily="18" charset="0"/>
              <a:sym typeface="Wingdings" panose="05000000000000000000" pitchFamily="2" charset="2"/>
            </a:endParaRP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F7366E-2EBB-47A3-A490-D977930F626D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sz="1400"/>
          </a:p>
        </p:txBody>
      </p:sp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352800" y="4413251"/>
          <a:ext cx="2286000" cy="169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3" imgW="965200" imgH="711200" progId="Equation.3">
                  <p:embed/>
                </p:oleObj>
              </mc:Choice>
              <mc:Fallback>
                <p:oleObj name="Equation" r:id="rId3" imgW="9652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413251"/>
                        <a:ext cx="2286000" cy="169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Rectangle 6"/>
          <p:cNvSpPr>
            <a:spLocks noChangeArrowheads="1"/>
          </p:cNvSpPr>
          <p:nvPr/>
        </p:nvSpPr>
        <p:spPr bwMode="auto">
          <a:xfrm rot="2563957">
            <a:off x="3879851" y="5032375"/>
            <a:ext cx="1908175" cy="457200"/>
          </a:xfrm>
          <a:prstGeom prst="rect">
            <a:avLst/>
          </a:prstGeom>
          <a:solidFill>
            <a:srgbClr val="FFFF00">
              <a:alpha val="50195"/>
            </a:srgbClr>
          </a:solidFill>
          <a:ln w="25400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 flipH="1">
            <a:off x="5638800" y="53340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6705600" y="5043489"/>
            <a:ext cx="2209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000" b="1"/>
              <a:t>Unsur diagonal</a:t>
            </a:r>
          </a:p>
        </p:txBody>
      </p:sp>
    </p:spTree>
    <p:extLst>
      <p:ext uri="{BB962C8B-B14F-4D97-AF65-F5344CB8AC3E}">
        <p14:creationId xmlns:p14="http://schemas.microsoft.com/office/powerpoint/2010/main" val="117620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nimBg="1"/>
      <p:bldP spid="4103" grpId="0" animBg="1"/>
      <p:bldP spid="410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77334" y="184666"/>
            <a:ext cx="8596668" cy="5856697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latin typeface="Bookman Old Style" panose="02050604050505020204" pitchFamily="18" charset="0"/>
              </a:rPr>
              <a:t>Matriks</a:t>
            </a:r>
            <a:r>
              <a:rPr lang="en-US" sz="2200" b="1" i="1" dirty="0"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latin typeface="Bookman Old Style" panose="02050604050505020204" pitchFamily="18" charset="0"/>
              </a:rPr>
              <a:t>segi</a:t>
            </a:r>
            <a:r>
              <a:rPr lang="en-US" sz="2200" b="1" i="1" dirty="0"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latin typeface="Bookman Old Style" panose="02050604050505020204" pitchFamily="18" charset="0"/>
              </a:rPr>
              <a:t>tiga</a:t>
            </a:r>
            <a:endParaRPr lang="en-US" sz="2200" b="1" i="1" dirty="0">
              <a:latin typeface="Bookman Old Style" panose="02050604050505020204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200" b="1" i="1" dirty="0">
                <a:latin typeface="Bookman Old Style" panose="02050604050505020204" pitchFamily="18" charset="0"/>
              </a:rPr>
              <a:t>	</a:t>
            </a:r>
            <a:r>
              <a:rPr lang="en-US" sz="22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Ada </a:t>
            </a:r>
            <a:r>
              <a:rPr lang="en-US" sz="22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dua</a:t>
            </a:r>
            <a:r>
              <a:rPr lang="en-US" sz="22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jenis</a:t>
            </a:r>
            <a:r>
              <a:rPr lang="en-US" sz="22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, </a:t>
            </a:r>
            <a:r>
              <a:rPr lang="en-US" sz="22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yaitu</a:t>
            </a:r>
            <a:r>
              <a:rPr lang="en-US" sz="22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matriks</a:t>
            </a:r>
            <a:r>
              <a:rPr lang="en-US" sz="22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segitiga</a:t>
            </a:r>
            <a:r>
              <a:rPr lang="en-US" sz="22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atas</a:t>
            </a:r>
            <a:r>
              <a:rPr lang="en-US" sz="22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dan</a:t>
            </a:r>
            <a:r>
              <a:rPr lang="en-US" sz="22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bawah</a:t>
            </a:r>
            <a:r>
              <a:rPr lang="en-US" sz="22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.</a:t>
            </a:r>
            <a:r>
              <a:rPr lang="en-US" sz="2200" b="1" i="1" dirty="0">
                <a:latin typeface="Bookman Old Style" panose="02050604050505020204" pitchFamily="18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sz="2000" i="1" dirty="0">
              <a:latin typeface="Bookman Old Style" panose="02050604050505020204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sz="2200" b="1" i="1" dirty="0" err="1">
                <a:latin typeface="Bookman Old Style" panose="02050604050505020204" pitchFamily="18" charset="0"/>
              </a:rPr>
              <a:t>Matriks</a:t>
            </a:r>
            <a:r>
              <a:rPr lang="en-US" sz="2200" b="1" i="1" dirty="0"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latin typeface="Bookman Old Style" panose="02050604050505020204" pitchFamily="18" charset="0"/>
              </a:rPr>
              <a:t>segi</a:t>
            </a:r>
            <a:r>
              <a:rPr lang="en-US" sz="2200" b="1" i="1" dirty="0"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latin typeface="Bookman Old Style" panose="02050604050505020204" pitchFamily="18" charset="0"/>
              </a:rPr>
              <a:t>tiga</a:t>
            </a:r>
            <a:r>
              <a:rPr lang="en-US" sz="2200" b="1" i="1" dirty="0"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latin typeface="Bookman Old Style" panose="02050604050505020204" pitchFamily="18" charset="0"/>
              </a:rPr>
              <a:t>atas</a:t>
            </a:r>
            <a:endParaRPr lang="en-US" sz="2200" b="1" i="1" dirty="0">
              <a:latin typeface="Bookman Old Style" panose="02050604050505020204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200" b="1" i="1" dirty="0">
                <a:latin typeface="Bookman Old Style" panose="02050604050505020204" pitchFamily="18" charset="0"/>
              </a:rPr>
              <a:t>	</a:t>
            </a:r>
            <a:r>
              <a:rPr lang="en-US" sz="22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</a:t>
            </a:r>
            <a:r>
              <a:rPr lang="en-US" sz="2200" b="1" i="1" dirty="0">
                <a:latin typeface="Bookman Old Style" panose="02050604050505020204" pitchFamily="18" charset="0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</a:rPr>
              <a:t>Matriks</a:t>
            </a:r>
            <a:r>
              <a:rPr lang="en-US" sz="2200" b="1" dirty="0">
                <a:latin typeface="Bookman Old Style" panose="02050604050505020204" pitchFamily="18" charset="0"/>
              </a:rPr>
              <a:t> yang </a:t>
            </a:r>
            <a:r>
              <a:rPr lang="en-US" sz="2200" b="1" dirty="0" err="1">
                <a:latin typeface="Bookman Old Style" panose="02050604050505020204" pitchFamily="18" charset="0"/>
              </a:rPr>
              <a:t>semua</a:t>
            </a:r>
            <a:r>
              <a:rPr lang="en-US" sz="2200" b="1" dirty="0">
                <a:latin typeface="Bookman Old Style" panose="02050604050505020204" pitchFamily="18" charset="0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</a:rPr>
              <a:t>unsur</a:t>
            </a:r>
            <a:r>
              <a:rPr lang="en-US" sz="2200" b="1" dirty="0">
                <a:latin typeface="Bookman Old Style" panose="02050604050505020204" pitchFamily="18" charset="0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</a:rPr>
              <a:t>dibawah</a:t>
            </a:r>
            <a:r>
              <a:rPr lang="en-US" sz="2200" b="1" dirty="0">
                <a:latin typeface="Bookman Old Style" panose="02050604050505020204" pitchFamily="18" charset="0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</a:rPr>
              <a:t>unsur</a:t>
            </a:r>
            <a:r>
              <a:rPr lang="en-US" sz="2200" b="1" dirty="0">
                <a:latin typeface="Bookman Old Style" panose="02050604050505020204" pitchFamily="18" charset="0"/>
              </a:rPr>
              <a:t> diagonal </a:t>
            </a:r>
            <a:r>
              <a:rPr lang="en-US" sz="2200" b="1" dirty="0" err="1">
                <a:latin typeface="Bookman Old Style" panose="02050604050505020204" pitchFamily="18" charset="0"/>
              </a:rPr>
              <a:t>pada</a:t>
            </a:r>
            <a:r>
              <a:rPr lang="en-US" sz="2200" b="1" dirty="0">
                <a:latin typeface="Bookman Old Style" panose="02050604050505020204" pitchFamily="18" charset="0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</a:rPr>
              <a:t>kolom</a:t>
            </a:r>
            <a:r>
              <a:rPr lang="en-US" sz="2200" b="1" dirty="0">
                <a:latin typeface="Bookman Old Style" panose="02050604050505020204" pitchFamily="18" charset="0"/>
              </a:rPr>
              <a:t>  yang </a:t>
            </a:r>
            <a:r>
              <a:rPr lang="en-US" sz="2200" b="1" dirty="0" err="1">
                <a:latin typeface="Bookman Old Style" panose="02050604050505020204" pitchFamily="18" charset="0"/>
              </a:rPr>
              <a:t>bersesuaian</a:t>
            </a:r>
            <a:r>
              <a:rPr lang="en-US" sz="2200" b="1" dirty="0">
                <a:latin typeface="Bookman Old Style" panose="02050604050505020204" pitchFamily="18" charset="0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</a:rPr>
              <a:t>adalah</a:t>
            </a:r>
            <a:r>
              <a:rPr lang="en-US" sz="2200" b="1" dirty="0">
                <a:latin typeface="Bookman Old Style" panose="02050604050505020204" pitchFamily="18" charset="0"/>
              </a:rPr>
              <a:t> nol.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sz="2000" i="1" dirty="0">
              <a:latin typeface="Bookman Old Style" panose="02050604050505020204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sz="2000" i="1" dirty="0">
              <a:latin typeface="Bookman Old Style" panose="020506040505050202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en-US" sz="2000" i="1" dirty="0">
              <a:latin typeface="Bookman Old Style" panose="02050604050505020204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sz="2200" b="1" i="1" dirty="0" err="1">
                <a:latin typeface="Bookman Old Style" panose="02050604050505020204" pitchFamily="18" charset="0"/>
              </a:rPr>
              <a:t>Matriks</a:t>
            </a:r>
            <a:r>
              <a:rPr lang="en-US" sz="2200" b="1" i="1" dirty="0"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latin typeface="Bookman Old Style" panose="02050604050505020204" pitchFamily="18" charset="0"/>
              </a:rPr>
              <a:t>segi</a:t>
            </a:r>
            <a:r>
              <a:rPr lang="en-US" sz="2200" b="1" i="1" dirty="0"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latin typeface="Bookman Old Style" panose="02050604050505020204" pitchFamily="18" charset="0"/>
              </a:rPr>
              <a:t>tiga</a:t>
            </a:r>
            <a:r>
              <a:rPr lang="en-US" sz="2200" b="1" i="1" dirty="0"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latin typeface="Bookman Old Style" panose="02050604050505020204" pitchFamily="18" charset="0"/>
              </a:rPr>
              <a:t>bawah</a:t>
            </a:r>
            <a:endParaRPr lang="en-US" sz="2200" b="1" i="1" dirty="0">
              <a:latin typeface="Bookman Old Style" panose="02050604050505020204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200" b="1" i="1" dirty="0">
                <a:latin typeface="Bookman Old Style" panose="02050604050505020204" pitchFamily="18" charset="0"/>
              </a:rPr>
              <a:t>	</a:t>
            </a:r>
            <a:r>
              <a:rPr lang="en-US" sz="22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</a:t>
            </a:r>
            <a:r>
              <a:rPr lang="en-US" sz="2200" b="1" i="1" dirty="0">
                <a:latin typeface="Bookman Old Style" panose="02050604050505020204" pitchFamily="18" charset="0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</a:rPr>
              <a:t>Matriks</a:t>
            </a:r>
            <a:r>
              <a:rPr lang="en-US" sz="2200" b="1" dirty="0">
                <a:latin typeface="Bookman Old Style" panose="02050604050505020204" pitchFamily="18" charset="0"/>
              </a:rPr>
              <a:t> yang </a:t>
            </a:r>
            <a:r>
              <a:rPr lang="en-US" sz="2200" b="1" dirty="0" err="1">
                <a:latin typeface="Bookman Old Style" panose="02050604050505020204" pitchFamily="18" charset="0"/>
              </a:rPr>
              <a:t>semua</a:t>
            </a:r>
            <a:r>
              <a:rPr lang="en-US" sz="2200" b="1" dirty="0">
                <a:latin typeface="Bookman Old Style" panose="02050604050505020204" pitchFamily="18" charset="0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</a:rPr>
              <a:t>unsur</a:t>
            </a:r>
            <a:r>
              <a:rPr lang="en-US" sz="2200" b="1" dirty="0">
                <a:latin typeface="Bookman Old Style" panose="02050604050505020204" pitchFamily="18" charset="0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</a:rPr>
              <a:t>diatas</a:t>
            </a:r>
            <a:r>
              <a:rPr lang="en-US" sz="2200" b="1" dirty="0">
                <a:latin typeface="Bookman Old Style" panose="02050604050505020204" pitchFamily="18" charset="0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</a:rPr>
              <a:t>unsur</a:t>
            </a:r>
            <a:r>
              <a:rPr lang="en-US" sz="2200" b="1" dirty="0">
                <a:latin typeface="Bookman Old Style" panose="02050604050505020204" pitchFamily="18" charset="0"/>
              </a:rPr>
              <a:t> diagonal </a:t>
            </a:r>
            <a:r>
              <a:rPr lang="en-US" sz="2200" b="1" dirty="0" err="1">
                <a:latin typeface="Bookman Old Style" panose="02050604050505020204" pitchFamily="18" charset="0"/>
              </a:rPr>
              <a:t>pada</a:t>
            </a:r>
            <a:r>
              <a:rPr lang="en-US" sz="2200" b="1" dirty="0">
                <a:latin typeface="Bookman Old Style" panose="02050604050505020204" pitchFamily="18" charset="0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</a:rPr>
              <a:t>kolom</a:t>
            </a:r>
            <a:r>
              <a:rPr lang="en-US" sz="2200" b="1" dirty="0">
                <a:latin typeface="Bookman Old Style" panose="02050604050505020204" pitchFamily="18" charset="0"/>
              </a:rPr>
              <a:t> yang </a:t>
            </a:r>
            <a:r>
              <a:rPr lang="en-US" sz="2200" b="1" dirty="0" err="1">
                <a:latin typeface="Bookman Old Style" panose="02050604050505020204" pitchFamily="18" charset="0"/>
              </a:rPr>
              <a:t>bersesuaian</a:t>
            </a:r>
            <a:r>
              <a:rPr lang="en-US" sz="2200" b="1" dirty="0">
                <a:latin typeface="Bookman Old Style" panose="02050604050505020204" pitchFamily="18" charset="0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</a:rPr>
              <a:t>adalah</a:t>
            </a:r>
            <a:r>
              <a:rPr lang="en-US" sz="2200" b="1" dirty="0">
                <a:latin typeface="Bookman Old Style" panose="02050604050505020204" pitchFamily="18" charset="0"/>
              </a:rPr>
              <a:t> nol.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sz="2000" i="1" dirty="0">
              <a:latin typeface="Bookman Old Style" panose="02050604050505020204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sz="2000" i="1" dirty="0">
              <a:latin typeface="Bookman Old Style" panose="02050604050505020204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sz="2000" i="1" dirty="0">
              <a:latin typeface="Bookman Old Style" panose="02050604050505020204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dirty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81B1E0-DA27-4250-A3A3-AF04D8A4ACC2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sz="1400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3386709"/>
              </p:ext>
            </p:extLst>
          </p:nvPr>
        </p:nvGraphicFramePr>
        <p:xfrm>
          <a:off x="3035808" y="2392681"/>
          <a:ext cx="2438400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3" imgW="1282700" imgH="711200" progId="Equation.3">
                  <p:embed/>
                </p:oleObj>
              </mc:Choice>
              <mc:Fallback>
                <p:oleObj name="Equation" r:id="rId3" imgW="12827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5808" y="2392681"/>
                        <a:ext cx="2438400" cy="135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512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484908"/>
              </p:ext>
            </p:extLst>
          </p:nvPr>
        </p:nvGraphicFramePr>
        <p:xfrm>
          <a:off x="2752344" y="5087113"/>
          <a:ext cx="2438400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5" imgW="1308100" imgH="711200" progId="Equation.3">
                  <p:embed/>
                </p:oleObj>
              </mc:Choice>
              <mc:Fallback>
                <p:oleObj name="Equation" r:id="rId5" imgW="13081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2344" y="5087113"/>
                        <a:ext cx="2438400" cy="133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606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612900" y="212725"/>
            <a:ext cx="8369300" cy="5943600"/>
          </a:xfrm>
        </p:spPr>
        <p:txBody>
          <a:bodyPr/>
          <a:lstStyle/>
          <a:p>
            <a:pPr algn="just" eaLnBrk="1" hangingPunct="1"/>
            <a:r>
              <a:rPr lang="en-US" sz="2200" b="1" i="1">
                <a:latin typeface="Bookman Old Style" panose="02050604050505020204" pitchFamily="18" charset="0"/>
              </a:rPr>
              <a:t>Matriks Diagonal</a:t>
            </a:r>
            <a:r>
              <a:rPr lang="en-US" sz="2200" b="1">
                <a:latin typeface="Bookman Old Style" panose="02050604050505020204" pitchFamily="18" charset="0"/>
                <a:sym typeface="Wingdings" panose="05000000000000000000" pitchFamily="2" charset="2"/>
              </a:rPr>
              <a:t>	</a:t>
            </a:r>
          </a:p>
          <a:p>
            <a:pPr algn="just" eaLnBrk="1" hangingPunct="1">
              <a:buFontTx/>
              <a:buNone/>
            </a:pPr>
            <a:r>
              <a:rPr lang="en-US" sz="2200" b="1">
                <a:latin typeface="Bookman Old Style" panose="02050604050505020204" pitchFamily="18" charset="0"/>
                <a:sym typeface="Wingdings" panose="05000000000000000000" pitchFamily="2" charset="2"/>
              </a:rPr>
              <a:t>	</a:t>
            </a:r>
            <a:r>
              <a:rPr lang="en-US" sz="2200" b="1" i="1">
                <a:latin typeface="Bookman Old Style" panose="02050604050505020204" pitchFamily="18" charset="0"/>
              </a:rPr>
              <a:t> </a:t>
            </a:r>
            <a:r>
              <a:rPr lang="en-US" sz="2200" b="1">
                <a:latin typeface="Bookman Old Style" panose="02050604050505020204" pitchFamily="18" charset="0"/>
              </a:rPr>
              <a:t>Matriks bujur sangkar dimana setiap unsur</a:t>
            </a:r>
          </a:p>
          <a:p>
            <a:pPr algn="just" eaLnBrk="1" hangingPunct="1">
              <a:buFontTx/>
              <a:buNone/>
            </a:pPr>
            <a:r>
              <a:rPr lang="en-US" sz="2200" b="1">
                <a:latin typeface="Bookman Old Style" panose="02050604050505020204" pitchFamily="18" charset="0"/>
              </a:rPr>
              <a:t>        yang bukan merupakan unsur diagonal adalah nol.</a:t>
            </a:r>
          </a:p>
          <a:p>
            <a:pPr algn="just" eaLnBrk="1" hangingPunct="1">
              <a:buFontTx/>
              <a:buNone/>
            </a:pPr>
            <a:endParaRPr lang="en-US" sz="2200" b="1">
              <a:latin typeface="Bookman Old Style" panose="02050604050505020204" pitchFamily="18" charset="0"/>
            </a:endParaRPr>
          </a:p>
          <a:p>
            <a:pPr algn="just" eaLnBrk="1" hangingPunct="1">
              <a:buFontTx/>
              <a:buNone/>
            </a:pPr>
            <a:endParaRPr lang="en-US">
              <a:latin typeface="Bookman Old Style" panose="02050604050505020204" pitchFamily="18" charset="0"/>
            </a:endParaRPr>
          </a:p>
          <a:p>
            <a:pPr algn="just" eaLnBrk="1" hangingPunct="1">
              <a:buFontTx/>
              <a:buNone/>
            </a:pPr>
            <a:endParaRPr lang="en-US" i="1">
              <a:latin typeface="Bookman Old Style" panose="02050604050505020204" pitchFamily="18" charset="0"/>
            </a:endParaRPr>
          </a:p>
          <a:p>
            <a:pPr algn="just" eaLnBrk="1" hangingPunct="1">
              <a:buFontTx/>
              <a:buNone/>
            </a:pPr>
            <a:endParaRPr lang="en-US" i="1">
              <a:latin typeface="Bookman Old Style" panose="02050604050505020204" pitchFamily="18" charset="0"/>
            </a:endParaRPr>
          </a:p>
          <a:p>
            <a:pPr algn="just" eaLnBrk="1" hangingPunct="1">
              <a:buFontTx/>
              <a:buNone/>
            </a:pPr>
            <a:endParaRPr lang="en-US" i="1">
              <a:latin typeface="Bookman Old Style" panose="02050604050505020204" pitchFamily="18" charset="0"/>
            </a:endParaRPr>
          </a:p>
          <a:p>
            <a:pPr algn="just" eaLnBrk="1" hangingPunct="1"/>
            <a:r>
              <a:rPr lang="en-US" sz="2200" b="1" i="1">
                <a:latin typeface="Bookman Old Style" panose="02050604050505020204" pitchFamily="18" charset="0"/>
              </a:rPr>
              <a:t>Matriks satuan </a:t>
            </a:r>
            <a:r>
              <a:rPr lang="en-US" sz="2200" b="1">
                <a:latin typeface="Bookman Old Style" panose="02050604050505020204" pitchFamily="18" charset="0"/>
              </a:rPr>
              <a:t>(</a:t>
            </a:r>
            <a:r>
              <a:rPr lang="en-US" sz="2200" b="1" i="1">
                <a:latin typeface="Bookman Old Style" panose="02050604050505020204" pitchFamily="18" charset="0"/>
              </a:rPr>
              <a:t>Identitas</a:t>
            </a:r>
            <a:r>
              <a:rPr lang="en-US" sz="2200" b="1">
                <a:latin typeface="Bookman Old Style" panose="02050604050505020204" pitchFamily="18" charset="0"/>
              </a:rPr>
              <a:t>)</a:t>
            </a:r>
          </a:p>
          <a:p>
            <a:pPr algn="just" eaLnBrk="1" hangingPunct="1">
              <a:buFontTx/>
              <a:buNone/>
            </a:pPr>
            <a:r>
              <a:rPr lang="en-US" sz="2200" b="1">
                <a:latin typeface="Bookman Old Style" panose="02050604050505020204" pitchFamily="18" charset="0"/>
                <a:sym typeface="Wingdings" panose="05000000000000000000" pitchFamily="2" charset="2"/>
              </a:rPr>
              <a:t>	 </a:t>
            </a:r>
            <a:r>
              <a:rPr lang="en-US" sz="2200" b="1">
                <a:latin typeface="Bookman Old Style" panose="02050604050505020204" pitchFamily="18" charset="0"/>
              </a:rPr>
              <a:t>Matriks diagonal dimana setiap unsur diagonalnya </a:t>
            </a:r>
          </a:p>
          <a:p>
            <a:pPr algn="just" eaLnBrk="1" hangingPunct="1">
              <a:buFontTx/>
              <a:buNone/>
            </a:pPr>
            <a:r>
              <a:rPr lang="en-US" sz="2200" b="1">
                <a:latin typeface="Bookman Old Style" panose="02050604050505020204" pitchFamily="18" charset="0"/>
              </a:rPr>
              <a:t>        adalah satu.</a:t>
            </a:r>
          </a:p>
          <a:p>
            <a:pPr algn="just" eaLnBrk="1" hangingPunct="1">
              <a:buFontTx/>
              <a:buNone/>
            </a:pPr>
            <a:endParaRPr lang="en-US" sz="2200" b="1">
              <a:latin typeface="Bookman Old Style" panose="02050604050505020204" pitchFamily="18" charset="0"/>
              <a:sym typeface="Wingdings" panose="05000000000000000000" pitchFamily="2" charset="2"/>
            </a:endParaRPr>
          </a:p>
          <a:p>
            <a:pPr eaLnBrk="1" hangingPunct="1"/>
            <a:endParaRPr lang="en-US" sz="2200" b="1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6473DC-3F3F-4978-937D-FACBAB6C5C2A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sz="1400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2743200" y="1528764"/>
          <a:ext cx="2743200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3" imgW="1384300" imgH="711200" progId="Equation.3">
                  <p:embed/>
                </p:oleObj>
              </mc:Choice>
              <mc:Fallback>
                <p:oleObj name="Equation" r:id="rId3" imgW="13843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528764"/>
                        <a:ext cx="2743200" cy="141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Rectangle 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9543358"/>
              </p:ext>
            </p:extLst>
          </p:nvPr>
        </p:nvGraphicFramePr>
        <p:xfrm>
          <a:off x="2758060" y="5158486"/>
          <a:ext cx="2676525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5" imgW="1384300" imgH="711200" progId="Equation.3">
                  <p:embed/>
                </p:oleObj>
              </mc:Choice>
              <mc:Fallback>
                <p:oleObj name="Equation" r:id="rId5" imgW="13843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8060" y="5158486"/>
                        <a:ext cx="2676525" cy="138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868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12900" y="120650"/>
            <a:ext cx="8902700" cy="6019800"/>
          </a:xfrm>
        </p:spPr>
        <p:txBody>
          <a:bodyPr/>
          <a:lstStyle/>
          <a:p>
            <a:pPr eaLnBrk="1" hangingPunct="1"/>
            <a:r>
              <a:rPr lang="en-US" sz="2200" b="1" dirty="0" err="1">
                <a:latin typeface="Bookman Old Style" panose="02050604050505020204" pitchFamily="18" charset="0"/>
              </a:rPr>
              <a:t>Transpos</a:t>
            </a:r>
            <a:r>
              <a:rPr lang="en-US" sz="2200" b="1" dirty="0">
                <a:latin typeface="Bookman Old Style" panose="02050604050505020204" pitchFamily="18" charset="0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</a:rPr>
              <a:t>Matriks</a:t>
            </a:r>
            <a:endParaRPr lang="en-US" sz="2200" b="1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sz="2200" b="1" dirty="0"/>
              <a:t>	</a:t>
            </a:r>
            <a:r>
              <a:rPr lang="en-US" sz="2400" dirty="0" err="1">
                <a:latin typeface="Bookman Old Style" panose="02050604050505020204" pitchFamily="18" charset="0"/>
              </a:rPr>
              <a:t>Matriks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transpos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diperoleh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dengan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menukar</a:t>
            </a:r>
            <a:r>
              <a:rPr lang="en-US" sz="2400" dirty="0">
                <a:latin typeface="Bookman Old Style" panose="02050604050505020204" pitchFamily="18" charset="0"/>
              </a:rPr>
              <a:t>                      </a:t>
            </a:r>
            <a:r>
              <a:rPr lang="en-US" sz="2400" dirty="0" err="1">
                <a:latin typeface="Bookman Old Style" panose="02050604050505020204" pitchFamily="18" charset="0"/>
              </a:rPr>
              <a:t>baris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matriks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menjadi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kolom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seletak</a:t>
            </a:r>
            <a:r>
              <a:rPr lang="en-US" sz="2400" dirty="0">
                <a:latin typeface="Bookman Old Style" panose="02050604050505020204" pitchFamily="18" charset="0"/>
              </a:rPr>
              <a:t>, </a:t>
            </a:r>
            <a:r>
              <a:rPr lang="en-US" sz="2400" dirty="0" err="1">
                <a:latin typeface="Bookman Old Style" panose="02050604050505020204" pitchFamily="18" charset="0"/>
              </a:rPr>
              <a:t>atau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sebaliknya</a:t>
            </a:r>
            <a:r>
              <a:rPr lang="en-US" sz="2400" dirty="0">
                <a:latin typeface="Bookman Old Style" panose="02050604050505020204" pitchFamily="18" charset="0"/>
              </a:rPr>
              <a:t>. 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Bookman Old Style" panose="02050604050505020204" pitchFamily="18" charset="0"/>
              </a:rPr>
              <a:t>	</a:t>
            </a:r>
            <a:r>
              <a:rPr lang="en-US" sz="2400" dirty="0" err="1">
                <a:latin typeface="Bookman Old Style" panose="02050604050505020204" pitchFamily="18" charset="0"/>
              </a:rPr>
              <a:t>Notasi</a:t>
            </a:r>
            <a:r>
              <a:rPr lang="en-US" sz="2400" dirty="0">
                <a:latin typeface="Bookman Old Style" panose="02050604050505020204" pitchFamily="18" charset="0"/>
              </a:rPr>
              <a:t> A</a:t>
            </a:r>
            <a:r>
              <a:rPr lang="en-US" sz="2400" baseline="30000" dirty="0">
                <a:latin typeface="Bookman Old Style" panose="02050604050505020204" pitchFamily="18" charset="0"/>
              </a:rPr>
              <a:t>t</a:t>
            </a:r>
            <a:r>
              <a:rPr lang="en-US" sz="2400" dirty="0">
                <a:latin typeface="Bookman Old Style" panose="02050604050505020204" pitchFamily="18" charset="0"/>
              </a:rPr>
              <a:t> (</a:t>
            </a:r>
            <a:r>
              <a:rPr lang="en-US" sz="2400" dirty="0" err="1">
                <a:latin typeface="Bookman Old Style" panose="02050604050505020204" pitchFamily="18" charset="0"/>
              </a:rPr>
              <a:t>hasil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transpos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matriks</a:t>
            </a:r>
            <a:r>
              <a:rPr lang="en-US" sz="2400" dirty="0">
                <a:latin typeface="Bookman Old Style" panose="02050604050505020204" pitchFamily="18" charset="0"/>
              </a:rPr>
              <a:t> A)</a:t>
            </a:r>
          </a:p>
          <a:p>
            <a:pPr eaLnBrk="1" hangingPunct="1">
              <a:buFontTx/>
              <a:buNone/>
            </a:pPr>
            <a:endParaRPr lang="en-US" sz="16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sz="2000" b="1" dirty="0">
                <a:latin typeface="Bookman Old Style" panose="02050604050505020204" pitchFamily="18" charset="0"/>
              </a:rPr>
              <a:t>	</a:t>
            </a:r>
            <a:r>
              <a:rPr lang="en-US" sz="2000" b="1" dirty="0" err="1">
                <a:latin typeface="Bookman Old Style" panose="02050604050505020204" pitchFamily="18" charset="0"/>
              </a:rPr>
              <a:t>Contoh</a:t>
            </a:r>
            <a:r>
              <a:rPr lang="en-US" sz="2000" b="1" dirty="0">
                <a:latin typeface="Bookman Old Style" panose="02050604050505020204" pitchFamily="18" charset="0"/>
              </a:rPr>
              <a:t> :</a:t>
            </a:r>
          </a:p>
          <a:p>
            <a:pPr eaLnBrk="1" hangingPunct="1">
              <a:buFontTx/>
              <a:buNone/>
            </a:pPr>
            <a:endParaRPr lang="en-US" sz="200" b="1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sz="2000" b="1" dirty="0">
                <a:latin typeface="Bookman Old Style" panose="02050604050505020204" pitchFamily="18" charset="0"/>
              </a:rPr>
              <a:t>			</a:t>
            </a:r>
          </a:p>
          <a:p>
            <a:pPr eaLnBrk="1" hangingPunct="1">
              <a:buFontTx/>
              <a:buNone/>
            </a:pPr>
            <a:r>
              <a:rPr lang="en-US" sz="2000" b="1" dirty="0">
                <a:latin typeface="Bookman Old Style" panose="02050604050505020204" pitchFamily="18" charset="0"/>
              </a:rPr>
              <a:t>				</a:t>
            </a:r>
            <a:r>
              <a:rPr lang="en-US" sz="2000" b="1">
                <a:latin typeface="Bookman Old Style" panose="02050604050505020204" pitchFamily="18" charset="0"/>
              </a:rPr>
              <a:t> </a:t>
            </a:r>
            <a:r>
              <a:rPr lang="en-US" sz="2400" smtClean="0">
                <a:latin typeface="Bookman Old Style" panose="02050604050505020204" pitchFamily="18" charset="0"/>
              </a:rPr>
              <a:t>maka</a:t>
            </a:r>
            <a:endParaRPr lang="en-US" sz="24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sz="2000" b="1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sz="1300" b="1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sz="2000" b="1" dirty="0">
                <a:latin typeface="Bookman Old Style" panose="02050604050505020204" pitchFamily="18" charset="0"/>
              </a:rPr>
              <a:t>	</a:t>
            </a:r>
            <a:r>
              <a:rPr lang="en-US" sz="2400" dirty="0" err="1">
                <a:latin typeface="Bookman Old Style" panose="02050604050505020204" pitchFamily="18" charset="0"/>
              </a:rPr>
              <a:t>Jika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matriks</a:t>
            </a:r>
            <a:r>
              <a:rPr lang="en-US" sz="2400" dirty="0">
                <a:latin typeface="Bookman Old Style" panose="02050604050505020204" pitchFamily="18" charset="0"/>
              </a:rPr>
              <a:t> A = A</a:t>
            </a:r>
            <a:r>
              <a:rPr lang="en-US" sz="2400" baseline="30000" dirty="0">
                <a:latin typeface="Bookman Old Style" panose="02050604050505020204" pitchFamily="18" charset="0"/>
              </a:rPr>
              <a:t>t  </a:t>
            </a:r>
            <a:r>
              <a:rPr lang="en-US" sz="2400" dirty="0" err="1">
                <a:latin typeface="Bookman Old Style" panose="02050604050505020204" pitchFamily="18" charset="0"/>
              </a:rPr>
              <a:t>maka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matriks</a:t>
            </a:r>
            <a:r>
              <a:rPr lang="en-US" sz="2400" dirty="0">
                <a:latin typeface="Bookman Old Style" panose="02050604050505020204" pitchFamily="18" charset="0"/>
              </a:rPr>
              <a:t> A </a:t>
            </a:r>
            <a:r>
              <a:rPr lang="en-US" sz="2400" dirty="0" err="1">
                <a:latin typeface="Bookman Old Style" panose="02050604050505020204" pitchFamily="18" charset="0"/>
              </a:rPr>
              <a:t>dinamakan</a:t>
            </a:r>
            <a:r>
              <a:rPr lang="en-US" sz="2400" dirty="0">
                <a:latin typeface="Bookman Old Style" panose="02050604050505020204" pitchFamily="18" charset="0"/>
              </a:rPr>
              <a:t>            </a:t>
            </a:r>
            <a:r>
              <a:rPr lang="en-US" sz="2400" dirty="0" err="1">
                <a:latin typeface="Bookman Old Style" panose="02050604050505020204" pitchFamily="18" charset="0"/>
              </a:rPr>
              <a:t>matriks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Simetri</a:t>
            </a:r>
            <a:r>
              <a:rPr lang="en-US" sz="2400" dirty="0">
                <a:latin typeface="Bookman Old Style" panose="02050604050505020204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2000" b="1" dirty="0">
                <a:latin typeface="Bookman Old Style" panose="02050604050505020204" pitchFamily="18" charset="0"/>
              </a:rPr>
              <a:t>	</a:t>
            </a:r>
            <a:r>
              <a:rPr lang="en-US" sz="2000" b="1" dirty="0" err="1">
                <a:latin typeface="Bookman Old Style" panose="02050604050505020204" pitchFamily="18" charset="0"/>
              </a:rPr>
              <a:t>Contoh</a:t>
            </a:r>
            <a:r>
              <a:rPr lang="en-US" sz="2000" b="1" dirty="0">
                <a:latin typeface="Bookman Old Style" panose="02050604050505020204" pitchFamily="18" charset="0"/>
              </a:rPr>
              <a:t> : </a:t>
            </a:r>
          </a:p>
        </p:txBody>
      </p:sp>
      <p:graphicFrame>
        <p:nvGraphicFramePr>
          <p:cNvPr id="14344" name="Object 8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13914750"/>
              </p:ext>
            </p:extLst>
          </p:nvPr>
        </p:nvGraphicFramePr>
        <p:xfrm>
          <a:off x="3357563" y="5564188"/>
          <a:ext cx="1563687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3" imgW="685800" imgH="431800" progId="Equation.3">
                  <p:embed/>
                </p:oleObj>
              </mc:Choice>
              <mc:Fallback>
                <p:oleObj name="Equation" r:id="rId3" imgW="6858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63" y="5564188"/>
                        <a:ext cx="1563687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BEBCEDA-D8F1-42F0-BEA7-81AFA80DC551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sz="1400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855905"/>
              </p:ext>
            </p:extLst>
          </p:nvPr>
        </p:nvGraphicFramePr>
        <p:xfrm>
          <a:off x="1947673" y="2796286"/>
          <a:ext cx="2047875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5" imgW="977900" imgH="711200" progId="Equation.3">
                  <p:embed/>
                </p:oleObj>
              </mc:Choice>
              <mc:Fallback>
                <p:oleObj name="Equation" r:id="rId5" imgW="9779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7673" y="2796286"/>
                        <a:ext cx="2047875" cy="149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2" name="Rectangle 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143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901624"/>
              </p:ext>
            </p:extLst>
          </p:nvPr>
        </p:nvGraphicFramePr>
        <p:xfrm>
          <a:off x="5867400" y="3097086"/>
          <a:ext cx="2743200" cy="102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7" imgW="1231560" imgH="457200" progId="Equation.3">
                  <p:embed/>
                </p:oleObj>
              </mc:Choice>
              <mc:Fallback>
                <p:oleObj name="Equation" r:id="rId7" imgW="1231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097086"/>
                        <a:ext cx="2743200" cy="1020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776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612900" y="212725"/>
            <a:ext cx="8369300" cy="5943600"/>
          </a:xfrm>
        </p:spPr>
        <p:txBody>
          <a:bodyPr/>
          <a:lstStyle/>
          <a:p>
            <a:pPr marL="609600" indent="-609600">
              <a:buNone/>
            </a:pPr>
            <a:endParaRPr lang="en-US" sz="1400" b="1">
              <a:latin typeface="Bookman Old Style" panose="02050604050505020204" pitchFamily="18" charset="0"/>
            </a:endParaRPr>
          </a:p>
          <a:p>
            <a:pPr marL="609600" indent="-609600">
              <a:buNone/>
            </a:pPr>
            <a:r>
              <a:rPr lang="en-US" sz="2400" b="1">
                <a:latin typeface="Bookman Old Style" panose="02050604050505020204" pitchFamily="18" charset="0"/>
              </a:rPr>
              <a:t>2.  Operasi Matriks</a:t>
            </a:r>
            <a:endParaRPr lang="en-US" sz="2400" b="1"/>
          </a:p>
          <a:p>
            <a:pPr marL="609600" indent="-609600">
              <a:buNone/>
            </a:pPr>
            <a:endParaRPr lang="en-US" sz="2400" b="1">
              <a:latin typeface="Bookman Old Style" panose="02050604050505020204" pitchFamily="18" charset="0"/>
            </a:endParaRPr>
          </a:p>
          <a:p>
            <a:pPr marL="609600" indent="-609600">
              <a:buNone/>
            </a:pPr>
            <a:r>
              <a:rPr lang="en-US" sz="2400">
                <a:latin typeface="Bookman Old Style" panose="02050604050505020204" pitchFamily="18" charset="0"/>
              </a:rPr>
              <a:t>Beberapa Operasi Matriks yang perlu diketahui :</a:t>
            </a:r>
          </a:p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en-US" sz="2400">
                <a:latin typeface="Bookman Old Style" panose="02050604050505020204" pitchFamily="18" charset="0"/>
              </a:rPr>
              <a:t>Penjumlahan Matriks</a:t>
            </a:r>
          </a:p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en-US" sz="2400">
                <a:latin typeface="Bookman Old Style" panose="02050604050505020204" pitchFamily="18" charset="0"/>
              </a:rPr>
              <a:t>Perkalian Matriks</a:t>
            </a:r>
          </a:p>
          <a:p>
            <a:pPr marL="990600" lvl="1" indent="-533400">
              <a:lnSpc>
                <a:spcPct val="150000"/>
              </a:lnSpc>
              <a:buFontTx/>
              <a:buChar char="•"/>
            </a:pPr>
            <a:r>
              <a:rPr lang="en-US" sz="2400">
                <a:latin typeface="Bookman Old Style" panose="02050604050505020204" pitchFamily="18" charset="0"/>
              </a:rPr>
              <a:t>Perkalian skalar dengan matriks</a:t>
            </a:r>
          </a:p>
          <a:p>
            <a:pPr marL="990600" lvl="1" indent="-533400">
              <a:lnSpc>
                <a:spcPct val="150000"/>
              </a:lnSpc>
              <a:buFontTx/>
              <a:buChar char="•"/>
            </a:pPr>
            <a:r>
              <a:rPr lang="en-US" sz="2400">
                <a:latin typeface="Bookman Old Style" panose="02050604050505020204" pitchFamily="18" charset="0"/>
              </a:rPr>
              <a:t>Perkalian matriks dengan matriks</a:t>
            </a:r>
          </a:p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en-US" sz="2400">
                <a:latin typeface="Bookman Old Style" panose="02050604050505020204" pitchFamily="18" charset="0"/>
              </a:rPr>
              <a:t>Operasi Baris Elementer (OBE)</a:t>
            </a:r>
          </a:p>
          <a:p>
            <a:pPr marL="609600" indent="-609600">
              <a:buNone/>
            </a:pPr>
            <a:r>
              <a:rPr lang="en-US" sz="2400">
                <a:latin typeface="Bookman Old Style" panose="02050604050505020204" pitchFamily="18" charset="0"/>
              </a:rPr>
              <a:t>	</a:t>
            </a:r>
          </a:p>
          <a:p>
            <a:pPr marL="609600" indent="-609600">
              <a:buFontTx/>
              <a:buAutoNum type="arabicPeriod"/>
            </a:pPr>
            <a:endParaRPr lang="en-US" sz="2400">
              <a:latin typeface="Bookman Old Style" panose="02050604050505020204" pitchFamily="18" charset="0"/>
            </a:endParaRP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60473D1-E66D-462B-A1DE-E3ECDCE6A03C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9628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612900" y="117476"/>
            <a:ext cx="8966200" cy="6054725"/>
          </a:xfrm>
        </p:spPr>
        <p:txBody>
          <a:bodyPr/>
          <a:lstStyle/>
          <a:p>
            <a:pPr eaLnBrk="1" hangingPunct="1"/>
            <a:endParaRPr lang="en-US" sz="2400" b="1" dirty="0">
              <a:latin typeface="Bookman Old Style" panose="02050604050505020204" pitchFamily="18" charset="0"/>
            </a:endParaRPr>
          </a:p>
          <a:p>
            <a:pPr eaLnBrk="1" hangingPunct="1"/>
            <a:r>
              <a:rPr lang="en-US" sz="2400" b="1" dirty="0" err="1">
                <a:latin typeface="Bookman Old Style" panose="02050604050505020204" pitchFamily="18" charset="0"/>
              </a:rPr>
              <a:t>Penjumlahan</a:t>
            </a:r>
            <a:r>
              <a:rPr lang="en-US" sz="2400" b="1" dirty="0">
                <a:latin typeface="Bookman Old Style" panose="02050604050505020204" pitchFamily="18" charset="0"/>
              </a:rPr>
              <a:t> </a:t>
            </a:r>
            <a:r>
              <a:rPr lang="en-US" sz="2400" b="1" dirty="0" err="1">
                <a:latin typeface="Bookman Old Style" panose="02050604050505020204" pitchFamily="18" charset="0"/>
              </a:rPr>
              <a:t>Matriks</a:t>
            </a:r>
            <a:r>
              <a:rPr lang="en-US" sz="2400" b="1" dirty="0">
                <a:latin typeface="Bookman Old Style" panose="02050604050505020204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2400" b="1" dirty="0">
                <a:latin typeface="Bookman Old Style" panose="02050604050505020204" pitchFamily="18" charset="0"/>
              </a:rPr>
              <a:t>	</a:t>
            </a:r>
            <a:r>
              <a:rPr lang="en-US" sz="2400" dirty="0" err="1">
                <a:latin typeface="Bookman Old Style" panose="02050604050505020204" pitchFamily="18" charset="0"/>
              </a:rPr>
              <a:t>Syarat</a:t>
            </a:r>
            <a:r>
              <a:rPr lang="en-US" sz="2400" dirty="0">
                <a:latin typeface="Bookman Old Style" panose="02050604050505020204" pitchFamily="18" charset="0"/>
              </a:rPr>
              <a:t> :  </a:t>
            </a:r>
            <a:r>
              <a:rPr lang="en-US" sz="2400" dirty="0" err="1">
                <a:latin typeface="Bookman Old Style" panose="02050604050505020204" pitchFamily="18" charset="0"/>
              </a:rPr>
              <a:t>Dua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matriks</a:t>
            </a:r>
            <a:r>
              <a:rPr lang="en-US" sz="2400" dirty="0">
                <a:latin typeface="Bookman Old Style" panose="02050604050505020204" pitchFamily="18" charset="0"/>
              </a:rPr>
              <a:t>	</a:t>
            </a:r>
            <a:r>
              <a:rPr lang="en-US" sz="2400" dirty="0" err="1">
                <a:latin typeface="Bookman Old Style" panose="02050604050505020204" pitchFamily="18" charset="0"/>
              </a:rPr>
              <a:t>berordo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sama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dapat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Bookman Old Style" panose="02050604050505020204" pitchFamily="18" charset="0"/>
              </a:rPr>
              <a:t>                  </a:t>
            </a:r>
            <a:r>
              <a:rPr lang="en-US" sz="2400" dirty="0" err="1">
                <a:latin typeface="Bookman Old Style" panose="02050604050505020204" pitchFamily="18" charset="0"/>
              </a:rPr>
              <a:t>dijumlahkan</a:t>
            </a:r>
            <a:endParaRPr lang="en-US" sz="24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b="1" dirty="0">
                <a:latin typeface="Bookman Old Style" panose="02050604050505020204" pitchFamily="18" charset="0"/>
              </a:rPr>
              <a:t>	</a:t>
            </a:r>
            <a:r>
              <a:rPr lang="en-US" sz="2400" b="1" dirty="0" err="1" smtClean="0">
                <a:latin typeface="Bookman Old Style" panose="02050604050505020204" pitchFamily="18" charset="0"/>
              </a:rPr>
              <a:t>Contoh</a:t>
            </a:r>
            <a:r>
              <a:rPr lang="en-US" sz="2400" b="1" dirty="0" smtClean="0">
                <a:latin typeface="Bookman Old Style" panose="02050604050505020204" pitchFamily="18" charset="0"/>
              </a:rPr>
              <a:t>  </a:t>
            </a:r>
            <a:endParaRPr lang="en-US" sz="2400" b="1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b="1" dirty="0">
                <a:latin typeface="Bookman Old Style" panose="02050604050505020204" pitchFamily="18" charset="0"/>
              </a:rPr>
              <a:t>	a. </a:t>
            </a:r>
          </a:p>
          <a:p>
            <a:pPr eaLnBrk="1" hangingPunct="1">
              <a:buFontTx/>
              <a:buNone/>
            </a:pPr>
            <a:r>
              <a:rPr lang="en-US" sz="2400" b="1" dirty="0">
                <a:latin typeface="Bookman Old Style" panose="02050604050505020204" pitchFamily="18" charset="0"/>
              </a:rPr>
              <a:t>                       </a:t>
            </a:r>
            <a:r>
              <a:rPr lang="en-US" dirty="0" smtClean="0">
                <a:latin typeface="Bookman Old Style" panose="02050604050505020204" pitchFamily="18" charset="0"/>
              </a:rPr>
              <a:t>+</a:t>
            </a:r>
            <a:r>
              <a:rPr lang="en-US" dirty="0" smtClean="0"/>
              <a:t>                 </a:t>
            </a:r>
            <a:endParaRPr lang="en-US" sz="2400" b="1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sz="2400" b="1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b="1" dirty="0">
                <a:latin typeface="Bookman Old Style" panose="02050604050505020204" pitchFamily="18" charset="0"/>
              </a:rPr>
              <a:t>	b. </a:t>
            </a:r>
          </a:p>
          <a:p>
            <a:pPr eaLnBrk="1" hangingPunct="1">
              <a:buFontTx/>
              <a:buNone/>
            </a:pPr>
            <a:r>
              <a:rPr lang="en-US" sz="2400" b="1" dirty="0">
                <a:latin typeface="Bookman Old Style" panose="02050604050505020204" pitchFamily="18" charset="0"/>
              </a:rPr>
              <a:t> 			     </a:t>
            </a:r>
            <a:r>
              <a:rPr lang="en-US" dirty="0" smtClean="0">
                <a:latin typeface="Bookman Old Style" panose="02050604050505020204" pitchFamily="18" charset="0"/>
              </a:rPr>
              <a:t>+</a:t>
            </a:r>
            <a:r>
              <a:rPr lang="en-US" dirty="0" smtClean="0"/>
              <a:t>                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7DEE163-AEA2-4D2E-875A-EEB0C3926E62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sz="1400"/>
          </a:p>
        </p:txBody>
      </p:sp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2590800" y="2552700"/>
          <a:ext cx="14478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Equation" r:id="rId3" imgW="698500" imgH="457200" progId="Equation.3">
                  <p:embed/>
                </p:oleObj>
              </mc:Choice>
              <mc:Fallback>
                <p:oleObj name="Equation" r:id="rId3" imgW="6985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552700"/>
                        <a:ext cx="14478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0" name="Rectangle 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4419600" y="2533650"/>
          <a:ext cx="12954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Equation" r:id="rId5" imgW="609600" imgH="457200" progId="Equation.3">
                  <p:embed/>
                </p:oleObj>
              </mc:Choice>
              <mc:Fallback>
                <p:oleObj name="Equation" r:id="rId5" imgW="609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533650"/>
                        <a:ext cx="1295400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2" name="Rectangle 9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5943600" y="2514600"/>
          <a:ext cx="23114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7" imgW="1143000" imgH="457200" progId="Equation.3">
                  <p:embed/>
                </p:oleObj>
              </mc:Choice>
              <mc:Fallback>
                <p:oleObj name="Equation" r:id="rId7" imgW="1143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514600"/>
                        <a:ext cx="23114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4" name="Rectangle 11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12298" name="Object 10"/>
          <p:cNvGraphicFramePr>
            <a:graphicFrameLocks noChangeAspect="1"/>
          </p:cNvGraphicFramePr>
          <p:nvPr/>
        </p:nvGraphicFramePr>
        <p:xfrm>
          <a:off x="2657476" y="4121150"/>
          <a:ext cx="1381125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Equation" r:id="rId9" imgW="698500" imgH="457200" progId="Equation.3">
                  <p:embed/>
                </p:oleObj>
              </mc:Choice>
              <mc:Fallback>
                <p:oleObj name="Equation" r:id="rId9" imgW="6985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7476" y="4121150"/>
                        <a:ext cx="1381125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6" name="Rectangle 13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12300" name="Object 12"/>
          <p:cNvGraphicFramePr>
            <a:graphicFrameLocks noChangeAspect="1"/>
          </p:cNvGraphicFramePr>
          <p:nvPr/>
        </p:nvGraphicFramePr>
        <p:xfrm>
          <a:off x="4371976" y="4094164"/>
          <a:ext cx="1343025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Equation" r:id="rId11" imgW="660400" imgH="457200" progId="Equation.3">
                  <p:embed/>
                </p:oleObj>
              </mc:Choice>
              <mc:Fallback>
                <p:oleObj name="Equation" r:id="rId11" imgW="660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1976" y="4094164"/>
                        <a:ext cx="1343025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8" name="Rectangle 1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12302" name="Object 14"/>
          <p:cNvGraphicFramePr>
            <a:graphicFrameLocks noChangeAspect="1"/>
          </p:cNvGraphicFramePr>
          <p:nvPr/>
        </p:nvGraphicFramePr>
        <p:xfrm>
          <a:off x="5943600" y="4019550"/>
          <a:ext cx="1824038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Equation" r:id="rId13" imgW="812447" imgH="457002" progId="Equation.3">
                  <p:embed/>
                </p:oleObj>
              </mc:Choice>
              <mc:Fallback>
                <p:oleObj name="Equation" r:id="rId13" imgW="812447" imgH="4570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019550"/>
                        <a:ext cx="1824038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4" name="Text Box 16" descr="Water droplets"/>
          <p:cNvSpPr txBox="1">
            <a:spLocks noChangeArrowheads="1"/>
          </p:cNvSpPr>
          <p:nvPr/>
        </p:nvSpPr>
        <p:spPr bwMode="auto">
          <a:xfrm>
            <a:off x="6477000" y="4540250"/>
            <a:ext cx="533400" cy="457200"/>
          </a:xfrm>
          <a:prstGeom prst="rect">
            <a:avLst/>
          </a:prstGeom>
          <a:blipFill dpi="0" rotWithShape="1">
            <a:blip r:embed="rId15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12305" name="Text Box 17" descr="Water droplets"/>
          <p:cNvSpPr txBox="1">
            <a:spLocks noChangeArrowheads="1"/>
          </p:cNvSpPr>
          <p:nvPr/>
        </p:nvSpPr>
        <p:spPr bwMode="auto">
          <a:xfrm>
            <a:off x="6477000" y="4095750"/>
            <a:ext cx="304800" cy="457200"/>
          </a:xfrm>
          <a:prstGeom prst="rect">
            <a:avLst/>
          </a:prstGeom>
          <a:blipFill dpi="0" rotWithShape="1">
            <a:blip r:embed="rId15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2306" name="Text Box 18" descr="Water droplets"/>
          <p:cNvSpPr txBox="1">
            <a:spLocks noChangeArrowheads="1"/>
          </p:cNvSpPr>
          <p:nvPr/>
        </p:nvSpPr>
        <p:spPr bwMode="auto">
          <a:xfrm>
            <a:off x="7191375" y="4092575"/>
            <a:ext cx="304800" cy="457200"/>
          </a:xfrm>
          <a:prstGeom prst="rect">
            <a:avLst/>
          </a:prstGeom>
          <a:blipFill dpi="0" rotWithShape="1">
            <a:blip r:embed="rId15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2307" name="Text Box 19" descr="Water droplets"/>
          <p:cNvSpPr txBox="1">
            <a:spLocks noChangeArrowheads="1"/>
          </p:cNvSpPr>
          <p:nvPr/>
        </p:nvSpPr>
        <p:spPr bwMode="auto">
          <a:xfrm>
            <a:off x="7115175" y="4508500"/>
            <a:ext cx="488950" cy="457200"/>
          </a:xfrm>
          <a:prstGeom prst="rect">
            <a:avLst/>
          </a:prstGeom>
          <a:blipFill dpi="0" rotWithShape="1">
            <a:blip r:embed="rId15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Times New Roman" panose="02020603050405020304" pitchFamily="18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43517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12304" grpId="0" animBg="1"/>
      <p:bldP spid="12305" grpId="0" animBg="1"/>
      <p:bldP spid="12306" grpId="0" animBg="1"/>
      <p:bldP spid="1230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idx="1"/>
          </p:nvPr>
        </p:nvSpPr>
        <p:spPr>
          <a:xfrm>
            <a:off x="677334" y="487681"/>
            <a:ext cx="8596668" cy="555368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900" b="1" dirty="0" err="1">
                <a:latin typeface="Bookman Old Style" panose="02050604050505020204" pitchFamily="18" charset="0"/>
              </a:rPr>
              <a:t>Perkalian</a:t>
            </a:r>
            <a:r>
              <a:rPr lang="en-US" sz="1900" b="1" dirty="0">
                <a:latin typeface="Bookman Old Style" panose="02050604050505020204" pitchFamily="18" charset="0"/>
              </a:rPr>
              <a:t> </a:t>
            </a:r>
            <a:r>
              <a:rPr lang="en-US" sz="1900" b="1" dirty="0" err="1">
                <a:latin typeface="Bookman Old Style" panose="02050604050505020204" pitchFamily="18" charset="0"/>
              </a:rPr>
              <a:t>Matriks</a:t>
            </a:r>
            <a:r>
              <a:rPr lang="en-US" sz="1900" b="1" dirty="0">
                <a:latin typeface="Bookman Old Style" panose="020506040505050202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b="1" dirty="0" err="1">
                <a:latin typeface="Bookman Old Style" panose="02050604050505020204" pitchFamily="18" charset="0"/>
              </a:rPr>
              <a:t>Perkalian</a:t>
            </a:r>
            <a:r>
              <a:rPr lang="en-US" sz="1900" b="1" dirty="0">
                <a:latin typeface="Bookman Old Style" panose="02050604050505020204" pitchFamily="18" charset="0"/>
              </a:rPr>
              <a:t> </a:t>
            </a:r>
            <a:r>
              <a:rPr lang="en-US" sz="1900" b="1" dirty="0" err="1">
                <a:latin typeface="Bookman Old Style" panose="02050604050505020204" pitchFamily="18" charset="0"/>
              </a:rPr>
              <a:t>Skalar</a:t>
            </a:r>
            <a:r>
              <a:rPr lang="en-US" sz="1900" b="1" dirty="0">
                <a:latin typeface="Bookman Old Style" panose="02050604050505020204" pitchFamily="18" charset="0"/>
              </a:rPr>
              <a:t> </a:t>
            </a:r>
            <a:r>
              <a:rPr lang="en-US" sz="1900" b="1" dirty="0" err="1">
                <a:latin typeface="Bookman Old Style" panose="02050604050505020204" pitchFamily="18" charset="0"/>
              </a:rPr>
              <a:t>dengan</a:t>
            </a:r>
            <a:r>
              <a:rPr lang="en-US" sz="1900" b="1" dirty="0">
                <a:latin typeface="Bookman Old Style" panose="02050604050505020204" pitchFamily="18" charset="0"/>
              </a:rPr>
              <a:t> </a:t>
            </a:r>
            <a:r>
              <a:rPr lang="en-US" sz="1900" b="1" dirty="0" err="1">
                <a:latin typeface="Bookman Old Style" panose="02050604050505020204" pitchFamily="18" charset="0"/>
              </a:rPr>
              <a:t>Matriks</a:t>
            </a:r>
            <a:endParaRPr lang="en-US" sz="1900" b="1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900" b="1" dirty="0">
                <a:latin typeface="Bookman Old Style" panose="02050604050505020204" pitchFamily="18" charset="0"/>
              </a:rPr>
              <a:t>	</a:t>
            </a:r>
            <a:r>
              <a:rPr lang="en-US" sz="1900" b="1" dirty="0" err="1">
                <a:latin typeface="Bookman Old Style" panose="02050604050505020204" pitchFamily="18" charset="0"/>
              </a:rPr>
              <a:t>Contoh</a:t>
            </a:r>
            <a:r>
              <a:rPr lang="en-US" sz="1900" b="1" dirty="0">
                <a:latin typeface="Bookman Old Style" panose="02050604050505020204" pitchFamily="18" charset="0"/>
              </a:rPr>
              <a:t> 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900" b="1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900" b="1" dirty="0">
                <a:latin typeface="Bookman Old Style" panose="02050604050505020204" pitchFamily="18" charset="0"/>
              </a:rPr>
              <a:t>				</a:t>
            </a:r>
            <a:r>
              <a:rPr lang="en-US" sz="1900" b="1" dirty="0" smtClean="0">
                <a:latin typeface="Bookman Old Style" panose="02050604050505020204" pitchFamily="18" charset="0"/>
              </a:rPr>
              <a:t>                            =</a:t>
            </a:r>
            <a:endParaRPr lang="en-US" sz="1900" b="1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900" b="1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900" b="1" dirty="0" err="1">
                <a:latin typeface="Bookman Old Style" panose="02050604050505020204" pitchFamily="18" charset="0"/>
              </a:rPr>
              <a:t>Perkalian</a:t>
            </a:r>
            <a:r>
              <a:rPr lang="en-US" sz="1900" b="1" dirty="0">
                <a:latin typeface="Bookman Old Style" panose="02050604050505020204" pitchFamily="18" charset="0"/>
              </a:rPr>
              <a:t> </a:t>
            </a:r>
            <a:r>
              <a:rPr lang="en-US" sz="1900" b="1" dirty="0" err="1">
                <a:latin typeface="Bookman Old Style" panose="02050604050505020204" pitchFamily="18" charset="0"/>
              </a:rPr>
              <a:t>Matriks</a:t>
            </a:r>
            <a:r>
              <a:rPr lang="en-US" sz="1900" b="1" dirty="0">
                <a:latin typeface="Bookman Old Style" panose="02050604050505020204" pitchFamily="18" charset="0"/>
              </a:rPr>
              <a:t> </a:t>
            </a:r>
            <a:r>
              <a:rPr lang="en-US" sz="1900" b="1" dirty="0" err="1">
                <a:latin typeface="Bookman Old Style" panose="02050604050505020204" pitchFamily="18" charset="0"/>
              </a:rPr>
              <a:t>dengan</a:t>
            </a:r>
            <a:r>
              <a:rPr lang="en-US" sz="1900" b="1" dirty="0">
                <a:latin typeface="Bookman Old Style" panose="02050604050505020204" pitchFamily="18" charset="0"/>
              </a:rPr>
              <a:t> </a:t>
            </a:r>
            <a:r>
              <a:rPr lang="en-US" sz="1900" b="1" dirty="0" err="1">
                <a:latin typeface="Bookman Old Style" panose="02050604050505020204" pitchFamily="18" charset="0"/>
              </a:rPr>
              <a:t>Matriks</a:t>
            </a:r>
            <a:endParaRPr lang="en-US" sz="1900" b="1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900" b="1" dirty="0">
                <a:latin typeface="Bookman Old Style" panose="02050604050505020204" pitchFamily="18" charset="0"/>
              </a:rPr>
              <a:t>	</a:t>
            </a:r>
            <a:r>
              <a:rPr lang="en-US" sz="1900" b="1" dirty="0" err="1">
                <a:latin typeface="Bookman Old Style" panose="02050604050505020204" pitchFamily="18" charset="0"/>
              </a:rPr>
              <a:t>Misalkan</a:t>
            </a:r>
            <a:r>
              <a:rPr lang="en-US" sz="1900" b="1" dirty="0">
                <a:latin typeface="Bookman Old Style" panose="02050604050505020204" pitchFamily="18" charset="0"/>
              </a:rPr>
              <a:t> A </a:t>
            </a:r>
            <a:r>
              <a:rPr lang="en-US" sz="1900" b="1" dirty="0" err="1">
                <a:latin typeface="Bookman Old Style" panose="02050604050505020204" pitchFamily="18" charset="0"/>
              </a:rPr>
              <a:t>berordo</a:t>
            </a:r>
            <a:r>
              <a:rPr lang="en-US" sz="1900" b="1" dirty="0">
                <a:latin typeface="Bookman Old Style" panose="02050604050505020204" pitchFamily="18" charset="0"/>
              </a:rPr>
              <a:t> </a:t>
            </a:r>
            <a:r>
              <a:rPr lang="en-US" sz="1900" b="1" i="1" dirty="0" err="1">
                <a:latin typeface="Bookman Old Style" panose="02050604050505020204" pitchFamily="18" charset="0"/>
              </a:rPr>
              <a:t>p</a:t>
            </a:r>
            <a:r>
              <a:rPr lang="en-US" sz="1900" b="1" dirty="0" err="1">
                <a:latin typeface="Bookman Old Style" panose="02050604050505020204" pitchFamily="18" charset="0"/>
              </a:rPr>
              <a:t>x</a:t>
            </a:r>
            <a:r>
              <a:rPr lang="en-US" sz="1900" b="1" i="1" dirty="0" err="1">
                <a:latin typeface="Bookman Old Style" panose="02050604050505020204" pitchFamily="18" charset="0"/>
              </a:rPr>
              <a:t>q</a:t>
            </a:r>
            <a:r>
              <a:rPr lang="en-US" sz="1900" b="1" dirty="0">
                <a:latin typeface="Bookman Old Style" panose="02050604050505020204" pitchFamily="18" charset="0"/>
              </a:rPr>
              <a:t> </a:t>
            </a:r>
            <a:r>
              <a:rPr lang="en-US" sz="1900" b="1" dirty="0" err="1">
                <a:latin typeface="Bookman Old Style" panose="02050604050505020204" pitchFamily="18" charset="0"/>
              </a:rPr>
              <a:t>dan</a:t>
            </a:r>
            <a:r>
              <a:rPr lang="en-US" sz="1900" b="1" dirty="0">
                <a:latin typeface="Bookman Old Style" panose="02050604050505020204" pitchFamily="18" charset="0"/>
              </a:rPr>
              <a:t> B </a:t>
            </a:r>
            <a:r>
              <a:rPr lang="en-US" sz="1900" b="1" dirty="0" err="1">
                <a:latin typeface="Bookman Old Style" panose="02050604050505020204" pitchFamily="18" charset="0"/>
              </a:rPr>
              <a:t>berordo</a:t>
            </a:r>
            <a:r>
              <a:rPr lang="en-US" sz="1900" b="1" dirty="0">
                <a:latin typeface="Bookman Old Style" panose="02050604050505020204" pitchFamily="18" charset="0"/>
              </a:rPr>
              <a:t> </a:t>
            </a:r>
            <a:r>
              <a:rPr lang="en-US" sz="1900" b="1" i="1" dirty="0" err="1">
                <a:latin typeface="Bookman Old Style" panose="02050604050505020204" pitchFamily="18" charset="0"/>
              </a:rPr>
              <a:t>m</a:t>
            </a:r>
            <a:r>
              <a:rPr lang="en-US" sz="1900" b="1" dirty="0" err="1">
                <a:latin typeface="Bookman Old Style" panose="02050604050505020204" pitchFamily="18" charset="0"/>
              </a:rPr>
              <a:t>x</a:t>
            </a:r>
            <a:r>
              <a:rPr lang="en-US" sz="1900" b="1" i="1" dirty="0" err="1">
                <a:latin typeface="Bookman Old Style" panose="02050604050505020204" pitchFamily="18" charset="0"/>
              </a:rPr>
              <a:t>n</a:t>
            </a:r>
            <a:endParaRPr lang="en-US" sz="1900" b="1" i="1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900" b="1" dirty="0">
                <a:latin typeface="Bookman Old Style" panose="02050604050505020204" pitchFamily="18" charset="0"/>
              </a:rPr>
              <a:t>	</a:t>
            </a:r>
            <a:r>
              <a:rPr lang="en-US" sz="1900" b="1" dirty="0" err="1">
                <a:latin typeface="Bookman Old Style" panose="02050604050505020204" pitchFamily="18" charset="0"/>
              </a:rPr>
              <a:t>Syarat</a:t>
            </a:r>
            <a:r>
              <a:rPr lang="en-US" sz="1900" b="1" dirty="0">
                <a:latin typeface="Bookman Old Style" panose="02050604050505020204" pitchFamily="18" charset="0"/>
              </a:rPr>
              <a:t> : 	A X B </a:t>
            </a:r>
            <a:r>
              <a:rPr lang="en-US" sz="19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 </a:t>
            </a:r>
            <a:r>
              <a:rPr lang="en-US" sz="19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haruslah</a:t>
            </a:r>
            <a:r>
              <a:rPr lang="en-US" sz="19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 </a:t>
            </a:r>
            <a:r>
              <a:rPr lang="en-US" sz="1900" b="1" i="1" dirty="0">
                <a:latin typeface="Bookman Old Style" panose="02050604050505020204" pitchFamily="18" charset="0"/>
                <a:sym typeface="Wingdings" panose="05000000000000000000" pitchFamily="2" charset="2"/>
              </a:rPr>
              <a:t>q</a:t>
            </a:r>
            <a:r>
              <a:rPr lang="en-US" sz="19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 = </a:t>
            </a:r>
            <a:r>
              <a:rPr lang="en-US" sz="1900" b="1" i="1" dirty="0">
                <a:latin typeface="Bookman Old Style" panose="02050604050505020204" pitchFamily="18" charset="0"/>
                <a:sym typeface="Wingdings" panose="05000000000000000000" pitchFamily="2" charset="2"/>
              </a:rPr>
              <a:t>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900" b="1" i="1" dirty="0">
                <a:latin typeface="Bookman Old Style" panose="02050604050505020204" pitchFamily="18" charset="0"/>
                <a:sym typeface="Wingdings" panose="05000000000000000000" pitchFamily="2" charset="2"/>
              </a:rPr>
              <a:t>	</a:t>
            </a:r>
            <a:r>
              <a:rPr lang="en-US" sz="19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			    </a:t>
            </a:r>
            <a:r>
              <a:rPr lang="en-US" sz="19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hasil</a:t>
            </a:r>
            <a:r>
              <a:rPr lang="en-US" sz="19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 </a:t>
            </a:r>
            <a:r>
              <a:rPr lang="en-US" sz="19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perkalian</a:t>
            </a:r>
            <a:r>
              <a:rPr lang="en-US" sz="19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 AB </a:t>
            </a:r>
            <a:r>
              <a:rPr lang="en-US" sz="19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berordo</a:t>
            </a:r>
            <a:r>
              <a:rPr lang="en-US" sz="19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 </a:t>
            </a:r>
            <a:r>
              <a:rPr lang="en-US" sz="1900" b="1" i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p</a:t>
            </a:r>
            <a:r>
              <a:rPr lang="en-US" sz="19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x</a:t>
            </a:r>
            <a:r>
              <a:rPr lang="en-US" sz="1900" b="1" i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n</a:t>
            </a:r>
            <a:r>
              <a:rPr lang="en-US" sz="19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 </a:t>
            </a:r>
            <a:r>
              <a:rPr lang="en-US" sz="1900" b="1" i="1" dirty="0">
                <a:latin typeface="Bookman Old Style" panose="02050604050505020204" pitchFamily="18" charset="0"/>
                <a:sym typeface="Wingdings" panose="05000000000000000000" pitchFamily="2" charset="2"/>
              </a:rPr>
              <a:t> 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900" b="1" i="1" dirty="0">
                <a:latin typeface="Bookman Old Style" panose="02050604050505020204" pitchFamily="18" charset="0"/>
                <a:sym typeface="Wingdings" panose="05000000000000000000" pitchFamily="2" charset="2"/>
              </a:rPr>
              <a:t>			</a:t>
            </a:r>
            <a:r>
              <a:rPr lang="en-US" sz="1900" b="1" dirty="0">
                <a:latin typeface="Bookman Old Style" panose="02050604050505020204" pitchFamily="18" charset="0"/>
              </a:rPr>
              <a:t>B X A </a:t>
            </a:r>
            <a:r>
              <a:rPr lang="en-US" sz="19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 </a:t>
            </a:r>
            <a:r>
              <a:rPr lang="en-US" sz="19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haruslah</a:t>
            </a:r>
            <a:r>
              <a:rPr lang="en-US" sz="19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 </a:t>
            </a:r>
            <a:r>
              <a:rPr lang="en-US" sz="1900" b="1" i="1" dirty="0">
                <a:latin typeface="Bookman Old Style" panose="02050604050505020204" pitchFamily="18" charset="0"/>
                <a:sym typeface="Wingdings" panose="05000000000000000000" pitchFamily="2" charset="2"/>
              </a:rPr>
              <a:t>n</a:t>
            </a:r>
            <a:r>
              <a:rPr lang="en-US" sz="19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 = </a:t>
            </a:r>
            <a:r>
              <a:rPr lang="en-US" sz="1900" b="1" i="1" dirty="0">
                <a:latin typeface="Bookman Old Style" panose="02050604050505020204" pitchFamily="18" charset="0"/>
                <a:sym typeface="Wingdings" panose="05000000000000000000" pitchFamily="2" charset="2"/>
              </a:rPr>
              <a:t>p</a:t>
            </a:r>
            <a:r>
              <a:rPr lang="en-US" sz="1900" b="1" dirty="0">
                <a:latin typeface="Bookman Old Style" panose="020506040505050202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900" b="1" i="1" dirty="0">
                <a:latin typeface="Bookman Old Style" panose="02050604050505020204" pitchFamily="18" charset="0"/>
                <a:sym typeface="Wingdings" panose="05000000000000000000" pitchFamily="2" charset="2"/>
              </a:rPr>
              <a:t>	</a:t>
            </a:r>
            <a:r>
              <a:rPr lang="en-US" sz="19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			    </a:t>
            </a:r>
            <a:r>
              <a:rPr lang="en-US" sz="19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hasil</a:t>
            </a:r>
            <a:r>
              <a:rPr lang="en-US" sz="19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 </a:t>
            </a:r>
            <a:r>
              <a:rPr lang="en-US" sz="19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perkalian</a:t>
            </a:r>
            <a:r>
              <a:rPr lang="en-US" sz="19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 BA </a:t>
            </a:r>
            <a:r>
              <a:rPr lang="en-US" sz="19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berordo</a:t>
            </a:r>
            <a:r>
              <a:rPr lang="en-US" sz="19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 </a:t>
            </a:r>
            <a:r>
              <a:rPr lang="en-US" sz="1900" b="1" i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m</a:t>
            </a:r>
            <a:r>
              <a:rPr lang="en-US" sz="19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x</a:t>
            </a:r>
            <a:r>
              <a:rPr lang="en-US" sz="1900" b="1" i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q</a:t>
            </a:r>
            <a:endParaRPr lang="en-US" sz="1900" b="1" i="1" dirty="0">
              <a:latin typeface="Bookman Old Style" panose="020506040505050202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900" b="1" i="1" dirty="0">
                <a:latin typeface="Bookman Old Style" panose="02050604050505020204" pitchFamily="18" charset="0"/>
                <a:sym typeface="Wingdings" panose="05000000000000000000" pitchFamily="2" charset="2"/>
              </a:rPr>
              <a:t>	</a:t>
            </a:r>
            <a:r>
              <a:rPr lang="en-US" sz="1900" b="1" dirty="0" err="1">
                <a:latin typeface="Bookman Old Style" panose="02050604050505020204" pitchFamily="18" charset="0"/>
              </a:rPr>
              <a:t>Contoh</a:t>
            </a:r>
            <a:r>
              <a:rPr lang="en-US" sz="1900" b="1" dirty="0">
                <a:latin typeface="Bookman Old Style" panose="02050604050505020204" pitchFamily="18" charset="0"/>
              </a:rPr>
              <a:t> 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900" b="1" dirty="0">
                <a:latin typeface="Bookman Old Style" panose="02050604050505020204" pitchFamily="18" charset="0"/>
              </a:rPr>
              <a:t>	</a:t>
            </a:r>
            <a:r>
              <a:rPr lang="en-US" sz="1900" b="1" dirty="0" err="1">
                <a:latin typeface="Bookman Old Style" panose="02050604050505020204" pitchFamily="18" charset="0"/>
              </a:rPr>
              <a:t>Diketahui</a:t>
            </a:r>
            <a:endParaRPr lang="en-US" sz="1900" b="1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200" b="1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200" b="1" dirty="0">
                <a:latin typeface="Bookman Old Style" panose="02050604050505020204" pitchFamily="18" charset="0"/>
              </a:rPr>
              <a:t>					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200" b="1" dirty="0">
              <a:latin typeface="Bookman Old Style" panose="02050604050505020204" pitchFamily="18" charset="0"/>
            </a:endParaRP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15FA4F-A53F-4CBC-AE99-73E6232343CC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sz="1400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2311880"/>
              </p:ext>
            </p:extLst>
          </p:nvPr>
        </p:nvGraphicFramePr>
        <p:xfrm>
          <a:off x="3124200" y="1385698"/>
          <a:ext cx="11430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3" imgW="583947" imgH="431613" progId="Equation.3">
                  <p:embed/>
                </p:oleObj>
              </mc:Choice>
              <mc:Fallback>
                <p:oleObj name="Equation" r:id="rId3" imgW="583947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385698"/>
                        <a:ext cx="1143000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2535615"/>
              </p:ext>
            </p:extLst>
          </p:nvPr>
        </p:nvGraphicFramePr>
        <p:xfrm>
          <a:off x="6129528" y="1341121"/>
          <a:ext cx="1219200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5" imgW="634725" imgH="431613" progId="Equation.3">
                  <p:embed/>
                </p:oleObj>
              </mc:Choice>
              <mc:Fallback>
                <p:oleObj name="Equation" r:id="rId5" imgW="634725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9528" y="1341121"/>
                        <a:ext cx="1219200" cy="96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717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4314833"/>
              </p:ext>
            </p:extLst>
          </p:nvPr>
        </p:nvGraphicFramePr>
        <p:xfrm>
          <a:off x="2514601" y="4621594"/>
          <a:ext cx="2625725" cy="108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quation" r:id="rId7" imgW="1320480" imgH="469800" progId="Equation.3">
                  <p:embed/>
                </p:oleObj>
              </mc:Choice>
              <mc:Fallback>
                <p:oleObj name="Equation" r:id="rId7" imgW="132048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1" y="4621594"/>
                        <a:ext cx="2625725" cy="1084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9823837"/>
              </p:ext>
            </p:extLst>
          </p:nvPr>
        </p:nvGraphicFramePr>
        <p:xfrm>
          <a:off x="5817489" y="4698683"/>
          <a:ext cx="2057400" cy="1274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Equation" r:id="rId9" imgW="1155700" imgH="711200" progId="Equation.3">
                  <p:embed/>
                </p:oleObj>
              </mc:Choice>
              <mc:Fallback>
                <p:oleObj name="Equation" r:id="rId9" imgW="11557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7489" y="4698683"/>
                        <a:ext cx="2057400" cy="1274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646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1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1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1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1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17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17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17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17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TC103090434[[fn=Wood Type]]</Template>
  <TotalTime>200</TotalTime>
  <Words>236</Words>
  <Application>Microsoft Office PowerPoint</Application>
  <PresentationFormat>Widescreen</PresentationFormat>
  <Paragraphs>169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 Unicode MS</vt:lpstr>
      <vt:lpstr>Arial</vt:lpstr>
      <vt:lpstr>Bookman Old Style</vt:lpstr>
      <vt:lpstr>Rockwell</vt:lpstr>
      <vt:lpstr>Rockwell Condensed</vt:lpstr>
      <vt:lpstr>Symbol</vt:lpstr>
      <vt:lpstr>Times New Roman</vt:lpstr>
      <vt:lpstr>Wingdings</vt:lpstr>
      <vt:lpstr>Wood Type</vt:lpstr>
      <vt:lpstr>Equation</vt:lpstr>
      <vt:lpstr>Aljabar Linear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Aljabar Linear</dc:title>
  <dc:creator>Inne Novita Sari</dc:creator>
  <cp:lastModifiedBy>Inne Novita Sari</cp:lastModifiedBy>
  <cp:revision>6</cp:revision>
  <dcterms:created xsi:type="dcterms:W3CDTF">2013-09-10T05:51:52Z</dcterms:created>
  <dcterms:modified xsi:type="dcterms:W3CDTF">2013-09-29T15:26:59Z</dcterms:modified>
</cp:coreProperties>
</file>