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8" r:id="rId2"/>
    <p:sldId id="296" r:id="rId3"/>
    <p:sldId id="270" r:id="rId4"/>
    <p:sldId id="280" r:id="rId5"/>
    <p:sldId id="290" r:id="rId6"/>
    <p:sldId id="294" r:id="rId7"/>
    <p:sldId id="295" r:id="rId8"/>
    <p:sldId id="291" r:id="rId9"/>
    <p:sldId id="289" r:id="rId10"/>
    <p:sldId id="292" r:id="rId11"/>
    <p:sldId id="293" r:id="rId12"/>
    <p:sldId id="297" r:id="rId13"/>
    <p:sldId id="298" r:id="rId14"/>
    <p:sldId id="300" r:id="rId15"/>
    <p:sldId id="302" r:id="rId16"/>
    <p:sldId id="303" r:id="rId17"/>
    <p:sldId id="304" r:id="rId18"/>
    <p:sldId id="305" r:id="rId19"/>
    <p:sldId id="306" r:id="rId20"/>
    <p:sldId id="307" r:id="rId21"/>
    <p:sldId id="308" r:id="rId22"/>
    <p:sldId id="309" r:id="rId23"/>
    <p:sldId id="299" r:id="rId24"/>
    <p:sldId id="301" r:id="rId25"/>
    <p:sldId id="265" r:id="rId26"/>
    <p:sldId id="279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DBEB4C-2375-408B-B431-73A8E3C912EC}" type="datetimeFigureOut">
              <a:rPr lang="en-US" smtClean="0"/>
              <a:pPr/>
              <a:t>10/1/2013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BE876F-4345-4EF1-8165-736D3F3290E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10/1/2013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10/1/2013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10/1/2013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10/1/2013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10/1/2013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10/1/2013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10/1/2013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10/1/2013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10/1/2013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10/1/2013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10/1/2013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D40B23-A085-4CE6-9AD9-2B63A9CABB7F}" type="datetimeFigureOut">
              <a:rPr lang="en-US" smtClean="0"/>
              <a:pPr/>
              <a:t>10/1/2013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752600"/>
            <a:ext cx="7620000" cy="1524000"/>
          </a:xfrm>
        </p:spPr>
        <p:txBody>
          <a:bodyPr>
            <a:noAutofit/>
          </a:bodyPr>
          <a:lstStyle/>
          <a:p>
            <a:r>
              <a:rPr lang="en-US" sz="2000" dirty="0" smtClean="0">
                <a:latin typeface="Kozuka Gothic Pro H" pitchFamily="34" charset="-128"/>
                <a:ea typeface="Kozuka Gothic Pro H" pitchFamily="34" charset="-128"/>
              </a:rPr>
              <a:t>MATERI PERKULIAHAN</a:t>
            </a:r>
            <a:br>
              <a:rPr lang="en-US" sz="2000" dirty="0" smtClean="0">
                <a:latin typeface="Kozuka Gothic Pro H" pitchFamily="34" charset="-128"/>
                <a:ea typeface="Kozuka Gothic Pro H" pitchFamily="34" charset="-128"/>
              </a:rPr>
            </a:br>
            <a:r>
              <a:rPr lang="en-US" sz="2800" b="1" dirty="0" smtClean="0">
                <a:latin typeface="Kozuka Gothic Pro H" pitchFamily="34" charset="-128"/>
                <a:ea typeface="Kozuka Gothic Pro H" pitchFamily="34" charset="-128"/>
              </a:rPr>
              <a:t>PEMROGRAMAN I</a:t>
            </a:r>
            <a:br>
              <a:rPr lang="en-US" sz="2800" b="1" dirty="0" smtClean="0">
                <a:latin typeface="Kozuka Gothic Pro H" pitchFamily="34" charset="-128"/>
                <a:ea typeface="Kozuka Gothic Pro H" pitchFamily="34" charset="-128"/>
              </a:rPr>
            </a:b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(Remedial)</a:t>
            </a:r>
            <a:endParaRPr lang="en-US" sz="3200" dirty="0">
              <a:latin typeface="Maiandra GD" pitchFamily="34" charset="0"/>
              <a:ea typeface="Kozuka Gothic Pro H" pitchFamily="34" charset="-12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810000"/>
            <a:ext cx="6934200" cy="5334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TIPE DATA, VARIABEL, OPERATOR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1066800" y="3505200"/>
            <a:ext cx="70104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886200" y="4840069"/>
            <a:ext cx="1219200" cy="646331"/>
          </a:xfrm>
          <a:prstGeom prst="rect">
            <a:avLst/>
          </a:prstGeom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2</a:t>
            </a:r>
          </a:p>
        </p:txBody>
      </p:sp>
      <p:pic>
        <p:nvPicPr>
          <p:cNvPr id="3074" name="Picture 2" descr="E:\Pictures\logo_unikom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6200" y="304800"/>
            <a:ext cx="1219200" cy="1235456"/>
          </a:xfrm>
          <a:prstGeom prst="rect">
            <a:avLst/>
          </a:prstGeom>
          <a:noFill/>
        </p:spPr>
      </p:pic>
      <p:sp>
        <p:nvSpPr>
          <p:cNvPr id="7" name="Subtitle 2"/>
          <p:cNvSpPr txBox="1">
            <a:spLocks/>
          </p:cNvSpPr>
          <p:nvPr/>
        </p:nvSpPr>
        <p:spPr>
          <a:xfrm>
            <a:off x="2667000" y="6172200"/>
            <a:ext cx="3733800" cy="533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Aharoni" pitchFamily="2" charset="-79"/>
                <a:cs typeface="Aharoni" pitchFamily="2" charset="-79"/>
              </a:rPr>
              <a:t>Ken Kinanti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Aharoni" pitchFamily="2" charset="-79"/>
                <a:cs typeface="Aharoni" pitchFamily="2" charset="-79"/>
              </a:rPr>
              <a:t>Purnamasari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7620000" cy="1143000"/>
          </a:xfrm>
        </p:spPr>
        <p:txBody>
          <a:bodyPr>
            <a:normAutofit/>
          </a:bodyPr>
          <a:lstStyle/>
          <a:p>
            <a:r>
              <a:rPr lang="en-US" sz="6000" dirty="0" smtClean="0">
                <a:latin typeface="Arabic Typesetting" pitchFamily="66" charset="-78"/>
                <a:cs typeface="Arabic Typesetting" pitchFamily="66" charset="-78"/>
              </a:rPr>
              <a:t>BILANGAN PECAHAN</a:t>
            </a:r>
          </a:p>
        </p:txBody>
      </p:sp>
      <p:cxnSp>
        <p:nvCxnSpPr>
          <p:cNvPr id="31" name="Straight Connector 30"/>
          <p:cNvCxnSpPr/>
          <p:nvPr/>
        </p:nvCxnSpPr>
        <p:spPr>
          <a:xfrm>
            <a:off x="1828800" y="12192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828800" y="12954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457200" y="1676400"/>
            <a:ext cx="8305800" cy="4572000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sz="2400" dirty="0" err="1" smtClean="0">
                <a:latin typeface="Maiandra GD" pitchFamily="34" charset="0"/>
                <a:ea typeface="Kozuka Gothic Pro H" pitchFamily="34" charset="-128"/>
              </a:rPr>
              <a:t>Untuk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Kozuka Gothic Pro H" pitchFamily="34" charset="-128"/>
              </a:rPr>
              <a:t>angka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 yang </a:t>
            </a:r>
            <a:r>
              <a:rPr lang="en-US" sz="2400" dirty="0" err="1" smtClean="0">
                <a:latin typeface="Maiandra GD" pitchFamily="34" charset="0"/>
                <a:ea typeface="Kozuka Gothic Pro H" pitchFamily="34" charset="-128"/>
              </a:rPr>
              <a:t>mengandung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Kozuka Gothic Pro H" pitchFamily="34" charset="-128"/>
              </a:rPr>
              <a:t>nilai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Kozuka Gothic Pro H" pitchFamily="34" charset="-128"/>
              </a:rPr>
              <a:t>di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Kozuka Gothic Pro H" pitchFamily="34" charset="-128"/>
              </a:rPr>
              <a:t>belakang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Kozuka Gothic Pro H" pitchFamily="34" charset="-128"/>
              </a:rPr>
              <a:t>koma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.</a:t>
            </a:r>
            <a:endParaRPr lang="en-US" sz="2800" dirty="0" smtClean="0">
              <a:latin typeface="Maiandra GD" pitchFamily="34" charset="0"/>
              <a:ea typeface="Kozuka Gothic Pro H" pitchFamily="34" charset="-128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2347913"/>
            <a:ext cx="8429625" cy="3265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7620000" cy="1143000"/>
          </a:xfrm>
        </p:spPr>
        <p:txBody>
          <a:bodyPr>
            <a:normAutofit/>
          </a:bodyPr>
          <a:lstStyle/>
          <a:p>
            <a:r>
              <a:rPr lang="en-US" sz="6000" dirty="0" smtClean="0">
                <a:latin typeface="Arabic Typesetting" pitchFamily="66" charset="-78"/>
                <a:cs typeface="Arabic Typesetting" pitchFamily="66" charset="-78"/>
              </a:rPr>
              <a:t>BILANGAN BULAT</a:t>
            </a:r>
          </a:p>
        </p:txBody>
      </p:sp>
      <p:cxnSp>
        <p:nvCxnSpPr>
          <p:cNvPr id="31" name="Straight Connector 30"/>
          <p:cNvCxnSpPr/>
          <p:nvPr/>
        </p:nvCxnSpPr>
        <p:spPr>
          <a:xfrm>
            <a:off x="1828800" y="12192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828800" y="12954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1371600"/>
            <a:ext cx="8233218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514600"/>
            <a:ext cx="7620000" cy="1143000"/>
          </a:xfrm>
        </p:spPr>
        <p:txBody>
          <a:bodyPr>
            <a:normAutofit/>
          </a:bodyPr>
          <a:lstStyle/>
          <a:p>
            <a:r>
              <a:rPr lang="en-US" sz="6600" dirty="0" smtClean="0">
                <a:latin typeface="Arabic Typesetting" pitchFamily="66" charset="-78"/>
                <a:cs typeface="Arabic Typesetting" pitchFamily="66" charset="-78"/>
              </a:rPr>
              <a:t>IDENTIFIER</a:t>
            </a:r>
          </a:p>
        </p:txBody>
      </p:sp>
      <p:cxnSp>
        <p:nvCxnSpPr>
          <p:cNvPr id="31" name="Straight Connector 30"/>
          <p:cNvCxnSpPr/>
          <p:nvPr/>
        </p:nvCxnSpPr>
        <p:spPr>
          <a:xfrm>
            <a:off x="1752600" y="35052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752600" y="25146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7620000" cy="1143000"/>
          </a:xfrm>
        </p:spPr>
        <p:txBody>
          <a:bodyPr>
            <a:normAutofit/>
          </a:bodyPr>
          <a:lstStyle/>
          <a:p>
            <a:r>
              <a:rPr lang="en-US" sz="6000" dirty="0" smtClean="0">
                <a:latin typeface="Arabic Typesetting" pitchFamily="66" charset="-78"/>
                <a:cs typeface="Arabic Typesetting" pitchFamily="66" charset="-78"/>
              </a:rPr>
              <a:t>IDENTIFIER</a:t>
            </a:r>
          </a:p>
        </p:txBody>
      </p:sp>
      <p:cxnSp>
        <p:nvCxnSpPr>
          <p:cNvPr id="31" name="Straight Connector 30"/>
          <p:cNvCxnSpPr/>
          <p:nvPr/>
        </p:nvCxnSpPr>
        <p:spPr>
          <a:xfrm>
            <a:off x="1828800" y="12192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828800" y="12954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457200" y="1676400"/>
            <a:ext cx="8305800" cy="4572000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sz="2400" dirty="0" err="1" smtClean="0">
                <a:latin typeface="Maiandra GD" pitchFamily="34" charset="0"/>
                <a:ea typeface="Kozuka Gothic Pro H" pitchFamily="34" charset="-128"/>
              </a:rPr>
              <a:t>Variabel</a:t>
            </a:r>
            <a:endParaRPr lang="en-US" sz="2400" dirty="0" smtClean="0">
              <a:latin typeface="Maiandra GD" pitchFamily="34" charset="0"/>
              <a:ea typeface="Kozuka Gothic Pro H" pitchFamily="34" charset="-128"/>
            </a:endParaRPr>
          </a:p>
          <a:p>
            <a:pPr>
              <a:buFontTx/>
              <a:buChar char="-"/>
            </a:pPr>
            <a:r>
              <a:rPr lang="en-US" sz="2400" dirty="0" err="1" smtClean="0">
                <a:latin typeface="Maiandra GD" pitchFamily="34" charset="0"/>
                <a:ea typeface="Kozuka Gothic Pro H" pitchFamily="34" charset="-128"/>
              </a:rPr>
              <a:t>Konstanta</a:t>
            </a:r>
            <a:endParaRPr lang="en-US" sz="2800" dirty="0" smtClean="0">
              <a:latin typeface="Maiandra GD" pitchFamily="34" charset="0"/>
              <a:ea typeface="Kozuka Gothic Pro H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7620000" cy="1143000"/>
          </a:xfrm>
        </p:spPr>
        <p:txBody>
          <a:bodyPr>
            <a:normAutofit/>
          </a:bodyPr>
          <a:lstStyle/>
          <a:p>
            <a:r>
              <a:rPr lang="en-US" sz="6000" dirty="0" smtClean="0">
                <a:latin typeface="Arabic Typesetting" pitchFamily="66" charset="-78"/>
                <a:cs typeface="Arabic Typesetting" pitchFamily="66" charset="-78"/>
              </a:rPr>
              <a:t>IDENTIFIER</a:t>
            </a:r>
          </a:p>
        </p:txBody>
      </p:sp>
      <p:cxnSp>
        <p:nvCxnSpPr>
          <p:cNvPr id="31" name="Straight Connector 30"/>
          <p:cNvCxnSpPr/>
          <p:nvPr/>
        </p:nvCxnSpPr>
        <p:spPr>
          <a:xfrm>
            <a:off x="1828800" y="12192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828800" y="12954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457200" y="1676400"/>
            <a:ext cx="8305800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err="1" smtClean="0">
                <a:latin typeface="Maiandra GD" pitchFamily="34" charset="0"/>
                <a:ea typeface="Kozuka Gothic Pro H" pitchFamily="34" charset="-128"/>
              </a:rPr>
              <a:t>Aturan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Kozuka Gothic Pro H" pitchFamily="34" charset="-128"/>
              </a:rPr>
              <a:t>Umum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 : </a:t>
            </a:r>
          </a:p>
          <a:p>
            <a:pPr>
              <a:buFontTx/>
              <a:buChar char="-"/>
            </a:pP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C &amp; C++ </a:t>
            </a:r>
            <a:r>
              <a:rPr lang="en-US" sz="2400" dirty="0" err="1" smtClean="0">
                <a:latin typeface="Maiandra GD" pitchFamily="34" charset="0"/>
                <a:ea typeface="Kozuka Gothic Pro H" pitchFamily="34" charset="-128"/>
              </a:rPr>
              <a:t>bersifat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 Case Sensitive </a:t>
            </a:r>
          </a:p>
          <a:p>
            <a:pPr>
              <a:buNone/>
            </a:pPr>
            <a:endParaRPr lang="en-US" sz="2400" dirty="0" smtClean="0">
              <a:latin typeface="Maiandra GD" pitchFamily="34" charset="0"/>
              <a:ea typeface="Kozuka Gothic Pro H" pitchFamily="34" charset="-128"/>
            </a:endParaRPr>
          </a:p>
          <a:p>
            <a:pPr>
              <a:buFontTx/>
              <a:buChar char="-"/>
            </a:pP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Identifier </a:t>
            </a:r>
            <a:r>
              <a:rPr lang="en-US" sz="2400" dirty="0" err="1" smtClean="0">
                <a:latin typeface="Maiandra GD" pitchFamily="34" charset="0"/>
                <a:ea typeface="Kozuka Gothic Pro H" pitchFamily="34" charset="-128"/>
              </a:rPr>
              <a:t>tidak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Kozuka Gothic Pro H" pitchFamily="34" charset="-128"/>
              </a:rPr>
              <a:t>boleh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 : </a:t>
            </a:r>
          </a:p>
          <a:p>
            <a:pPr lvl="1">
              <a:lnSpc>
                <a:spcPct val="150000"/>
              </a:lnSpc>
              <a:buFontTx/>
              <a:buChar char="-"/>
            </a:pPr>
            <a:r>
              <a:rPr lang="en-US" sz="2000" dirty="0" err="1" smtClean="0">
                <a:latin typeface="Maiandra GD" pitchFamily="34" charset="0"/>
                <a:ea typeface="Kozuka Gothic Pro H" pitchFamily="34" charset="-128"/>
              </a:rPr>
              <a:t>Berupa</a:t>
            </a:r>
            <a:r>
              <a:rPr lang="en-US" sz="20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000" dirty="0" err="1" smtClean="0">
                <a:latin typeface="Maiandra GD" pitchFamily="34" charset="0"/>
                <a:ea typeface="Kozuka Gothic Pro H" pitchFamily="34" charset="-128"/>
              </a:rPr>
              <a:t>angka</a:t>
            </a:r>
            <a:r>
              <a:rPr lang="en-US" sz="20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000" dirty="0" err="1" smtClean="0">
                <a:latin typeface="Maiandra GD" pitchFamily="34" charset="0"/>
                <a:ea typeface="Kozuka Gothic Pro H" pitchFamily="34" charset="-128"/>
              </a:rPr>
              <a:t>atau</a:t>
            </a:r>
            <a:r>
              <a:rPr lang="en-US" sz="20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000" dirty="0" err="1" smtClean="0">
                <a:latin typeface="Maiandra GD" pitchFamily="34" charset="0"/>
                <a:ea typeface="Kozuka Gothic Pro H" pitchFamily="34" charset="-128"/>
              </a:rPr>
              <a:t>diawali</a:t>
            </a:r>
            <a:r>
              <a:rPr lang="en-US" sz="20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000" dirty="0" err="1" smtClean="0">
                <a:latin typeface="Maiandra GD" pitchFamily="34" charset="0"/>
                <a:ea typeface="Kozuka Gothic Pro H" pitchFamily="34" charset="-128"/>
              </a:rPr>
              <a:t>angka</a:t>
            </a:r>
            <a:r>
              <a:rPr lang="en-US" sz="2000" dirty="0" smtClean="0">
                <a:latin typeface="Maiandra GD" pitchFamily="34" charset="0"/>
                <a:ea typeface="Kozuka Gothic Pro H" pitchFamily="34" charset="-128"/>
              </a:rPr>
              <a:t>  (</a:t>
            </a:r>
            <a:r>
              <a:rPr lang="en-US" sz="2000" dirty="0" err="1" smtClean="0">
                <a:latin typeface="Maiandra GD" pitchFamily="34" charset="0"/>
                <a:ea typeface="Kozuka Gothic Pro H" pitchFamily="34" charset="-128"/>
              </a:rPr>
              <a:t>mis</a:t>
            </a:r>
            <a:r>
              <a:rPr lang="en-US" sz="2000" dirty="0" smtClean="0">
                <a:latin typeface="Maiandra GD" pitchFamily="34" charset="0"/>
                <a:ea typeface="Kozuka Gothic Pro H" pitchFamily="34" charset="-128"/>
              </a:rPr>
              <a:t> : </a:t>
            </a:r>
            <a:r>
              <a:rPr lang="en-US" sz="2000" b="1" dirty="0" err="1" smtClean="0">
                <a:latin typeface="Maiandra GD" pitchFamily="34" charset="0"/>
                <a:ea typeface="Kozuka Gothic Pro H" pitchFamily="34" charset="-128"/>
              </a:rPr>
              <a:t>int</a:t>
            </a:r>
            <a:r>
              <a:rPr lang="en-US" sz="2000" b="1" dirty="0" smtClean="0">
                <a:latin typeface="Maiandra GD" pitchFamily="34" charset="0"/>
                <a:ea typeface="Kozuka Gothic Pro H" pitchFamily="34" charset="-128"/>
              </a:rPr>
              <a:t> 500</a:t>
            </a:r>
            <a:r>
              <a:rPr lang="en-US" sz="20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000" dirty="0" err="1" smtClean="0">
                <a:latin typeface="Maiandra GD" pitchFamily="34" charset="0"/>
                <a:ea typeface="Kozuka Gothic Pro H" pitchFamily="34" charset="-128"/>
              </a:rPr>
              <a:t>atau</a:t>
            </a:r>
            <a:r>
              <a:rPr lang="en-US" sz="20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000" b="1" dirty="0" err="1" smtClean="0">
                <a:latin typeface="Maiandra GD" pitchFamily="34" charset="0"/>
                <a:ea typeface="Kozuka Gothic Pro H" pitchFamily="34" charset="-128"/>
              </a:rPr>
              <a:t>int</a:t>
            </a:r>
            <a:r>
              <a:rPr lang="en-US" sz="2000" b="1" dirty="0" smtClean="0">
                <a:latin typeface="Maiandra GD" pitchFamily="34" charset="0"/>
                <a:ea typeface="Kozuka Gothic Pro H" pitchFamily="34" charset="-128"/>
              </a:rPr>
              <a:t> 5nama</a:t>
            </a:r>
            <a:r>
              <a:rPr lang="en-US" sz="2000" dirty="0" smtClean="0">
                <a:latin typeface="Maiandra GD" pitchFamily="34" charset="0"/>
                <a:ea typeface="Kozuka Gothic Pro H" pitchFamily="34" charset="-128"/>
              </a:rPr>
              <a:t>)</a:t>
            </a:r>
          </a:p>
          <a:p>
            <a:pPr lvl="1">
              <a:lnSpc>
                <a:spcPct val="150000"/>
              </a:lnSpc>
              <a:buFontTx/>
              <a:buChar char="-"/>
            </a:pPr>
            <a:r>
              <a:rPr lang="en-US" sz="2000" dirty="0" err="1" smtClean="0">
                <a:latin typeface="Maiandra GD" pitchFamily="34" charset="0"/>
                <a:ea typeface="Kozuka Gothic Pro H" pitchFamily="34" charset="-128"/>
              </a:rPr>
              <a:t>Mengandung</a:t>
            </a:r>
            <a:r>
              <a:rPr lang="en-US" sz="20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000" dirty="0" err="1" smtClean="0">
                <a:latin typeface="Maiandra GD" pitchFamily="34" charset="0"/>
                <a:ea typeface="Kozuka Gothic Pro H" pitchFamily="34" charset="-128"/>
              </a:rPr>
              <a:t>spasi</a:t>
            </a:r>
            <a:endParaRPr lang="en-US" sz="2000" dirty="0" smtClean="0">
              <a:latin typeface="Maiandra GD" pitchFamily="34" charset="0"/>
              <a:ea typeface="Kozuka Gothic Pro H" pitchFamily="34" charset="-128"/>
            </a:endParaRPr>
          </a:p>
          <a:p>
            <a:pPr lvl="1">
              <a:lnSpc>
                <a:spcPct val="150000"/>
              </a:lnSpc>
              <a:buFontTx/>
              <a:buChar char="-"/>
            </a:pPr>
            <a:r>
              <a:rPr lang="en-US" sz="2000" dirty="0" err="1" smtClean="0">
                <a:latin typeface="Maiandra GD" pitchFamily="34" charset="0"/>
                <a:ea typeface="Kozuka Gothic Pro H" pitchFamily="34" charset="-128"/>
              </a:rPr>
              <a:t>Mengandung</a:t>
            </a:r>
            <a:r>
              <a:rPr lang="en-US" sz="20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000" dirty="0" err="1" smtClean="0">
                <a:latin typeface="Maiandra GD" pitchFamily="34" charset="0"/>
                <a:ea typeface="Kozuka Gothic Pro H" pitchFamily="34" charset="-128"/>
              </a:rPr>
              <a:t>karakter</a:t>
            </a:r>
            <a:r>
              <a:rPr lang="en-US" sz="20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000" dirty="0" err="1" smtClean="0">
                <a:latin typeface="Maiandra GD" pitchFamily="34" charset="0"/>
                <a:ea typeface="Kozuka Gothic Pro H" pitchFamily="34" charset="-128"/>
              </a:rPr>
              <a:t>simbol</a:t>
            </a:r>
            <a:r>
              <a:rPr lang="en-US" sz="2000" dirty="0" smtClean="0">
                <a:latin typeface="Maiandra GD" pitchFamily="34" charset="0"/>
                <a:ea typeface="Kozuka Gothic Pro H" pitchFamily="34" charset="-128"/>
              </a:rPr>
              <a:t>  (</a:t>
            </a:r>
            <a:r>
              <a:rPr lang="en-US" sz="2000" dirty="0" err="1" smtClean="0">
                <a:latin typeface="Maiandra GD" pitchFamily="34" charset="0"/>
                <a:ea typeface="Kozuka Gothic Pro H" pitchFamily="34" charset="-128"/>
              </a:rPr>
              <a:t>mis</a:t>
            </a:r>
            <a:r>
              <a:rPr lang="en-US" sz="2000" dirty="0" smtClean="0">
                <a:latin typeface="Maiandra GD" pitchFamily="34" charset="0"/>
                <a:ea typeface="Kozuka Gothic Pro H" pitchFamily="34" charset="-128"/>
              </a:rPr>
              <a:t> : </a:t>
            </a:r>
            <a:r>
              <a:rPr lang="en-US" sz="2000" b="1" dirty="0" smtClean="0">
                <a:latin typeface="Maiandra GD" pitchFamily="34" charset="0"/>
                <a:ea typeface="Kozuka Gothic Pro H" pitchFamily="34" charset="-128"/>
              </a:rPr>
              <a:t>#, $, ?, !, @</a:t>
            </a:r>
            <a:r>
              <a:rPr lang="en-US" sz="2000" dirty="0" smtClean="0">
                <a:latin typeface="Maiandra GD" pitchFamily="34" charset="0"/>
                <a:ea typeface="Kozuka Gothic Pro H" pitchFamily="34" charset="-128"/>
              </a:rPr>
              <a:t>, </a:t>
            </a:r>
            <a:r>
              <a:rPr lang="en-US" sz="2000" dirty="0" err="1" smtClean="0">
                <a:latin typeface="Maiandra GD" pitchFamily="34" charset="0"/>
                <a:ea typeface="Kozuka Gothic Pro H" pitchFamily="34" charset="-128"/>
              </a:rPr>
              <a:t>dll</a:t>
            </a:r>
            <a:r>
              <a:rPr lang="en-US" sz="2000" dirty="0" smtClean="0">
                <a:latin typeface="Maiandra GD" pitchFamily="34" charset="0"/>
                <a:ea typeface="Kozuka Gothic Pro H" pitchFamily="34" charset="-128"/>
              </a:rPr>
              <a:t>)</a:t>
            </a:r>
          </a:p>
          <a:p>
            <a:pPr lvl="1">
              <a:lnSpc>
                <a:spcPct val="150000"/>
              </a:lnSpc>
              <a:buFontTx/>
              <a:buChar char="-"/>
            </a:pPr>
            <a:r>
              <a:rPr lang="en-US" sz="2000" dirty="0" err="1" smtClean="0">
                <a:latin typeface="Maiandra GD" pitchFamily="34" charset="0"/>
                <a:ea typeface="Kozuka Gothic Pro H" pitchFamily="34" charset="-128"/>
              </a:rPr>
              <a:t>Menggunakan</a:t>
            </a:r>
            <a:r>
              <a:rPr lang="en-US" sz="2000" dirty="0" smtClean="0">
                <a:latin typeface="Maiandra GD" pitchFamily="34" charset="0"/>
                <a:ea typeface="Kozuka Gothic Pro H" pitchFamily="34" charset="-128"/>
              </a:rPr>
              <a:t> keyword (</a:t>
            </a:r>
            <a:r>
              <a:rPr lang="en-US" sz="2000" dirty="0" err="1" smtClean="0">
                <a:latin typeface="Maiandra GD" pitchFamily="34" charset="0"/>
                <a:ea typeface="Kozuka Gothic Pro H" pitchFamily="34" charset="-128"/>
              </a:rPr>
              <a:t>kata</a:t>
            </a:r>
            <a:r>
              <a:rPr lang="en-US" sz="20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000" dirty="0" err="1" smtClean="0">
                <a:latin typeface="Maiandra GD" pitchFamily="34" charset="0"/>
                <a:ea typeface="Kozuka Gothic Pro H" pitchFamily="34" charset="-128"/>
              </a:rPr>
              <a:t>kunci</a:t>
            </a:r>
            <a:r>
              <a:rPr lang="en-US" sz="2000" dirty="0" smtClean="0">
                <a:latin typeface="Maiandra GD" pitchFamily="34" charset="0"/>
                <a:ea typeface="Kozuka Gothic Pro H" pitchFamily="34" charset="-128"/>
              </a:rPr>
              <a:t>) </a:t>
            </a:r>
            <a:r>
              <a:rPr lang="en-US" sz="2000" dirty="0" err="1" smtClean="0">
                <a:latin typeface="Maiandra GD" pitchFamily="34" charset="0"/>
                <a:ea typeface="Kozuka Gothic Pro H" pitchFamily="34" charset="-128"/>
              </a:rPr>
              <a:t>bahasa</a:t>
            </a:r>
            <a:r>
              <a:rPr lang="en-US" sz="2000" dirty="0" smtClean="0">
                <a:latin typeface="Maiandra GD" pitchFamily="34" charset="0"/>
                <a:ea typeface="Kozuka Gothic Pro H" pitchFamily="34" charset="-128"/>
              </a:rPr>
              <a:t> C </a:t>
            </a:r>
            <a:r>
              <a:rPr lang="en-US" sz="2000" dirty="0" err="1" smtClean="0">
                <a:latin typeface="Maiandra GD" pitchFamily="34" charset="0"/>
                <a:ea typeface="Kozuka Gothic Pro H" pitchFamily="34" charset="-128"/>
              </a:rPr>
              <a:t>atau</a:t>
            </a:r>
            <a:r>
              <a:rPr lang="en-US" sz="2000" dirty="0" smtClean="0">
                <a:latin typeface="Maiandra GD" pitchFamily="34" charset="0"/>
                <a:ea typeface="Kozuka Gothic Pro H" pitchFamily="34" charset="-128"/>
              </a:rPr>
              <a:t> C++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654311"/>
            <a:ext cx="8534400" cy="58226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Rectangle 8"/>
          <p:cNvSpPr/>
          <p:nvPr/>
        </p:nvSpPr>
        <p:spPr>
          <a:xfrm>
            <a:off x="0" y="0"/>
            <a:ext cx="8991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400" b="1" dirty="0" smtClean="0">
                <a:latin typeface="Maiandra GD" pitchFamily="34" charset="0"/>
                <a:ea typeface="Kozuka Gothic Pro H" pitchFamily="34" charset="-128"/>
              </a:rPr>
              <a:t>KEYWORD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 (</a:t>
            </a:r>
            <a:r>
              <a:rPr lang="en-US" sz="2400" dirty="0" err="1" smtClean="0">
                <a:latin typeface="Maiandra GD" pitchFamily="34" charset="0"/>
                <a:ea typeface="Kozuka Gothic Pro H" pitchFamily="34" charset="-128"/>
              </a:rPr>
              <a:t>kata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Kozuka Gothic Pro H" pitchFamily="34" charset="-128"/>
              </a:rPr>
              <a:t>kunci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) </a:t>
            </a:r>
            <a:r>
              <a:rPr lang="en-US" sz="2400" dirty="0" err="1" smtClean="0">
                <a:latin typeface="Maiandra GD" pitchFamily="34" charset="0"/>
                <a:ea typeface="Kozuka Gothic Pro H" pitchFamily="34" charset="-128"/>
              </a:rPr>
              <a:t>bahasa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 C </a:t>
            </a:r>
            <a:r>
              <a:rPr lang="en-US" sz="2400" dirty="0" err="1" smtClean="0">
                <a:latin typeface="Maiandra GD" pitchFamily="34" charset="0"/>
                <a:ea typeface="Kozuka Gothic Pro H" pitchFamily="34" charset="-128"/>
              </a:rPr>
              <a:t>atau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 C++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7620000" cy="1143000"/>
          </a:xfrm>
        </p:spPr>
        <p:txBody>
          <a:bodyPr>
            <a:normAutofit/>
          </a:bodyPr>
          <a:lstStyle/>
          <a:p>
            <a:r>
              <a:rPr lang="en-US" sz="6000" dirty="0" smtClean="0">
                <a:latin typeface="Arabic Typesetting" pitchFamily="66" charset="-78"/>
                <a:cs typeface="Arabic Typesetting" pitchFamily="66" charset="-78"/>
              </a:rPr>
              <a:t>IDENTIFIER</a:t>
            </a:r>
          </a:p>
        </p:txBody>
      </p:sp>
      <p:cxnSp>
        <p:nvCxnSpPr>
          <p:cNvPr id="31" name="Straight Connector 30"/>
          <p:cNvCxnSpPr/>
          <p:nvPr/>
        </p:nvCxnSpPr>
        <p:spPr>
          <a:xfrm>
            <a:off x="1828800" y="12192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828800" y="12954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457200" y="1676400"/>
            <a:ext cx="8305800" cy="4572000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sz="2400" dirty="0" err="1" smtClean="0">
                <a:latin typeface="Maiandra GD" pitchFamily="34" charset="0"/>
                <a:ea typeface="Kozuka Gothic Pro H" pitchFamily="34" charset="-128"/>
              </a:rPr>
              <a:t>Usahakan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Kozuka Gothic Pro H" pitchFamily="34" charset="-128"/>
              </a:rPr>
              <a:t>nama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 identifier </a:t>
            </a:r>
            <a:r>
              <a:rPr lang="en-US" sz="2400" dirty="0" err="1" smtClean="0">
                <a:latin typeface="Maiandra GD" pitchFamily="34" charset="0"/>
                <a:ea typeface="Kozuka Gothic Pro H" pitchFamily="34" charset="-128"/>
              </a:rPr>
              <a:t>sederhana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 &amp; </a:t>
            </a:r>
            <a:r>
              <a:rPr lang="en-US" sz="2400" dirty="0" err="1" smtClean="0">
                <a:latin typeface="Maiandra GD" pitchFamily="34" charset="0"/>
                <a:ea typeface="Kozuka Gothic Pro H" pitchFamily="34" charset="-128"/>
              </a:rPr>
              <a:t>mudah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Kozuka Gothic Pro H" pitchFamily="34" charset="-128"/>
              </a:rPr>
              <a:t>diingat</a:t>
            </a:r>
            <a:endParaRPr lang="en-US" sz="2400" dirty="0" smtClean="0">
              <a:latin typeface="Maiandra GD" pitchFamily="34" charset="0"/>
              <a:ea typeface="Kozuka Gothic Pro H" pitchFamily="34" charset="-128"/>
            </a:endParaRPr>
          </a:p>
          <a:p>
            <a:pPr>
              <a:buNone/>
            </a:pPr>
            <a:endParaRPr lang="en-US" sz="2400" dirty="0" smtClean="0">
              <a:latin typeface="Maiandra GD" pitchFamily="34" charset="0"/>
              <a:ea typeface="Kozuka Gothic Pro H" pitchFamily="34" charset="-128"/>
            </a:endParaRPr>
          </a:p>
          <a:p>
            <a:pPr>
              <a:buFontTx/>
              <a:buChar char="-"/>
            </a:pPr>
            <a:r>
              <a:rPr lang="en-US" sz="2400" dirty="0" err="1" smtClean="0">
                <a:latin typeface="Maiandra GD" pitchFamily="34" charset="0"/>
                <a:ea typeface="Kozuka Gothic Pro H" pitchFamily="34" charset="-128"/>
              </a:rPr>
              <a:t>Tidak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Kozuka Gothic Pro H" pitchFamily="34" charset="-128"/>
              </a:rPr>
              <a:t>boleh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Kozuka Gothic Pro H" pitchFamily="34" charset="-128"/>
              </a:rPr>
              <a:t>ada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Kozuka Gothic Pro H" pitchFamily="34" charset="-128"/>
              </a:rPr>
              <a:t>nama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 identifier yang </a:t>
            </a:r>
            <a:r>
              <a:rPr lang="en-US" sz="2400" dirty="0" err="1" smtClean="0">
                <a:latin typeface="Maiandra GD" pitchFamily="34" charset="0"/>
                <a:ea typeface="Kozuka Gothic Pro H" pitchFamily="34" charset="-128"/>
              </a:rPr>
              <a:t>sama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Kozuka Gothic Pro H" pitchFamily="34" charset="-128"/>
              </a:rPr>
              <a:t>dalam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Kozuka Gothic Pro H" pitchFamily="34" charset="-128"/>
              </a:rPr>
              <a:t>suatu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 program</a:t>
            </a:r>
            <a:endParaRPr lang="en-US" sz="2800" dirty="0" smtClean="0">
              <a:latin typeface="Maiandra GD" pitchFamily="34" charset="0"/>
              <a:ea typeface="Kozuka Gothic Pro H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7620000" cy="1143000"/>
          </a:xfrm>
        </p:spPr>
        <p:txBody>
          <a:bodyPr>
            <a:normAutofit/>
          </a:bodyPr>
          <a:lstStyle/>
          <a:p>
            <a:r>
              <a:rPr lang="en-US" sz="6000" dirty="0" smtClean="0">
                <a:latin typeface="Arabic Typesetting" pitchFamily="66" charset="-78"/>
                <a:cs typeface="Arabic Typesetting" pitchFamily="66" charset="-78"/>
              </a:rPr>
              <a:t>KONSTANTA</a:t>
            </a:r>
          </a:p>
        </p:txBody>
      </p:sp>
      <p:cxnSp>
        <p:nvCxnSpPr>
          <p:cNvPr id="31" name="Straight Connector 30"/>
          <p:cNvCxnSpPr/>
          <p:nvPr/>
        </p:nvCxnSpPr>
        <p:spPr>
          <a:xfrm>
            <a:off x="1828800" y="12192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828800" y="12954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457200" y="1676400"/>
            <a:ext cx="8305800" cy="4876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err="1" smtClean="0">
                <a:latin typeface="Maiandra GD" pitchFamily="34" charset="0"/>
                <a:ea typeface="Kozuka Gothic Pro H" pitchFamily="34" charset="-128"/>
              </a:rPr>
              <a:t>Deklarasi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 : </a:t>
            </a:r>
          </a:p>
          <a:p>
            <a:pPr>
              <a:buFontTx/>
              <a:buChar char="-"/>
            </a:pPr>
            <a:r>
              <a:rPr lang="en-US" sz="2400" b="1" dirty="0" smtClean="0">
                <a:latin typeface="Maiandra GD" pitchFamily="34" charset="0"/>
                <a:ea typeface="Kozuka Gothic Pro H" pitchFamily="34" charset="-128"/>
              </a:rPr>
              <a:t>#define</a:t>
            </a:r>
          </a:p>
          <a:p>
            <a:pPr>
              <a:buNone/>
            </a:pPr>
            <a:endParaRPr lang="en-US" sz="2400" dirty="0" smtClean="0">
              <a:latin typeface="Maiandra GD" pitchFamily="34" charset="0"/>
              <a:ea typeface="Kozuka Gothic Pro H" pitchFamily="34" charset="-128"/>
            </a:endParaRPr>
          </a:p>
          <a:p>
            <a:pPr>
              <a:buNone/>
            </a:pPr>
            <a:endParaRPr lang="en-US" sz="2400" dirty="0" smtClean="0">
              <a:latin typeface="Maiandra GD" pitchFamily="34" charset="0"/>
              <a:ea typeface="Kozuka Gothic Pro H" pitchFamily="34" charset="-128"/>
            </a:endParaRPr>
          </a:p>
          <a:p>
            <a:pPr>
              <a:buNone/>
            </a:pPr>
            <a:endParaRPr lang="en-US" sz="2400" dirty="0" smtClean="0">
              <a:latin typeface="Maiandra GD" pitchFamily="34" charset="0"/>
              <a:ea typeface="Kozuka Gothic Pro H" pitchFamily="34" charset="-128"/>
            </a:endParaRPr>
          </a:p>
          <a:p>
            <a:pPr>
              <a:buNone/>
            </a:pP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	</a:t>
            </a:r>
            <a:r>
              <a:rPr lang="en-US" sz="2000" dirty="0" err="1" smtClean="0">
                <a:latin typeface="Maiandra GD" pitchFamily="34" charset="0"/>
                <a:ea typeface="Kozuka Gothic Pro H" pitchFamily="34" charset="-128"/>
              </a:rPr>
              <a:t>contoh</a:t>
            </a:r>
            <a:r>
              <a:rPr lang="en-US" sz="2000" dirty="0" smtClean="0">
                <a:latin typeface="Maiandra GD" pitchFamily="34" charset="0"/>
                <a:ea typeface="Kozuka Gothic Pro H" pitchFamily="34" charset="-128"/>
              </a:rPr>
              <a:t> : </a:t>
            </a:r>
            <a:r>
              <a:rPr lang="en-US" sz="2000" b="1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define phi 3.14;</a:t>
            </a:r>
          </a:p>
          <a:p>
            <a:pPr>
              <a:buNone/>
            </a:pPr>
            <a:endParaRPr lang="en-US" sz="2400" dirty="0" smtClean="0">
              <a:latin typeface="Courier New" pitchFamily="49" charset="0"/>
              <a:ea typeface="Kozuka Gothic Pro H" pitchFamily="34" charset="-128"/>
              <a:cs typeface="Courier New" pitchFamily="49" charset="0"/>
            </a:endParaRPr>
          </a:p>
          <a:p>
            <a:pPr>
              <a:buFontTx/>
              <a:buChar char="-"/>
            </a:pPr>
            <a:r>
              <a:rPr lang="en-US" sz="2400" b="1" dirty="0" smtClean="0">
                <a:latin typeface="Maiandra GD" pitchFamily="34" charset="0"/>
                <a:ea typeface="Kozuka Gothic Pro H" pitchFamily="34" charset="-128"/>
              </a:rPr>
              <a:t>const</a:t>
            </a:r>
          </a:p>
          <a:p>
            <a:pPr>
              <a:buNone/>
            </a:pPr>
            <a:endParaRPr lang="en-US" sz="2400" dirty="0" smtClean="0">
              <a:latin typeface="Maiandra GD" pitchFamily="34" charset="0"/>
              <a:ea typeface="Kozuka Gothic Pro H" pitchFamily="34" charset="-128"/>
            </a:endParaRPr>
          </a:p>
          <a:p>
            <a:pPr>
              <a:buNone/>
            </a:pPr>
            <a:endParaRPr lang="en-US" sz="2400" dirty="0" smtClean="0">
              <a:latin typeface="Maiandra GD" pitchFamily="34" charset="0"/>
              <a:ea typeface="Kozuka Gothic Pro H" pitchFamily="34" charset="-128"/>
            </a:endParaRPr>
          </a:p>
          <a:p>
            <a:pPr>
              <a:buNone/>
            </a:pPr>
            <a:r>
              <a:rPr lang="en-US" sz="2000" dirty="0" smtClean="0">
                <a:latin typeface="Maiandra GD" pitchFamily="34" charset="0"/>
                <a:ea typeface="Kozuka Gothic Pro H" pitchFamily="34" charset="-128"/>
              </a:rPr>
              <a:t>	</a:t>
            </a:r>
            <a:r>
              <a:rPr lang="en-US" sz="2000" dirty="0" err="1" smtClean="0">
                <a:latin typeface="Maiandra GD" pitchFamily="34" charset="0"/>
                <a:ea typeface="Kozuka Gothic Pro H" pitchFamily="34" charset="-128"/>
              </a:rPr>
              <a:t>contoh</a:t>
            </a:r>
            <a:r>
              <a:rPr lang="en-US" sz="2000" dirty="0" smtClean="0">
                <a:latin typeface="Maiandra GD" pitchFamily="34" charset="0"/>
                <a:ea typeface="Kozuka Gothic Pro H" pitchFamily="34" charset="-128"/>
              </a:rPr>
              <a:t> : </a:t>
            </a:r>
            <a:r>
              <a:rPr lang="en-US" sz="2000" b="1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const float pi = 3.14;</a:t>
            </a:r>
            <a:endParaRPr lang="en-US" sz="2400" b="1" dirty="0" smtClean="0">
              <a:latin typeface="Courier New" pitchFamily="49" charset="0"/>
              <a:ea typeface="Kozuka Gothic Pro H" pitchFamily="34" charset="-128"/>
              <a:cs typeface="Courier New" pitchFamily="49" charset="0"/>
            </a:endParaRPr>
          </a:p>
          <a:p>
            <a:pPr>
              <a:buFontTx/>
              <a:buChar char="-"/>
            </a:pPr>
            <a:endParaRPr lang="en-US" sz="2800" b="1" dirty="0" smtClean="0">
              <a:latin typeface="Maiandra GD" pitchFamily="34" charset="0"/>
              <a:ea typeface="Kozuka Gothic Pro H" pitchFamily="34" charset="-128"/>
            </a:endParaRP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57399" y="2590800"/>
            <a:ext cx="516466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81200" y="5334000"/>
            <a:ext cx="533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7620000" cy="1143000"/>
          </a:xfrm>
        </p:spPr>
        <p:txBody>
          <a:bodyPr>
            <a:normAutofit/>
          </a:bodyPr>
          <a:lstStyle/>
          <a:p>
            <a:r>
              <a:rPr lang="en-US" sz="6000" dirty="0" smtClean="0">
                <a:latin typeface="Arabic Typesetting" pitchFamily="66" charset="-78"/>
                <a:cs typeface="Arabic Typesetting" pitchFamily="66" charset="-78"/>
              </a:rPr>
              <a:t>VARIABEL</a:t>
            </a:r>
          </a:p>
        </p:txBody>
      </p:sp>
      <p:cxnSp>
        <p:nvCxnSpPr>
          <p:cNvPr id="31" name="Straight Connector 30"/>
          <p:cNvCxnSpPr/>
          <p:nvPr/>
        </p:nvCxnSpPr>
        <p:spPr>
          <a:xfrm>
            <a:off x="1828800" y="12192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828800" y="12954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457200" y="1676400"/>
            <a:ext cx="8305800" cy="4876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err="1" smtClean="0">
                <a:latin typeface="Maiandra GD" pitchFamily="34" charset="0"/>
                <a:ea typeface="Kozuka Gothic Pro H" pitchFamily="34" charset="-128"/>
              </a:rPr>
              <a:t>Deklarasi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 :</a:t>
            </a:r>
          </a:p>
          <a:p>
            <a:pPr>
              <a:buNone/>
            </a:pPr>
            <a:endParaRPr lang="en-US" sz="2400" dirty="0" smtClean="0">
              <a:latin typeface="Maiandra GD" pitchFamily="34" charset="0"/>
              <a:ea typeface="Kozuka Gothic Pro H" pitchFamily="34" charset="-128"/>
            </a:endParaRPr>
          </a:p>
          <a:p>
            <a:pPr>
              <a:buNone/>
            </a:pPr>
            <a:endParaRPr lang="en-US" sz="2400" dirty="0" smtClean="0">
              <a:latin typeface="Maiandra GD" pitchFamily="34" charset="0"/>
              <a:ea typeface="Kozuka Gothic Pro H" pitchFamily="34" charset="-128"/>
            </a:endParaRPr>
          </a:p>
          <a:p>
            <a:pPr>
              <a:buNone/>
            </a:pPr>
            <a:endParaRPr lang="en-US" sz="2400" dirty="0" smtClean="0">
              <a:latin typeface="Maiandra GD" pitchFamily="34" charset="0"/>
              <a:ea typeface="Kozuka Gothic Pro H" pitchFamily="34" charset="-128"/>
            </a:endParaRPr>
          </a:p>
          <a:p>
            <a:pPr>
              <a:buNone/>
            </a:pPr>
            <a:endParaRPr lang="en-US" sz="2400" dirty="0" smtClean="0">
              <a:latin typeface="Maiandra GD" pitchFamily="34" charset="0"/>
              <a:ea typeface="Kozuka Gothic Pro H" pitchFamily="34" charset="-128"/>
            </a:endParaRPr>
          </a:p>
          <a:p>
            <a:pPr>
              <a:buNone/>
            </a:pPr>
            <a:endParaRPr lang="en-US" sz="2400" dirty="0" smtClean="0">
              <a:latin typeface="Maiandra GD" pitchFamily="34" charset="0"/>
              <a:ea typeface="Kozuka Gothic Pro H" pitchFamily="34" charset="-128"/>
            </a:endParaRPr>
          </a:p>
          <a:p>
            <a:pPr>
              <a:buNone/>
            </a:pPr>
            <a:r>
              <a:rPr lang="en-US" sz="2000" dirty="0" err="1" smtClean="0">
                <a:latin typeface="Maiandra GD" pitchFamily="34" charset="0"/>
                <a:ea typeface="Kozuka Gothic Pro H" pitchFamily="34" charset="-128"/>
              </a:rPr>
              <a:t>contoh</a:t>
            </a:r>
            <a:r>
              <a:rPr lang="en-US" sz="2000" dirty="0" smtClean="0">
                <a:latin typeface="Maiandra GD" pitchFamily="34" charset="0"/>
                <a:ea typeface="Kozuka Gothic Pro H" pitchFamily="34" charset="-128"/>
              </a:rPr>
              <a:t> : </a:t>
            </a:r>
            <a:r>
              <a:rPr lang="en-US" sz="2000" b="1" dirty="0" err="1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 x; </a:t>
            </a:r>
            <a:r>
              <a:rPr lang="en-US" sz="2400" b="1" dirty="0" smtClean="0">
                <a:latin typeface="Maiandra GD" pitchFamily="34" charset="0"/>
                <a:ea typeface="Kozuka Gothic Pro H" pitchFamily="34" charset="-128"/>
              </a:rPr>
              <a:t> 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95400" y="2590800"/>
            <a:ext cx="7013536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7620000" cy="1143000"/>
          </a:xfrm>
        </p:spPr>
        <p:txBody>
          <a:bodyPr>
            <a:normAutofit/>
          </a:bodyPr>
          <a:lstStyle/>
          <a:p>
            <a:r>
              <a:rPr lang="en-US" sz="6000" dirty="0" smtClean="0">
                <a:latin typeface="Arabic Typesetting" pitchFamily="66" charset="-78"/>
                <a:cs typeface="Arabic Typesetting" pitchFamily="66" charset="-78"/>
              </a:rPr>
              <a:t>VARIABEL GLOBAL</a:t>
            </a:r>
          </a:p>
        </p:txBody>
      </p:sp>
      <p:cxnSp>
        <p:nvCxnSpPr>
          <p:cNvPr id="31" name="Straight Connector 30"/>
          <p:cNvCxnSpPr/>
          <p:nvPr/>
        </p:nvCxnSpPr>
        <p:spPr>
          <a:xfrm>
            <a:off x="1828800" y="12192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828800" y="12954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2133600"/>
            <a:ext cx="8234876" cy="3452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Rectangle 8"/>
          <p:cNvSpPr/>
          <p:nvPr/>
        </p:nvSpPr>
        <p:spPr>
          <a:xfrm>
            <a:off x="304800" y="2971800"/>
            <a:ext cx="2362200" cy="381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514600"/>
            <a:ext cx="7620000" cy="1143000"/>
          </a:xfrm>
        </p:spPr>
        <p:txBody>
          <a:bodyPr>
            <a:normAutofit/>
          </a:bodyPr>
          <a:lstStyle/>
          <a:p>
            <a:r>
              <a:rPr lang="en-US" sz="6600" dirty="0" smtClean="0">
                <a:latin typeface="Arabic Typesetting" pitchFamily="66" charset="-78"/>
                <a:cs typeface="Arabic Typesetting" pitchFamily="66" charset="-78"/>
              </a:rPr>
              <a:t>TIPE DATA</a:t>
            </a:r>
          </a:p>
        </p:txBody>
      </p:sp>
      <p:cxnSp>
        <p:nvCxnSpPr>
          <p:cNvPr id="31" name="Straight Connector 30"/>
          <p:cNvCxnSpPr/>
          <p:nvPr/>
        </p:nvCxnSpPr>
        <p:spPr>
          <a:xfrm>
            <a:off x="1752600" y="35052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752600" y="25146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7620000" cy="1143000"/>
          </a:xfrm>
        </p:spPr>
        <p:txBody>
          <a:bodyPr>
            <a:normAutofit/>
          </a:bodyPr>
          <a:lstStyle/>
          <a:p>
            <a:r>
              <a:rPr lang="en-US" sz="6000" dirty="0" smtClean="0">
                <a:latin typeface="Arabic Typesetting" pitchFamily="66" charset="-78"/>
                <a:cs typeface="Arabic Typesetting" pitchFamily="66" charset="-78"/>
              </a:rPr>
              <a:t>VARIABEL LOKAL</a:t>
            </a:r>
          </a:p>
        </p:txBody>
      </p:sp>
      <p:cxnSp>
        <p:nvCxnSpPr>
          <p:cNvPr id="31" name="Straight Connector 30"/>
          <p:cNvCxnSpPr/>
          <p:nvPr/>
        </p:nvCxnSpPr>
        <p:spPr>
          <a:xfrm>
            <a:off x="1828800" y="12192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828800" y="12954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399" y="1981200"/>
            <a:ext cx="8470769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Rectangle 8"/>
          <p:cNvSpPr/>
          <p:nvPr/>
        </p:nvSpPr>
        <p:spPr>
          <a:xfrm>
            <a:off x="609600" y="3352800"/>
            <a:ext cx="2362200" cy="381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7620000" cy="1143000"/>
          </a:xfrm>
        </p:spPr>
        <p:txBody>
          <a:bodyPr>
            <a:normAutofit/>
          </a:bodyPr>
          <a:lstStyle/>
          <a:p>
            <a:r>
              <a:rPr lang="en-US" sz="6000" dirty="0" smtClean="0">
                <a:latin typeface="Arabic Typesetting" pitchFamily="66" charset="-78"/>
                <a:cs typeface="Arabic Typesetting" pitchFamily="66" charset="-78"/>
              </a:rPr>
              <a:t>VARIABEL STATIS</a:t>
            </a:r>
          </a:p>
        </p:txBody>
      </p:sp>
      <p:cxnSp>
        <p:nvCxnSpPr>
          <p:cNvPr id="31" name="Straight Connector 30"/>
          <p:cNvCxnSpPr/>
          <p:nvPr/>
        </p:nvCxnSpPr>
        <p:spPr>
          <a:xfrm>
            <a:off x="1828800" y="12192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828800" y="12954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Content Placeholder 14"/>
          <p:cNvSpPr>
            <a:spLocks noGrp="1"/>
          </p:cNvSpPr>
          <p:nvPr>
            <p:ph idx="1"/>
          </p:nvPr>
        </p:nvSpPr>
        <p:spPr>
          <a:xfrm>
            <a:off x="457200" y="1676400"/>
            <a:ext cx="8305800" cy="4876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err="1" smtClean="0">
                <a:latin typeface="Maiandra GD" pitchFamily="34" charset="0"/>
                <a:ea typeface="Kozuka Gothic Pro H" pitchFamily="34" charset="-128"/>
              </a:rPr>
              <a:t>Deklarasi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 :</a:t>
            </a:r>
          </a:p>
          <a:p>
            <a:pPr>
              <a:buNone/>
            </a:pPr>
            <a:endParaRPr lang="en-US" sz="2400" dirty="0" smtClean="0">
              <a:latin typeface="Maiandra GD" pitchFamily="34" charset="0"/>
              <a:ea typeface="Kozuka Gothic Pro H" pitchFamily="34" charset="-128"/>
            </a:endParaRPr>
          </a:p>
          <a:p>
            <a:pPr>
              <a:buNone/>
            </a:pPr>
            <a:endParaRPr lang="en-US" sz="2400" dirty="0" smtClean="0">
              <a:latin typeface="Maiandra GD" pitchFamily="34" charset="0"/>
              <a:ea typeface="Kozuka Gothic Pro H" pitchFamily="34" charset="-128"/>
            </a:endParaRPr>
          </a:p>
        </p:txBody>
      </p:sp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05000" y="2667000"/>
            <a:ext cx="4800600" cy="6021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6408"/>
            <a:ext cx="4114800" cy="6845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ctangle 7"/>
          <p:cNvSpPr/>
          <p:nvPr/>
        </p:nvSpPr>
        <p:spPr>
          <a:xfrm>
            <a:off x="990600" y="2743200"/>
            <a:ext cx="2209800" cy="2286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514600"/>
            <a:ext cx="7620000" cy="1143000"/>
          </a:xfrm>
        </p:spPr>
        <p:txBody>
          <a:bodyPr>
            <a:normAutofit/>
          </a:bodyPr>
          <a:lstStyle/>
          <a:p>
            <a:r>
              <a:rPr lang="en-US" sz="6600" dirty="0" smtClean="0">
                <a:latin typeface="Arabic Typesetting" pitchFamily="66" charset="-78"/>
                <a:cs typeface="Arabic Typesetting" pitchFamily="66" charset="-78"/>
              </a:rPr>
              <a:t>OPERATOR</a:t>
            </a:r>
          </a:p>
        </p:txBody>
      </p:sp>
      <p:cxnSp>
        <p:nvCxnSpPr>
          <p:cNvPr id="31" name="Straight Connector 30"/>
          <p:cNvCxnSpPr/>
          <p:nvPr/>
        </p:nvCxnSpPr>
        <p:spPr>
          <a:xfrm>
            <a:off x="1752600" y="35052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752600" y="25146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76200"/>
            <a:ext cx="7924800" cy="66470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828800"/>
            <a:ext cx="5181600" cy="16764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r>
              <a:rPr lang="en-US" sz="3600" b="1" dirty="0" err="1" smtClean="0">
                <a:latin typeface="Kozuka Gothic Pro H" pitchFamily="34" charset="-128"/>
                <a:ea typeface="Kozuka Gothic Pro H" pitchFamily="34" charset="-128"/>
              </a:rPr>
              <a:t>Ada</a:t>
            </a:r>
            <a:r>
              <a:rPr lang="en-US" sz="3600" b="1" dirty="0" smtClean="0">
                <a:latin typeface="Kozuka Gothic Pro H" pitchFamily="34" charset="-128"/>
                <a:ea typeface="Kozuka Gothic Pro H" pitchFamily="34" charset="-128"/>
              </a:rPr>
              <a:t> </a:t>
            </a:r>
            <a:r>
              <a:rPr lang="en-US" sz="3600" b="1" dirty="0" err="1" smtClean="0">
                <a:latin typeface="Kozuka Gothic Pro H" pitchFamily="34" charset="-128"/>
                <a:ea typeface="Kozuka Gothic Pro H" pitchFamily="34" charset="-128"/>
              </a:rPr>
              <a:t>Pertanyaan</a:t>
            </a:r>
            <a:r>
              <a:rPr lang="en-US" sz="3600" b="1" dirty="0" smtClean="0">
                <a:latin typeface="Kozuka Gothic Pro H" pitchFamily="34" charset="-128"/>
                <a:ea typeface="Kozuka Gothic Pro H" pitchFamily="34" charset="-128"/>
              </a:rPr>
              <a:t>???</a:t>
            </a:r>
            <a:endParaRPr lang="en-US" sz="3600" b="1" dirty="0">
              <a:latin typeface="Kozuka Gothic Pro H" pitchFamily="34" charset="-128"/>
              <a:ea typeface="Kozuka Gothic Pro H" pitchFamily="34" charset="-128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52650" y="0"/>
            <a:ext cx="4572000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6" name="Straight Connector 5"/>
          <p:cNvCxnSpPr/>
          <p:nvPr/>
        </p:nvCxnSpPr>
        <p:spPr>
          <a:xfrm>
            <a:off x="1771650" y="40386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771650" y="41148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026" name="Picture 2" descr="D:\Desktop\tndtanya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95650" y="4648200"/>
            <a:ext cx="2609850" cy="1752600"/>
          </a:xfrm>
          <a:prstGeom prst="rect">
            <a:avLst/>
          </a:prstGeom>
          <a:noFill/>
        </p:spPr>
      </p:pic>
      <p:pic>
        <p:nvPicPr>
          <p:cNvPr id="1027" name="Picture 3" descr="D:\Desktop\tndtanya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10250" y="4876800"/>
            <a:ext cx="1885950" cy="1247775"/>
          </a:xfrm>
          <a:prstGeom prst="rect">
            <a:avLst/>
          </a:prstGeom>
          <a:noFill/>
        </p:spPr>
      </p:pic>
      <p:pic>
        <p:nvPicPr>
          <p:cNvPr id="1028" name="Picture 4" descr="D:\Desktop\tndtanya2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162050" y="4572000"/>
            <a:ext cx="2457450" cy="1857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01000" cy="1295400"/>
          </a:xfrm>
        </p:spPr>
        <p:txBody>
          <a:bodyPr>
            <a:normAutofit fontScale="90000"/>
          </a:bodyPr>
          <a:lstStyle/>
          <a:p>
            <a:r>
              <a:rPr lang="en-US" sz="5300" dirty="0" smtClean="0">
                <a:latin typeface="Arabic Typesetting" pitchFamily="66" charset="-78"/>
                <a:cs typeface="Arabic Typesetting" pitchFamily="66" charset="-78"/>
              </a:rPr>
              <a:t>TUGAS</a:t>
            </a:r>
            <a:r>
              <a:rPr lang="en-US" sz="6000" dirty="0" smtClean="0">
                <a:latin typeface="Arabic Typesetting" pitchFamily="66" charset="-78"/>
                <a:cs typeface="Arabic Typesetting" pitchFamily="66" charset="-78"/>
              </a:rPr>
              <a:t/>
            </a:r>
            <a:br>
              <a:rPr lang="en-US" sz="6000" dirty="0" smtClean="0">
                <a:latin typeface="Arabic Typesetting" pitchFamily="66" charset="-78"/>
                <a:cs typeface="Arabic Typesetting" pitchFamily="66" charset="-78"/>
              </a:rPr>
            </a:br>
            <a:r>
              <a:rPr lang="en-US" dirty="0" err="1" smtClean="0">
                <a:latin typeface="Arabic Typesetting" pitchFamily="66" charset="-78"/>
                <a:cs typeface="Arabic Typesetting" pitchFamily="66" charset="-78"/>
              </a:rPr>
              <a:t>Cari</a:t>
            </a:r>
            <a:r>
              <a:rPr lang="en-US" dirty="0" smtClean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dirty="0" err="1" smtClean="0">
                <a:latin typeface="Arabic Typesetting" pitchFamily="66" charset="-78"/>
                <a:cs typeface="Arabic Typesetting" pitchFamily="66" charset="-78"/>
              </a:rPr>
              <a:t>definisi</a:t>
            </a:r>
            <a:r>
              <a:rPr lang="en-US" dirty="0" smtClean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dirty="0" err="1" smtClean="0">
                <a:latin typeface="Arabic Typesetting" pitchFamily="66" charset="-78"/>
                <a:cs typeface="Arabic Typesetting" pitchFamily="66" charset="-78"/>
              </a:rPr>
              <a:t>dan</a:t>
            </a:r>
            <a:r>
              <a:rPr lang="en-US" dirty="0" smtClean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dirty="0" err="1" smtClean="0">
                <a:latin typeface="Arabic Typesetting" pitchFamily="66" charset="-78"/>
                <a:cs typeface="Arabic Typesetting" pitchFamily="66" charset="-78"/>
              </a:rPr>
              <a:t>cara</a:t>
            </a:r>
            <a:r>
              <a:rPr lang="en-US" dirty="0" smtClean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dirty="0" err="1" smtClean="0">
                <a:latin typeface="Arabic Typesetting" pitchFamily="66" charset="-78"/>
                <a:cs typeface="Arabic Typesetting" pitchFamily="66" charset="-78"/>
              </a:rPr>
              <a:t>pendeklarasian</a:t>
            </a:r>
            <a:r>
              <a:rPr lang="en-US" dirty="0" smtClean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dirty="0" err="1" smtClean="0">
                <a:latin typeface="Arabic Typesetting" pitchFamily="66" charset="-78"/>
                <a:cs typeface="Arabic Typesetting" pitchFamily="66" charset="-78"/>
              </a:rPr>
              <a:t>sintak</a:t>
            </a:r>
            <a:r>
              <a:rPr lang="en-US" dirty="0" smtClean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dirty="0" err="1" smtClean="0">
                <a:latin typeface="Arabic Typesetting" pitchFamily="66" charset="-78"/>
                <a:cs typeface="Arabic Typesetting" pitchFamily="66" charset="-78"/>
              </a:rPr>
              <a:t>berikut</a:t>
            </a:r>
            <a:r>
              <a:rPr lang="en-US" dirty="0" smtClean="0">
                <a:latin typeface="Arabic Typesetting" pitchFamily="66" charset="-78"/>
                <a:cs typeface="Arabic Typesetting" pitchFamily="66" charset="-78"/>
              </a:rPr>
              <a:t> : </a:t>
            </a:r>
            <a:endParaRPr lang="en-US" sz="6000" dirty="0" smtClean="0">
              <a:latin typeface="Arabic Typesetting" pitchFamily="66" charset="-78"/>
              <a:cs typeface="Arabic Typesetting" pitchFamily="66" charset="-78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1752600" y="6858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752600" y="7620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1634959"/>
            <a:ext cx="7543800" cy="51468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7620000" cy="1143000"/>
          </a:xfrm>
        </p:spPr>
        <p:txBody>
          <a:bodyPr>
            <a:normAutofit/>
          </a:bodyPr>
          <a:lstStyle/>
          <a:p>
            <a:r>
              <a:rPr lang="en-US" sz="6000" dirty="0" err="1" smtClean="0">
                <a:latin typeface="Arabic Typesetting" pitchFamily="66" charset="-78"/>
                <a:cs typeface="Arabic Typesetting" pitchFamily="66" charset="-78"/>
              </a:rPr>
              <a:t>Tipe</a:t>
            </a:r>
            <a:r>
              <a:rPr lang="en-US" sz="6000" dirty="0" smtClean="0">
                <a:latin typeface="Arabic Typesetting" pitchFamily="66" charset="-78"/>
                <a:cs typeface="Arabic Typesetting" pitchFamily="66" charset="-78"/>
              </a:rPr>
              <a:t> Data</a:t>
            </a:r>
          </a:p>
        </p:txBody>
      </p:sp>
      <p:cxnSp>
        <p:nvCxnSpPr>
          <p:cNvPr id="31" name="Straight Connector 30"/>
          <p:cNvCxnSpPr/>
          <p:nvPr/>
        </p:nvCxnSpPr>
        <p:spPr>
          <a:xfrm>
            <a:off x="1828800" y="12192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828800" y="12954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609600" y="1676400"/>
            <a:ext cx="7772400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latin typeface="Maiandra GD" pitchFamily="34" charset="0"/>
                <a:ea typeface="Adobe Fangsong Std R" pitchFamily="18" charset="-128"/>
              </a:rPr>
              <a:t>4 </a:t>
            </a:r>
            <a:r>
              <a:rPr lang="en-US" dirty="0" err="1" smtClean="0">
                <a:latin typeface="Maiandra GD" pitchFamily="34" charset="0"/>
                <a:ea typeface="Adobe Fangsong Std R" pitchFamily="18" charset="-128"/>
              </a:rPr>
              <a:t>Tipe</a:t>
            </a:r>
            <a:r>
              <a:rPr lang="en-US" dirty="0" smtClean="0">
                <a:latin typeface="Maiandra GD" pitchFamily="34" charset="0"/>
                <a:ea typeface="Adobe Fangsong Std R" pitchFamily="18" charset="-128"/>
              </a:rPr>
              <a:t> Data </a:t>
            </a:r>
            <a:r>
              <a:rPr lang="en-US" dirty="0" err="1" smtClean="0">
                <a:latin typeface="Maiandra GD" pitchFamily="34" charset="0"/>
                <a:ea typeface="Adobe Fangsong Std R" pitchFamily="18" charset="-128"/>
              </a:rPr>
              <a:t>Dasar</a:t>
            </a:r>
            <a:endParaRPr lang="en-US" dirty="0" smtClean="0">
              <a:latin typeface="Maiandra GD" pitchFamily="34" charset="0"/>
              <a:ea typeface="Adobe Fangsong Std R" pitchFamily="18" charset="-128"/>
            </a:endParaRPr>
          </a:p>
          <a:p>
            <a:pPr>
              <a:buFontTx/>
              <a:buChar char="-"/>
            </a:pPr>
            <a:r>
              <a:rPr lang="en-US" b="1" dirty="0" err="1" smtClean="0">
                <a:latin typeface="Maiandra GD" pitchFamily="34" charset="0"/>
                <a:ea typeface="Adobe Fangsong Std R" pitchFamily="18" charset="-128"/>
              </a:rPr>
              <a:t>Karakter</a:t>
            </a:r>
            <a:endParaRPr lang="en-US" b="1" dirty="0" smtClean="0">
              <a:latin typeface="Maiandra GD" pitchFamily="34" charset="0"/>
              <a:ea typeface="Adobe Fangsong Std R" pitchFamily="18" charset="-128"/>
            </a:endParaRPr>
          </a:p>
          <a:p>
            <a:pPr>
              <a:buFontTx/>
              <a:buChar char="-"/>
            </a:pPr>
            <a:r>
              <a:rPr lang="en-US" b="1" dirty="0" err="1" smtClean="0">
                <a:latin typeface="Maiandra GD" pitchFamily="34" charset="0"/>
                <a:ea typeface="Adobe Fangsong Std R" pitchFamily="18" charset="-128"/>
              </a:rPr>
              <a:t>Bilangan</a:t>
            </a:r>
            <a:r>
              <a:rPr lang="en-US" b="1" dirty="0" smtClean="0">
                <a:latin typeface="Maiandra GD" pitchFamily="34" charset="0"/>
                <a:ea typeface="Adobe Fangsong Std R" pitchFamily="18" charset="-128"/>
              </a:rPr>
              <a:t> </a:t>
            </a:r>
            <a:r>
              <a:rPr lang="en-US" b="1" dirty="0" err="1" smtClean="0">
                <a:latin typeface="Maiandra GD" pitchFamily="34" charset="0"/>
                <a:ea typeface="Adobe Fangsong Std R" pitchFamily="18" charset="-128"/>
              </a:rPr>
              <a:t>Bulat</a:t>
            </a:r>
            <a:endParaRPr lang="en-US" b="1" dirty="0" smtClean="0">
              <a:latin typeface="Maiandra GD" pitchFamily="34" charset="0"/>
              <a:ea typeface="Adobe Fangsong Std R" pitchFamily="18" charset="-128"/>
            </a:endParaRPr>
          </a:p>
          <a:p>
            <a:pPr>
              <a:buFontTx/>
              <a:buChar char="-"/>
            </a:pPr>
            <a:r>
              <a:rPr lang="en-US" b="1" dirty="0" err="1" smtClean="0">
                <a:latin typeface="Maiandra GD" pitchFamily="34" charset="0"/>
                <a:ea typeface="Adobe Fangsong Std R" pitchFamily="18" charset="-128"/>
              </a:rPr>
              <a:t>Bilangan</a:t>
            </a:r>
            <a:r>
              <a:rPr lang="en-US" b="1" dirty="0" smtClean="0">
                <a:latin typeface="Maiandra GD" pitchFamily="34" charset="0"/>
                <a:ea typeface="Adobe Fangsong Std R" pitchFamily="18" charset="-128"/>
              </a:rPr>
              <a:t> </a:t>
            </a:r>
            <a:r>
              <a:rPr lang="en-US" b="1" dirty="0" err="1" smtClean="0">
                <a:latin typeface="Maiandra GD" pitchFamily="34" charset="0"/>
                <a:ea typeface="Adobe Fangsong Std R" pitchFamily="18" charset="-128"/>
              </a:rPr>
              <a:t>Pecahan</a:t>
            </a:r>
            <a:endParaRPr lang="en-US" sz="2400" b="1" dirty="0">
              <a:latin typeface="Maiandra GD" pitchFamily="34" charset="0"/>
              <a:ea typeface="Kozuka Gothic Pro H" pitchFamily="34" charset="-128"/>
            </a:endParaRPr>
          </a:p>
          <a:p>
            <a:pPr>
              <a:buFontTx/>
              <a:buChar char="-"/>
            </a:pPr>
            <a:r>
              <a:rPr lang="en-US" b="1" dirty="0" err="1" smtClean="0">
                <a:latin typeface="Maiandra GD" pitchFamily="34" charset="0"/>
                <a:ea typeface="Kozuka Gothic Pro H" pitchFamily="34" charset="-128"/>
              </a:rPr>
              <a:t>Logika</a:t>
            </a:r>
            <a:endParaRPr lang="en-US" sz="4000" b="1" dirty="0" smtClean="0">
              <a:latin typeface="Maiandra GD" pitchFamily="34" charset="0"/>
              <a:ea typeface="Adobe Fangsong Std R" pitchFamily="18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7620000" cy="1143000"/>
          </a:xfrm>
        </p:spPr>
        <p:txBody>
          <a:bodyPr>
            <a:normAutofit/>
          </a:bodyPr>
          <a:lstStyle/>
          <a:p>
            <a:r>
              <a:rPr lang="en-US" sz="6000" dirty="0" smtClean="0">
                <a:latin typeface="Arabic Typesetting" pitchFamily="66" charset="-78"/>
                <a:cs typeface="Arabic Typesetting" pitchFamily="66" charset="-78"/>
              </a:rPr>
              <a:t>KARAKTER</a:t>
            </a:r>
          </a:p>
        </p:txBody>
      </p:sp>
      <p:cxnSp>
        <p:nvCxnSpPr>
          <p:cNvPr id="31" name="Straight Connector 30"/>
          <p:cNvCxnSpPr/>
          <p:nvPr/>
        </p:nvCxnSpPr>
        <p:spPr>
          <a:xfrm>
            <a:off x="1828800" y="12192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828800" y="12954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457200" y="1676400"/>
            <a:ext cx="8305800" cy="4572000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sz="2400" dirty="0" err="1" smtClean="0">
                <a:latin typeface="Maiandra GD" pitchFamily="34" charset="0"/>
                <a:ea typeface="Adobe Fangsong Std R" pitchFamily="18" charset="-128"/>
              </a:rPr>
              <a:t>Dinyatakan</a:t>
            </a:r>
            <a:r>
              <a:rPr lang="en-US" sz="2400" dirty="0" smtClean="0">
                <a:latin typeface="Maiandra GD" pitchFamily="34" charset="0"/>
                <a:ea typeface="Adobe Fangsong Std R" pitchFamily="18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Adobe Fangsong Std R" pitchFamily="18" charset="-128"/>
              </a:rPr>
              <a:t>dengan</a:t>
            </a:r>
            <a:r>
              <a:rPr lang="en-US" sz="2400" dirty="0" smtClean="0">
                <a:latin typeface="Maiandra GD" pitchFamily="34" charset="0"/>
                <a:ea typeface="Adobe Fangsong Std R" pitchFamily="18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Adobe Fangsong Std R" pitchFamily="18" charset="-128"/>
              </a:rPr>
              <a:t>sintak</a:t>
            </a:r>
            <a:r>
              <a:rPr lang="en-US" sz="2400" dirty="0" smtClean="0">
                <a:latin typeface="Maiandra GD" pitchFamily="34" charset="0"/>
                <a:ea typeface="Adobe Fangsong Std R" pitchFamily="18" charset="-128"/>
              </a:rPr>
              <a:t> </a:t>
            </a:r>
            <a:r>
              <a:rPr lang="en-US" sz="2400" b="1" dirty="0" smtClean="0">
                <a:latin typeface="Maiandra GD" pitchFamily="34" charset="0"/>
                <a:ea typeface="Adobe Fangsong Std R" pitchFamily="18" charset="-128"/>
              </a:rPr>
              <a:t>CHAR</a:t>
            </a:r>
          </a:p>
          <a:p>
            <a:pPr>
              <a:buFontTx/>
              <a:buChar char="-"/>
            </a:pPr>
            <a:r>
              <a:rPr lang="en-US" sz="2400" dirty="0" smtClean="0">
                <a:latin typeface="Maiandra GD" pitchFamily="34" charset="0"/>
                <a:ea typeface="Adobe Fangsong Std R" pitchFamily="18" charset="-128"/>
              </a:rPr>
              <a:t>Format </a:t>
            </a:r>
            <a:r>
              <a:rPr lang="en-US" sz="2400" b="1" dirty="0" smtClean="0">
                <a:latin typeface="Maiandra GD" pitchFamily="34" charset="0"/>
                <a:ea typeface="Adobe Fangsong Std R" pitchFamily="18" charset="-128"/>
              </a:rPr>
              <a:t>%</a:t>
            </a:r>
            <a:r>
              <a:rPr lang="en-US" sz="2800" b="1" dirty="0" smtClean="0">
                <a:latin typeface="Maiandra GD" pitchFamily="34" charset="0"/>
                <a:ea typeface="Adobe Fangsong Std R" pitchFamily="18" charset="-128"/>
              </a:rPr>
              <a:t>c </a:t>
            </a:r>
            <a:r>
              <a:rPr lang="en-US" sz="2400" dirty="0" smtClean="0">
                <a:latin typeface="Maiandra GD" pitchFamily="34" charset="0"/>
                <a:ea typeface="Adobe Fangsong Std R" pitchFamily="18" charset="-128"/>
              </a:rPr>
              <a:t>(</a:t>
            </a:r>
            <a:r>
              <a:rPr lang="en-US" sz="2400" dirty="0" err="1" smtClean="0">
                <a:latin typeface="Maiandra GD" pitchFamily="34" charset="0"/>
                <a:ea typeface="Adobe Fangsong Std R" pitchFamily="18" charset="-128"/>
              </a:rPr>
              <a:t>karakter</a:t>
            </a:r>
            <a:r>
              <a:rPr lang="en-US" sz="2400" dirty="0" smtClean="0">
                <a:latin typeface="Maiandra GD" pitchFamily="34" charset="0"/>
                <a:ea typeface="Adobe Fangsong Std R" pitchFamily="18" charset="-128"/>
              </a:rPr>
              <a:t> ASCII) </a:t>
            </a:r>
            <a:r>
              <a:rPr lang="en-US" sz="2400" dirty="0" err="1" smtClean="0">
                <a:latin typeface="Maiandra GD" pitchFamily="34" charset="0"/>
                <a:ea typeface="Adobe Fangsong Std R" pitchFamily="18" charset="-128"/>
              </a:rPr>
              <a:t>atau</a:t>
            </a:r>
            <a:r>
              <a:rPr lang="en-US" sz="2400" dirty="0" smtClean="0">
                <a:latin typeface="Maiandra GD" pitchFamily="34" charset="0"/>
                <a:ea typeface="Adobe Fangsong Std R" pitchFamily="18" charset="-128"/>
              </a:rPr>
              <a:t> </a:t>
            </a:r>
            <a:r>
              <a:rPr lang="en-US" sz="2800" b="1" dirty="0" smtClean="0">
                <a:latin typeface="Maiandra GD" pitchFamily="34" charset="0"/>
                <a:ea typeface="Adobe Fangsong Std R" pitchFamily="18" charset="-128"/>
              </a:rPr>
              <a:t>%</a:t>
            </a:r>
            <a:r>
              <a:rPr lang="en-US" sz="2800" b="1" dirty="0" err="1" smtClean="0">
                <a:latin typeface="Maiandra GD" pitchFamily="34" charset="0"/>
                <a:ea typeface="Adobe Fangsong Std R" pitchFamily="18" charset="-128"/>
              </a:rPr>
              <a:t>i</a:t>
            </a:r>
            <a:r>
              <a:rPr lang="en-US" sz="2800" b="1" dirty="0" smtClean="0">
                <a:latin typeface="Maiandra GD" pitchFamily="34" charset="0"/>
                <a:ea typeface="Adobe Fangsong Std R" pitchFamily="18" charset="-128"/>
              </a:rPr>
              <a:t> </a:t>
            </a:r>
            <a:r>
              <a:rPr lang="en-US" sz="2400" dirty="0" smtClean="0">
                <a:latin typeface="Maiandra GD" pitchFamily="34" charset="0"/>
                <a:ea typeface="Adobe Fangsong Std R" pitchFamily="18" charset="-128"/>
              </a:rPr>
              <a:t>(</a:t>
            </a:r>
            <a:r>
              <a:rPr lang="en-US" sz="2400" dirty="0" err="1" smtClean="0">
                <a:latin typeface="Maiandra GD" pitchFamily="34" charset="0"/>
                <a:ea typeface="Adobe Fangsong Std R" pitchFamily="18" charset="-128"/>
              </a:rPr>
              <a:t>nilai</a:t>
            </a:r>
            <a:r>
              <a:rPr lang="en-US" sz="2400" dirty="0" smtClean="0">
                <a:latin typeface="Maiandra GD" pitchFamily="34" charset="0"/>
                <a:ea typeface="Adobe Fangsong Std R" pitchFamily="18" charset="-128"/>
              </a:rPr>
              <a:t> ASCII)</a:t>
            </a:r>
          </a:p>
          <a:p>
            <a:pPr>
              <a:buFontTx/>
              <a:buChar char="-"/>
            </a:pPr>
            <a:r>
              <a:rPr lang="en-US" sz="2400" dirty="0" err="1" smtClean="0">
                <a:latin typeface="Maiandra GD" pitchFamily="34" charset="0"/>
                <a:ea typeface="Kozuka Gothic Pro H" pitchFamily="34" charset="-128"/>
              </a:rPr>
              <a:t>Jangkauan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Kozuka Gothic Pro H" pitchFamily="34" charset="-128"/>
              </a:rPr>
              <a:t>nilai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 ASCII : 0 </a:t>
            </a:r>
            <a:r>
              <a:rPr lang="en-US" sz="2400" dirty="0" err="1" smtClean="0">
                <a:latin typeface="Maiandra GD" pitchFamily="34" charset="0"/>
                <a:ea typeface="Kozuka Gothic Pro H" pitchFamily="34" charset="-128"/>
              </a:rPr>
              <a:t>sampai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 255</a:t>
            </a:r>
            <a:endParaRPr lang="en-US" sz="2800" dirty="0" smtClean="0">
              <a:latin typeface="Maiandra GD" pitchFamily="34" charset="0"/>
              <a:ea typeface="Kozuka Gothic Pro H" pitchFamily="34" charset="-128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3581400"/>
            <a:ext cx="8292353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7620000" cy="1143000"/>
          </a:xfrm>
        </p:spPr>
        <p:txBody>
          <a:bodyPr>
            <a:normAutofit/>
          </a:bodyPr>
          <a:lstStyle/>
          <a:p>
            <a:r>
              <a:rPr lang="en-US" sz="6000" dirty="0" smtClean="0">
                <a:latin typeface="Arabic Typesetting" pitchFamily="66" charset="-78"/>
                <a:cs typeface="Arabic Typesetting" pitchFamily="66" charset="-78"/>
              </a:rPr>
              <a:t>KARAKTER</a:t>
            </a:r>
          </a:p>
        </p:txBody>
      </p:sp>
      <p:cxnSp>
        <p:nvCxnSpPr>
          <p:cNvPr id="31" name="Straight Connector 30"/>
          <p:cNvCxnSpPr/>
          <p:nvPr/>
        </p:nvCxnSpPr>
        <p:spPr>
          <a:xfrm>
            <a:off x="1828800" y="12192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828800" y="12954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457200" y="1676400"/>
            <a:ext cx="8305800" cy="4572000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sz="2400" dirty="0" err="1" smtClean="0">
                <a:latin typeface="Maiandra GD" pitchFamily="34" charset="0"/>
                <a:ea typeface="Kozuka Gothic Pro H" pitchFamily="34" charset="-128"/>
              </a:rPr>
              <a:t>Pemberian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Kozuka Gothic Pro H" pitchFamily="34" charset="-128"/>
              </a:rPr>
              <a:t>Nilai</a:t>
            </a:r>
            <a:endParaRPr lang="en-US" sz="2400" dirty="0" smtClean="0">
              <a:latin typeface="Maiandra GD" pitchFamily="34" charset="0"/>
              <a:ea typeface="Kozuka Gothic Pro H" pitchFamily="34" charset="-128"/>
            </a:endParaRP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	</a:t>
            </a:r>
          </a:p>
          <a:p>
            <a:pPr indent="0">
              <a:buNone/>
            </a:pPr>
            <a:r>
              <a:rPr lang="en-US" sz="20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	</a:t>
            </a:r>
            <a:r>
              <a:rPr lang="en-US" sz="2000" b="1" u="sng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char</a:t>
            </a:r>
            <a:r>
              <a:rPr lang="en-US" sz="20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karakter</a:t>
            </a:r>
            <a:endParaRPr lang="en-US" sz="2000" dirty="0" smtClean="0">
              <a:latin typeface="Courier New" pitchFamily="49" charset="0"/>
              <a:ea typeface="Kozuka Gothic Pro H" pitchFamily="34" charset="-128"/>
              <a:cs typeface="Courier New" pitchFamily="49" charset="0"/>
            </a:endParaRPr>
          </a:p>
          <a:p>
            <a:pPr indent="0">
              <a:buNone/>
            </a:pPr>
            <a:r>
              <a:rPr lang="en-US" sz="20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	</a:t>
            </a:r>
            <a:r>
              <a:rPr lang="en-US" sz="2000" dirty="0" err="1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karakter</a:t>
            </a:r>
            <a:r>
              <a:rPr lang="en-US" sz="20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 = ‘A’</a:t>
            </a:r>
          </a:p>
          <a:p>
            <a:pPr indent="0">
              <a:buNone/>
            </a:pPr>
            <a:r>
              <a:rPr lang="en-US" sz="20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	</a:t>
            </a:r>
            <a:r>
              <a:rPr lang="en-US" sz="2000" dirty="0" err="1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karakter</a:t>
            </a:r>
            <a:r>
              <a:rPr lang="en-US" sz="20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 = 65</a:t>
            </a:r>
          </a:p>
          <a:p>
            <a:pPr>
              <a:buNone/>
            </a:pPr>
            <a:endParaRPr lang="en-US" sz="2400" dirty="0" smtClean="0">
              <a:latin typeface="Maiandra GD" pitchFamily="34" charset="0"/>
              <a:ea typeface="Kozuka Gothic Pro H" pitchFamily="34" charset="-128"/>
            </a:endParaRPr>
          </a:p>
          <a:p>
            <a:pPr>
              <a:buFontTx/>
              <a:buChar char="-"/>
            </a:pPr>
            <a:endParaRPr lang="en-US" sz="2800" dirty="0" smtClean="0">
              <a:latin typeface="Maiandra GD" pitchFamily="34" charset="0"/>
              <a:ea typeface="Kozuka Gothic Pro H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7620000" cy="1143000"/>
          </a:xfrm>
        </p:spPr>
        <p:txBody>
          <a:bodyPr>
            <a:normAutofit/>
          </a:bodyPr>
          <a:lstStyle/>
          <a:p>
            <a:r>
              <a:rPr lang="en-US" sz="6000" dirty="0" smtClean="0">
                <a:latin typeface="Arabic Typesetting" pitchFamily="66" charset="-78"/>
                <a:cs typeface="Arabic Typesetting" pitchFamily="66" charset="-78"/>
              </a:rPr>
              <a:t>STRING</a:t>
            </a:r>
          </a:p>
        </p:txBody>
      </p:sp>
      <p:cxnSp>
        <p:nvCxnSpPr>
          <p:cNvPr id="31" name="Straight Connector 30"/>
          <p:cNvCxnSpPr/>
          <p:nvPr/>
        </p:nvCxnSpPr>
        <p:spPr>
          <a:xfrm>
            <a:off x="1828800" y="12192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828800" y="12954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457200" y="1676400"/>
            <a:ext cx="8305800" cy="4572000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STRING </a:t>
            </a:r>
            <a:r>
              <a:rPr lang="en-US" sz="2400" dirty="0" err="1" smtClean="0">
                <a:latin typeface="Maiandra GD" pitchFamily="34" charset="0"/>
                <a:ea typeface="Kozuka Gothic Pro H" pitchFamily="34" charset="-128"/>
              </a:rPr>
              <a:t>tidak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Kozuka Gothic Pro H" pitchFamily="34" charset="-128"/>
              </a:rPr>
              <a:t>didefinisikan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Kozuka Gothic Pro H" pitchFamily="34" charset="-128"/>
              </a:rPr>
              <a:t>sebagai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Kozuka Gothic Pro H" pitchFamily="34" charset="-128"/>
              </a:rPr>
              <a:t>tipe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 data </a:t>
            </a:r>
            <a:r>
              <a:rPr lang="en-US" sz="2400" dirty="0" err="1" smtClean="0">
                <a:latin typeface="Maiandra GD" pitchFamily="34" charset="0"/>
                <a:ea typeface="Kozuka Gothic Pro H" pitchFamily="34" charset="-128"/>
              </a:rPr>
              <a:t>di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Kozuka Gothic Pro H" pitchFamily="34" charset="-128"/>
              </a:rPr>
              <a:t>bahasa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 C.</a:t>
            </a:r>
          </a:p>
          <a:p>
            <a:pPr>
              <a:buFontTx/>
              <a:buChar char="-"/>
            </a:pP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STRING </a:t>
            </a:r>
            <a:r>
              <a:rPr lang="en-US" sz="2400" dirty="0" err="1" smtClean="0">
                <a:latin typeface="Maiandra GD" pitchFamily="34" charset="0"/>
                <a:ea typeface="Kozuka Gothic Pro H" pitchFamily="34" charset="-128"/>
              </a:rPr>
              <a:t>dianggap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Kozuka Gothic Pro H" pitchFamily="34" charset="-128"/>
              </a:rPr>
              <a:t>sebagai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Kozuka Gothic Pro H" pitchFamily="34" charset="-128"/>
              </a:rPr>
              <a:t>kumpulan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Kozuka Gothic Pro H" pitchFamily="34" charset="-128"/>
              </a:rPr>
              <a:t>karakter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 (CHAR).</a:t>
            </a:r>
          </a:p>
          <a:p>
            <a:pPr>
              <a:buFontTx/>
              <a:buChar char="-"/>
            </a:pPr>
            <a:r>
              <a:rPr lang="en-US" sz="2400" dirty="0" err="1" smtClean="0">
                <a:latin typeface="Maiandra GD" pitchFamily="34" charset="0"/>
                <a:ea typeface="Kozuka Gothic Pro H" pitchFamily="34" charset="-128"/>
              </a:rPr>
              <a:t>Karena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Kozuka Gothic Pro H" pitchFamily="34" charset="-128"/>
              </a:rPr>
              <a:t>tipe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Kozuka Gothic Pro H" pitchFamily="34" charset="-128"/>
              </a:rPr>
              <a:t>sama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, </a:t>
            </a:r>
            <a:r>
              <a:rPr lang="en-US" sz="2400" dirty="0" err="1" smtClean="0">
                <a:latin typeface="Maiandra GD" pitchFamily="34" charset="0"/>
                <a:ea typeface="Kozuka Gothic Pro H" pitchFamily="34" charset="-128"/>
              </a:rPr>
              <a:t>maka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Kozuka Gothic Pro H" pitchFamily="34" charset="-128"/>
              </a:rPr>
              <a:t>dapat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Kozuka Gothic Pro H" pitchFamily="34" charset="-128"/>
              </a:rPr>
              <a:t>disebut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 ARRAY of CHAR.</a:t>
            </a:r>
          </a:p>
          <a:p>
            <a:pPr>
              <a:buFontTx/>
              <a:buChar char="-"/>
            </a:pPr>
            <a:endParaRPr lang="en-US" sz="2400" dirty="0" smtClean="0">
              <a:latin typeface="Maiandra GD" pitchFamily="34" charset="0"/>
              <a:ea typeface="Kozuka Gothic Pro H" pitchFamily="34" charset="-128"/>
            </a:endParaRPr>
          </a:p>
          <a:p>
            <a:pPr>
              <a:buFontTx/>
              <a:buChar char="-"/>
            </a:pPr>
            <a:r>
              <a:rPr lang="en-US" sz="2400" dirty="0" err="1" smtClean="0">
                <a:latin typeface="Maiandra GD" pitchFamily="34" charset="0"/>
                <a:ea typeface="Kozuka Gothic Pro H" pitchFamily="34" charset="-128"/>
              </a:rPr>
              <a:t>Deklarasi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 : </a:t>
            </a:r>
          </a:p>
          <a:p>
            <a:pPr>
              <a:buNone/>
            </a:pP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	char </a:t>
            </a:r>
            <a:r>
              <a:rPr lang="en-US" sz="2400" dirty="0" err="1" smtClean="0">
                <a:latin typeface="Maiandra GD" pitchFamily="34" charset="0"/>
                <a:ea typeface="Kozuka Gothic Pro H" pitchFamily="34" charset="-128"/>
              </a:rPr>
              <a:t>karakter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[50];</a:t>
            </a:r>
          </a:p>
          <a:p>
            <a:pPr>
              <a:buNone/>
            </a:pP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	</a:t>
            </a:r>
            <a:r>
              <a:rPr lang="en-US" sz="2400" dirty="0" err="1" smtClean="0">
                <a:latin typeface="Maiandra GD" pitchFamily="34" charset="0"/>
                <a:ea typeface="Kozuka Gothic Pro H" pitchFamily="34" charset="-128"/>
              </a:rPr>
              <a:t>merupakan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Kozuka Gothic Pro H" pitchFamily="34" charset="-128"/>
              </a:rPr>
              <a:t>kumpulan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 49 </a:t>
            </a:r>
            <a:r>
              <a:rPr lang="en-US" sz="2400" dirty="0" err="1" smtClean="0">
                <a:latin typeface="Maiandra GD" pitchFamily="34" charset="0"/>
                <a:ea typeface="Kozuka Gothic Pro H" pitchFamily="34" charset="-128"/>
              </a:rPr>
              <a:t>buah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Kozuka Gothic Pro H" pitchFamily="34" charset="-128"/>
              </a:rPr>
              <a:t>karakter</a:t>
            </a:r>
            <a:endParaRPr lang="en-US" sz="2400" dirty="0" smtClean="0">
              <a:latin typeface="Maiandra GD" pitchFamily="34" charset="0"/>
              <a:ea typeface="Kozuka Gothic Pro H" pitchFamily="34" charset="-128"/>
            </a:endParaRPr>
          </a:p>
          <a:p>
            <a:pPr>
              <a:buNone/>
            </a:pP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	1 </a:t>
            </a:r>
            <a:r>
              <a:rPr lang="en-US" sz="2400" dirty="0" err="1" smtClean="0">
                <a:latin typeface="Maiandra GD" pitchFamily="34" charset="0"/>
                <a:ea typeface="Kozuka Gothic Pro H" pitchFamily="34" charset="-128"/>
              </a:rPr>
              <a:t>karakter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Kozuka Gothic Pro H" pitchFamily="34" charset="-128"/>
              </a:rPr>
              <a:t>terakhir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Kozuka Gothic Pro H" pitchFamily="34" charset="-128"/>
              </a:rPr>
              <a:t>dipakai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Kozuka Gothic Pro H" pitchFamily="34" charset="-128"/>
              </a:rPr>
              <a:t>sebagai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Kozuka Gothic Pro H" pitchFamily="34" charset="-128"/>
              </a:rPr>
              <a:t>nilai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 NULL.</a:t>
            </a:r>
          </a:p>
          <a:p>
            <a:pPr>
              <a:buNone/>
            </a:pPr>
            <a:endParaRPr lang="en-US" sz="2400" dirty="0" smtClean="0">
              <a:latin typeface="Maiandra GD" pitchFamily="34" charset="0"/>
              <a:ea typeface="Kozuka Gothic Pro H" pitchFamily="34" charset="-128"/>
            </a:endParaRPr>
          </a:p>
          <a:p>
            <a:pPr>
              <a:buFontTx/>
              <a:buChar char="-"/>
            </a:pPr>
            <a:endParaRPr lang="en-US" sz="2400" dirty="0" smtClean="0">
              <a:latin typeface="Maiandra GD" pitchFamily="34" charset="0"/>
              <a:ea typeface="Kozuka Gothic Pro H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7620000" cy="1143000"/>
          </a:xfrm>
        </p:spPr>
        <p:txBody>
          <a:bodyPr>
            <a:normAutofit/>
          </a:bodyPr>
          <a:lstStyle/>
          <a:p>
            <a:r>
              <a:rPr lang="en-US" sz="6000" dirty="0" smtClean="0">
                <a:latin typeface="Arabic Typesetting" pitchFamily="66" charset="-78"/>
                <a:cs typeface="Arabic Typesetting" pitchFamily="66" charset="-78"/>
              </a:rPr>
              <a:t>STRING</a:t>
            </a:r>
          </a:p>
        </p:txBody>
      </p:sp>
      <p:cxnSp>
        <p:nvCxnSpPr>
          <p:cNvPr id="31" name="Straight Connector 30"/>
          <p:cNvCxnSpPr/>
          <p:nvPr/>
        </p:nvCxnSpPr>
        <p:spPr>
          <a:xfrm>
            <a:off x="1828800" y="12192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828800" y="12954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457200" y="1676400"/>
            <a:ext cx="8305800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Input STRING : </a:t>
            </a:r>
          </a:p>
          <a:p>
            <a:pPr>
              <a:buFontTx/>
              <a:buChar char="-"/>
            </a:pPr>
            <a:r>
              <a:rPr lang="en-US" sz="2400" dirty="0" err="1" smtClean="0">
                <a:latin typeface="Maiandra GD" pitchFamily="34" charset="0"/>
                <a:ea typeface="Kozuka Gothic Pro H" pitchFamily="34" charset="-128"/>
              </a:rPr>
              <a:t>Menggunakan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Kozuka Gothic Pro H" pitchFamily="34" charset="-128"/>
              </a:rPr>
              <a:t>sintak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000" dirty="0" err="1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scanf</a:t>
            </a:r>
            <a:r>
              <a:rPr lang="en-US" sz="20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()</a:t>
            </a:r>
            <a:r>
              <a:rPr lang="en-US" sz="20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Kozuka Gothic Pro H" pitchFamily="34" charset="-128"/>
              </a:rPr>
              <a:t>atau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0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gets()</a:t>
            </a:r>
          </a:p>
          <a:p>
            <a:pPr lvl="1">
              <a:buFontTx/>
              <a:buChar char="-"/>
            </a:pPr>
            <a:r>
              <a:rPr lang="en-US" sz="2000" dirty="0" err="1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scanf</a:t>
            </a:r>
            <a:r>
              <a:rPr lang="en-US" sz="20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()		</a:t>
            </a:r>
            <a:r>
              <a:rPr lang="en-US" sz="2000" dirty="0" smtClean="0">
                <a:latin typeface="Maiandra GD" pitchFamily="34" charset="0"/>
                <a:ea typeface="Kozuka Gothic Pro H" pitchFamily="34" charset="-128"/>
                <a:cs typeface="Courier New" pitchFamily="49" charset="0"/>
              </a:rPr>
              <a:t>: </a:t>
            </a:r>
            <a:r>
              <a:rPr lang="en-US" sz="2000" dirty="0" err="1" smtClean="0">
                <a:latin typeface="Maiandra GD" pitchFamily="34" charset="0"/>
                <a:ea typeface="Kozuka Gothic Pro H" pitchFamily="34" charset="-128"/>
                <a:cs typeface="Courier New" pitchFamily="49" charset="0"/>
              </a:rPr>
              <a:t>spasi</a:t>
            </a:r>
            <a:r>
              <a:rPr lang="en-US" sz="2000" dirty="0" smtClean="0">
                <a:latin typeface="Maiandra GD" pitchFamily="34" charset="0"/>
                <a:ea typeface="Kozuka Gothic Pro H" pitchFamily="34" charset="-128"/>
                <a:cs typeface="Courier New" pitchFamily="49" charset="0"/>
              </a:rPr>
              <a:t> </a:t>
            </a:r>
            <a:r>
              <a:rPr lang="en-US" sz="2000" dirty="0" err="1" smtClean="0">
                <a:latin typeface="Maiandra GD" pitchFamily="34" charset="0"/>
                <a:ea typeface="Kozuka Gothic Pro H" pitchFamily="34" charset="-128"/>
                <a:cs typeface="Courier New" pitchFamily="49" charset="0"/>
              </a:rPr>
              <a:t>tidak</a:t>
            </a:r>
            <a:r>
              <a:rPr lang="en-US" sz="2000" dirty="0" smtClean="0">
                <a:latin typeface="Maiandra GD" pitchFamily="34" charset="0"/>
                <a:ea typeface="Kozuka Gothic Pro H" pitchFamily="34" charset="-128"/>
                <a:cs typeface="Courier New" pitchFamily="49" charset="0"/>
              </a:rPr>
              <a:t> </a:t>
            </a:r>
            <a:r>
              <a:rPr lang="en-US" sz="2000" dirty="0" err="1" smtClean="0">
                <a:latin typeface="Maiandra GD" pitchFamily="34" charset="0"/>
                <a:ea typeface="Kozuka Gothic Pro H" pitchFamily="34" charset="-128"/>
                <a:cs typeface="Courier New" pitchFamily="49" charset="0"/>
              </a:rPr>
              <a:t>dianggap</a:t>
            </a:r>
            <a:r>
              <a:rPr lang="en-US" sz="2000" dirty="0" smtClean="0">
                <a:latin typeface="Maiandra GD" pitchFamily="34" charset="0"/>
                <a:ea typeface="Kozuka Gothic Pro H" pitchFamily="34" charset="-128"/>
                <a:cs typeface="Courier New" pitchFamily="49" charset="0"/>
              </a:rPr>
              <a:t> </a:t>
            </a:r>
            <a:r>
              <a:rPr lang="en-US" sz="2000" dirty="0" err="1" smtClean="0">
                <a:latin typeface="Maiandra GD" pitchFamily="34" charset="0"/>
                <a:ea typeface="Kozuka Gothic Pro H" pitchFamily="34" charset="-128"/>
                <a:cs typeface="Courier New" pitchFamily="49" charset="0"/>
              </a:rPr>
              <a:t>karakter</a:t>
            </a:r>
            <a:endParaRPr lang="en-US" sz="2000" dirty="0" smtClean="0">
              <a:latin typeface="Maiandra GD" pitchFamily="34" charset="0"/>
              <a:ea typeface="Kozuka Gothic Pro H" pitchFamily="34" charset="-128"/>
              <a:cs typeface="Courier New" pitchFamily="49" charset="0"/>
            </a:endParaRPr>
          </a:p>
          <a:p>
            <a:pPr lvl="1">
              <a:buFontTx/>
              <a:buChar char="-"/>
            </a:pPr>
            <a:r>
              <a:rPr lang="en-US" sz="20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gets()</a:t>
            </a:r>
            <a:r>
              <a:rPr lang="en-US" sz="2000" dirty="0" smtClean="0">
                <a:latin typeface="Maiandra GD" pitchFamily="34" charset="0"/>
                <a:ea typeface="Kozuka Gothic Pro H" pitchFamily="34" charset="-128"/>
                <a:cs typeface="Courier New" pitchFamily="49" charset="0"/>
              </a:rPr>
              <a:t> 		: </a:t>
            </a:r>
            <a:r>
              <a:rPr lang="en-US" sz="2000" dirty="0" err="1" smtClean="0">
                <a:latin typeface="Maiandra GD" pitchFamily="34" charset="0"/>
                <a:ea typeface="Kozuka Gothic Pro H" pitchFamily="34" charset="-128"/>
                <a:cs typeface="Courier New" pitchFamily="49" charset="0"/>
              </a:rPr>
              <a:t>spasi</a:t>
            </a:r>
            <a:r>
              <a:rPr lang="en-US" sz="2000" dirty="0" smtClean="0">
                <a:latin typeface="Maiandra GD" pitchFamily="34" charset="0"/>
                <a:ea typeface="Kozuka Gothic Pro H" pitchFamily="34" charset="-128"/>
                <a:cs typeface="Courier New" pitchFamily="49" charset="0"/>
              </a:rPr>
              <a:t> </a:t>
            </a:r>
            <a:r>
              <a:rPr lang="en-US" sz="2000" dirty="0" err="1" smtClean="0">
                <a:latin typeface="Maiandra GD" pitchFamily="34" charset="0"/>
                <a:ea typeface="Kozuka Gothic Pro H" pitchFamily="34" charset="-128"/>
                <a:cs typeface="Courier New" pitchFamily="49" charset="0"/>
              </a:rPr>
              <a:t>dianggap</a:t>
            </a:r>
            <a:r>
              <a:rPr lang="en-US" sz="2000" dirty="0" smtClean="0">
                <a:latin typeface="Maiandra GD" pitchFamily="34" charset="0"/>
                <a:ea typeface="Kozuka Gothic Pro H" pitchFamily="34" charset="-128"/>
                <a:cs typeface="Courier New" pitchFamily="49" charset="0"/>
              </a:rPr>
              <a:t> </a:t>
            </a:r>
            <a:r>
              <a:rPr lang="en-US" sz="2000" dirty="0" err="1" smtClean="0">
                <a:latin typeface="Maiandra GD" pitchFamily="34" charset="0"/>
                <a:ea typeface="Kozuka Gothic Pro H" pitchFamily="34" charset="-128"/>
                <a:cs typeface="Courier New" pitchFamily="49" charset="0"/>
              </a:rPr>
              <a:t>karakter</a:t>
            </a:r>
            <a:endParaRPr lang="en-US" sz="2000" dirty="0" smtClean="0">
              <a:latin typeface="Maiandra GD" pitchFamily="34" charset="0"/>
              <a:ea typeface="Kozuka Gothic Pro H" pitchFamily="34" charset="-128"/>
              <a:cs typeface="Courier New" pitchFamily="49" charset="0"/>
            </a:endParaRPr>
          </a:p>
          <a:p>
            <a:pPr lvl="1">
              <a:buNone/>
            </a:pPr>
            <a:endParaRPr lang="en-US" sz="2000" dirty="0" smtClean="0">
              <a:latin typeface="Maiandra GD" pitchFamily="34" charset="0"/>
              <a:ea typeface="Kozuka Gothic Pro H" pitchFamily="34" charset="-128"/>
              <a:cs typeface="Courier New" pitchFamily="49" charset="0"/>
            </a:endParaRPr>
          </a:p>
          <a:p>
            <a:pPr>
              <a:buFontTx/>
              <a:buChar char="-"/>
            </a:pPr>
            <a:r>
              <a:rPr lang="en-US" sz="2400" dirty="0" err="1" smtClean="0">
                <a:latin typeface="Maiandra GD" pitchFamily="34" charset="0"/>
                <a:ea typeface="Kozuka Gothic Pro H" pitchFamily="34" charset="-128"/>
              </a:rPr>
              <a:t>Menggunakan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Kozuka Gothic Pro H" pitchFamily="34" charset="-128"/>
              </a:rPr>
              <a:t>tambahan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000" dirty="0" err="1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fflush</a:t>
            </a:r>
            <a:r>
              <a:rPr lang="en-US" sz="20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stdin</a:t>
            </a:r>
            <a:r>
              <a:rPr lang="en-US" sz="20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)</a:t>
            </a:r>
            <a:endParaRPr lang="en-US" sz="2400" dirty="0" smtClean="0">
              <a:latin typeface="Courier New" pitchFamily="49" charset="0"/>
              <a:ea typeface="Kozuka Gothic Pro H" pitchFamily="34" charset="-128"/>
              <a:cs typeface="Courier New" pitchFamily="49" charset="0"/>
            </a:endParaRPr>
          </a:p>
          <a:p>
            <a:pPr>
              <a:buFontTx/>
              <a:buChar char="-"/>
            </a:pPr>
            <a:endParaRPr lang="en-US" sz="2400" dirty="0" smtClean="0">
              <a:latin typeface="Maiandra GD" pitchFamily="34" charset="0"/>
              <a:ea typeface="Kozuka Gothic Pro H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7620000" cy="1143000"/>
          </a:xfrm>
        </p:spPr>
        <p:txBody>
          <a:bodyPr>
            <a:normAutofit/>
          </a:bodyPr>
          <a:lstStyle/>
          <a:p>
            <a:r>
              <a:rPr lang="en-US" sz="6000" dirty="0" smtClean="0">
                <a:latin typeface="Arabic Typesetting" pitchFamily="66" charset="-78"/>
                <a:cs typeface="Arabic Typesetting" pitchFamily="66" charset="-78"/>
              </a:rPr>
              <a:t>BILANGAN BULAT</a:t>
            </a:r>
          </a:p>
        </p:txBody>
      </p:sp>
      <p:cxnSp>
        <p:nvCxnSpPr>
          <p:cNvPr id="31" name="Straight Connector 30"/>
          <p:cNvCxnSpPr/>
          <p:nvPr/>
        </p:nvCxnSpPr>
        <p:spPr>
          <a:xfrm>
            <a:off x="1828800" y="12192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828800" y="12954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457200" y="1676400"/>
            <a:ext cx="8305800" cy="4572000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sz="2400" dirty="0" err="1" smtClean="0">
                <a:latin typeface="Maiandra GD" pitchFamily="34" charset="0"/>
                <a:ea typeface="Kozuka Gothic Pro H" pitchFamily="34" charset="-128"/>
              </a:rPr>
              <a:t>Untuk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Kozuka Gothic Pro H" pitchFamily="34" charset="-128"/>
              </a:rPr>
              <a:t>angka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 yang </a:t>
            </a:r>
            <a:r>
              <a:rPr lang="en-US" sz="2400" dirty="0" err="1" smtClean="0">
                <a:latin typeface="Maiandra GD" pitchFamily="34" charset="0"/>
                <a:ea typeface="Kozuka Gothic Pro H" pitchFamily="34" charset="-128"/>
              </a:rPr>
              <a:t>tidak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Kozuka Gothic Pro H" pitchFamily="34" charset="-128"/>
              </a:rPr>
              <a:t>mengandung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Kozuka Gothic Pro H" pitchFamily="34" charset="-128"/>
              </a:rPr>
              <a:t>nilai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Kozuka Gothic Pro H" pitchFamily="34" charset="-128"/>
              </a:rPr>
              <a:t>di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Kozuka Gothic Pro H" pitchFamily="34" charset="-128"/>
              </a:rPr>
              <a:t>belakang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Kozuka Gothic Pro H" pitchFamily="34" charset="-128"/>
              </a:rPr>
              <a:t>koma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.</a:t>
            </a:r>
            <a:endParaRPr lang="en-US" sz="2800" dirty="0" smtClean="0">
              <a:latin typeface="Maiandra GD" pitchFamily="34" charset="0"/>
              <a:ea typeface="Kozuka Gothic Pro H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7620000" cy="1143000"/>
          </a:xfrm>
        </p:spPr>
        <p:txBody>
          <a:bodyPr>
            <a:normAutofit/>
          </a:bodyPr>
          <a:lstStyle/>
          <a:p>
            <a:r>
              <a:rPr lang="en-US" sz="6000" dirty="0" smtClean="0">
                <a:latin typeface="Arabic Typesetting" pitchFamily="66" charset="-78"/>
                <a:cs typeface="Arabic Typesetting" pitchFamily="66" charset="-78"/>
              </a:rPr>
              <a:t>BILANGAN BULAT</a:t>
            </a:r>
          </a:p>
        </p:txBody>
      </p:sp>
      <p:cxnSp>
        <p:nvCxnSpPr>
          <p:cNvPr id="31" name="Straight Connector 30"/>
          <p:cNvCxnSpPr/>
          <p:nvPr/>
        </p:nvCxnSpPr>
        <p:spPr>
          <a:xfrm>
            <a:off x="1828800" y="12192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828800" y="12954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1371600"/>
            <a:ext cx="8233218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1221</TotalTime>
  <Words>266</Words>
  <Application>Microsoft Office PowerPoint</Application>
  <PresentationFormat>On-screen Show (4:3)</PresentationFormat>
  <Paragraphs>115</Paragraphs>
  <Slides>26</Slides>
  <Notes>26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MATERI PERKULIAHAN PEMROGRAMAN I (Remedial)</vt:lpstr>
      <vt:lpstr>TIPE DATA</vt:lpstr>
      <vt:lpstr>Tipe Data</vt:lpstr>
      <vt:lpstr>KARAKTER</vt:lpstr>
      <vt:lpstr>KARAKTER</vt:lpstr>
      <vt:lpstr>STRING</vt:lpstr>
      <vt:lpstr>STRING</vt:lpstr>
      <vt:lpstr>BILANGAN BULAT</vt:lpstr>
      <vt:lpstr>BILANGAN BULAT</vt:lpstr>
      <vt:lpstr>BILANGAN PECAHAN</vt:lpstr>
      <vt:lpstr>BILANGAN BULAT</vt:lpstr>
      <vt:lpstr>IDENTIFIER</vt:lpstr>
      <vt:lpstr>IDENTIFIER</vt:lpstr>
      <vt:lpstr>IDENTIFIER</vt:lpstr>
      <vt:lpstr>Slide 15</vt:lpstr>
      <vt:lpstr>IDENTIFIER</vt:lpstr>
      <vt:lpstr>KONSTANTA</vt:lpstr>
      <vt:lpstr>VARIABEL</vt:lpstr>
      <vt:lpstr>VARIABEL GLOBAL</vt:lpstr>
      <vt:lpstr>VARIABEL LOKAL</vt:lpstr>
      <vt:lpstr>VARIABEL STATIS</vt:lpstr>
      <vt:lpstr>Slide 22</vt:lpstr>
      <vt:lpstr>OPERATOR</vt:lpstr>
      <vt:lpstr>Slide 24</vt:lpstr>
      <vt:lpstr>Slide 25</vt:lpstr>
      <vt:lpstr>TUGAS Cari definisi dan cara pendeklarasian sintak berikut 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Pemrograman Berorientasi Objek &lt;PBO&gt;</dc:title>
  <dc:creator>Ken</dc:creator>
  <cp:lastModifiedBy>asus</cp:lastModifiedBy>
  <cp:revision>215</cp:revision>
  <dcterms:created xsi:type="dcterms:W3CDTF">2012-02-22T14:18:32Z</dcterms:created>
  <dcterms:modified xsi:type="dcterms:W3CDTF">2013-10-01T12:10:22Z</dcterms:modified>
</cp:coreProperties>
</file>