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B0FD-0442-464F-BD34-5D5374B860C5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6D3C-5E3A-4763-A769-AD0D39F2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4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B0FD-0442-464F-BD34-5D5374B860C5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6D3C-5E3A-4763-A769-AD0D39F2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2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B0FD-0442-464F-BD34-5D5374B860C5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6D3C-5E3A-4763-A769-AD0D39F2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0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B0FD-0442-464F-BD34-5D5374B860C5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6D3C-5E3A-4763-A769-AD0D39F2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4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B0FD-0442-464F-BD34-5D5374B860C5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6D3C-5E3A-4763-A769-AD0D39F2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2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B0FD-0442-464F-BD34-5D5374B860C5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6D3C-5E3A-4763-A769-AD0D39F2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1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B0FD-0442-464F-BD34-5D5374B860C5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6D3C-5E3A-4763-A769-AD0D39F2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1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B0FD-0442-464F-BD34-5D5374B860C5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6D3C-5E3A-4763-A769-AD0D39F2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0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B0FD-0442-464F-BD34-5D5374B860C5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6D3C-5E3A-4763-A769-AD0D39F2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B0FD-0442-464F-BD34-5D5374B860C5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6D3C-5E3A-4763-A769-AD0D39F2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4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B0FD-0442-464F-BD34-5D5374B860C5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6D3C-5E3A-4763-A769-AD0D39F2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98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1B0FD-0442-464F-BD34-5D5374B860C5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16D3C-5E3A-4763-A769-AD0D39F2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3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4478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Cooper Std Black" pitchFamily="18" charset="0"/>
              </a:rPr>
              <a:t>PENGERTIAN DAN DEFINISI </a:t>
            </a:r>
            <a:r>
              <a:rPr lang="en-US" sz="4800" b="1" i="1" dirty="0" smtClean="0">
                <a:latin typeface="Cooper Std Black" pitchFamily="18" charset="0"/>
              </a:rPr>
              <a:t>PUBLIC RELATIONS</a:t>
            </a:r>
            <a:endParaRPr lang="en-US" sz="4800" b="1" i="1" dirty="0">
              <a:latin typeface="Cooper Std Black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2722" y="3759929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Cooper Black" pitchFamily="18" charset="0"/>
              </a:rPr>
              <a:t>Oleh</a:t>
            </a:r>
            <a:r>
              <a:rPr lang="en-US" sz="2800" b="1" dirty="0" smtClean="0">
                <a:latin typeface="Cooper Black" pitchFamily="18" charset="0"/>
              </a:rPr>
              <a:t> : </a:t>
            </a:r>
            <a:r>
              <a:rPr lang="en-US" sz="2800" b="1" dirty="0" err="1" smtClean="0">
                <a:latin typeface="Cooper Black" pitchFamily="18" charset="0"/>
              </a:rPr>
              <a:t>Melly</a:t>
            </a:r>
            <a:r>
              <a:rPr lang="en-US" sz="2800" b="1" dirty="0" smtClean="0">
                <a:latin typeface="Cooper Black" pitchFamily="18" charset="0"/>
              </a:rPr>
              <a:t> </a:t>
            </a:r>
            <a:r>
              <a:rPr lang="en-US" sz="2800" b="1" dirty="0" err="1" smtClean="0">
                <a:latin typeface="Cooper Black" pitchFamily="18" charset="0"/>
              </a:rPr>
              <a:t>Maulin</a:t>
            </a:r>
            <a:r>
              <a:rPr lang="en-US" sz="2800" b="1" dirty="0" smtClean="0">
                <a:latin typeface="Cooper Black" pitchFamily="18" charset="0"/>
              </a:rPr>
              <a:t> P., </a:t>
            </a:r>
            <a:r>
              <a:rPr lang="en-US" sz="2800" b="1" dirty="0" err="1" smtClean="0">
                <a:latin typeface="Cooper Black" pitchFamily="18" charset="0"/>
              </a:rPr>
              <a:t>S.Sos</a:t>
            </a:r>
            <a:r>
              <a:rPr lang="en-US" sz="2800" b="1" dirty="0" smtClean="0">
                <a:latin typeface="Cooper Black" pitchFamily="18" charset="0"/>
              </a:rPr>
              <a:t>., </a:t>
            </a:r>
            <a:r>
              <a:rPr lang="en-US" sz="2800" b="1" dirty="0" err="1" smtClean="0">
                <a:latin typeface="Cooper Black" pitchFamily="18" charset="0"/>
              </a:rPr>
              <a:t>M.Si</a:t>
            </a:r>
            <a:endParaRPr lang="en-US" sz="2800" b="1" dirty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469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838200"/>
            <a:ext cx="7391400" cy="5029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b="1" dirty="0" smtClean="0">
                <a:latin typeface="Georgia" pitchFamily="18" charset="0"/>
              </a:rPr>
              <a:t>Kata – kata </a:t>
            </a:r>
            <a:r>
              <a:rPr lang="en-US" sz="2400" b="1" dirty="0" err="1" smtClean="0">
                <a:latin typeface="Georgia" pitchFamily="18" charset="0"/>
              </a:rPr>
              <a:t>kunci</a:t>
            </a:r>
            <a:r>
              <a:rPr lang="en-US" sz="2400" b="1" dirty="0" smtClean="0">
                <a:latin typeface="Georgia" pitchFamily="18" charset="0"/>
              </a:rPr>
              <a:t> yang </a:t>
            </a:r>
            <a:r>
              <a:rPr lang="en-US" sz="2400" b="1" dirty="0" err="1" smtClean="0">
                <a:latin typeface="Georgia" pitchFamily="18" charset="0"/>
              </a:rPr>
              <a:t>perlu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diingat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untuk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mendefinisikan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i="1" dirty="0" smtClean="0">
                <a:latin typeface="Georgia" pitchFamily="18" charset="0"/>
              </a:rPr>
              <a:t>Public Relations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adalah</a:t>
            </a:r>
            <a:r>
              <a:rPr lang="en-US" sz="2400" b="1" dirty="0" smtClean="0">
                <a:latin typeface="Georgia" pitchFamily="18" charset="0"/>
              </a:rPr>
              <a:t> 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b="1" dirty="0" err="1" smtClean="0">
                <a:latin typeface="Georgia" pitchFamily="18" charset="0"/>
              </a:rPr>
              <a:t>Sengaja</a:t>
            </a:r>
            <a:r>
              <a:rPr lang="en-US" sz="2400" b="1" dirty="0" smtClean="0">
                <a:latin typeface="Georgia" pitchFamily="18" charset="0"/>
              </a:rPr>
              <a:t> (</a:t>
            </a:r>
            <a:r>
              <a:rPr lang="en-US" sz="2400" b="1" i="1" dirty="0" smtClean="0">
                <a:latin typeface="Georgia" pitchFamily="18" charset="0"/>
              </a:rPr>
              <a:t>deliberate</a:t>
            </a:r>
            <a:r>
              <a:rPr lang="en-US" sz="2400" b="1" dirty="0" smtClean="0">
                <a:latin typeface="Georgia" pitchFamily="18" charset="0"/>
              </a:rPr>
              <a:t>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b="1" dirty="0" err="1" smtClean="0">
                <a:latin typeface="Georgia" pitchFamily="18" charset="0"/>
              </a:rPr>
              <a:t>Terencana</a:t>
            </a:r>
            <a:r>
              <a:rPr lang="en-US" sz="2400" b="1" dirty="0" smtClean="0">
                <a:latin typeface="Georgia" pitchFamily="18" charset="0"/>
              </a:rPr>
              <a:t> (</a:t>
            </a:r>
            <a:r>
              <a:rPr lang="en-US" sz="2400" b="1" i="1" dirty="0" smtClean="0">
                <a:latin typeface="Georgia" pitchFamily="18" charset="0"/>
              </a:rPr>
              <a:t>planned</a:t>
            </a:r>
            <a:r>
              <a:rPr lang="en-US" sz="2400" b="1" dirty="0" smtClean="0">
                <a:latin typeface="Georgia" pitchFamily="18" charset="0"/>
              </a:rPr>
              <a:t>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b="1" dirty="0" err="1" smtClean="0">
                <a:latin typeface="Georgia" pitchFamily="18" charset="0"/>
              </a:rPr>
              <a:t>Kinerja</a:t>
            </a:r>
            <a:r>
              <a:rPr lang="en-US" sz="2400" b="1" dirty="0" smtClean="0">
                <a:latin typeface="Georgia" pitchFamily="18" charset="0"/>
              </a:rPr>
              <a:t> (</a:t>
            </a:r>
            <a:r>
              <a:rPr lang="en-US" sz="2400" b="1" i="1" dirty="0" smtClean="0">
                <a:latin typeface="Georgia" pitchFamily="18" charset="0"/>
              </a:rPr>
              <a:t>performance</a:t>
            </a:r>
            <a:r>
              <a:rPr lang="en-US" sz="2400" b="1" dirty="0" smtClean="0">
                <a:latin typeface="Georgia" pitchFamily="18" charset="0"/>
              </a:rPr>
              <a:t>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b="1" dirty="0" err="1" smtClean="0">
                <a:latin typeface="Georgia" pitchFamily="18" charset="0"/>
              </a:rPr>
              <a:t>Kepentingan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publik</a:t>
            </a:r>
            <a:r>
              <a:rPr lang="en-US" sz="2400" b="1" dirty="0" smtClean="0">
                <a:latin typeface="Georgia" pitchFamily="18" charset="0"/>
              </a:rPr>
              <a:t> ( </a:t>
            </a:r>
            <a:r>
              <a:rPr lang="en-US" sz="2400" b="1" i="1" dirty="0" smtClean="0">
                <a:latin typeface="Georgia" pitchFamily="18" charset="0"/>
              </a:rPr>
              <a:t>public interest</a:t>
            </a:r>
            <a:r>
              <a:rPr lang="en-US" sz="2400" b="1" dirty="0" smtClean="0">
                <a:latin typeface="Georgia" pitchFamily="18" charset="0"/>
              </a:rPr>
              <a:t>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b="1" dirty="0" err="1" smtClean="0">
                <a:latin typeface="Georgia" pitchFamily="18" charset="0"/>
              </a:rPr>
              <a:t>Komunikasi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dua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arah</a:t>
            </a:r>
            <a:r>
              <a:rPr lang="en-US" sz="2400" b="1" dirty="0" smtClean="0">
                <a:latin typeface="Georgia" pitchFamily="18" charset="0"/>
              </a:rPr>
              <a:t> ( </a:t>
            </a:r>
            <a:r>
              <a:rPr lang="en-US" sz="2400" b="1" i="1" dirty="0" smtClean="0">
                <a:latin typeface="Georgia" pitchFamily="18" charset="0"/>
              </a:rPr>
              <a:t>two </a:t>
            </a:r>
            <a:r>
              <a:rPr lang="en-US" sz="2400" b="1" i="1" dirty="0" err="1" smtClean="0">
                <a:latin typeface="Georgia" pitchFamily="18" charset="0"/>
              </a:rPr>
              <a:t>woy</a:t>
            </a:r>
            <a:r>
              <a:rPr lang="en-US" sz="2400" b="1" i="1" dirty="0" smtClean="0">
                <a:latin typeface="Georgia" pitchFamily="18" charset="0"/>
              </a:rPr>
              <a:t> communication</a:t>
            </a:r>
            <a:r>
              <a:rPr lang="en-US" sz="2400" b="1" dirty="0" smtClean="0">
                <a:latin typeface="Georgia" pitchFamily="18" charset="0"/>
              </a:rPr>
              <a:t>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b="1" dirty="0" err="1" smtClean="0">
                <a:latin typeface="Georgia" pitchFamily="18" charset="0"/>
              </a:rPr>
              <a:t>Fungsi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Manajemen</a:t>
            </a:r>
            <a:r>
              <a:rPr lang="en-US" sz="2400" b="1" dirty="0" smtClean="0">
                <a:latin typeface="Georgia" pitchFamily="18" charset="0"/>
              </a:rPr>
              <a:t> ( </a:t>
            </a:r>
            <a:r>
              <a:rPr lang="en-US" sz="2400" b="1" i="1" dirty="0" smtClean="0">
                <a:latin typeface="Georgia" pitchFamily="18" charset="0"/>
              </a:rPr>
              <a:t>management function</a:t>
            </a:r>
            <a:r>
              <a:rPr lang="en-US" sz="2400" dirty="0" smtClean="0"/>
              <a:t>).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88485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4384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err="1" smtClean="0">
                <a:latin typeface="Bernard MT Condensed" pitchFamily="18" charset="0"/>
              </a:rPr>
              <a:t>Terima</a:t>
            </a:r>
            <a:r>
              <a:rPr lang="en-US" sz="6600" dirty="0" smtClean="0">
                <a:latin typeface="Bernard MT Condensed" pitchFamily="18" charset="0"/>
              </a:rPr>
              <a:t> </a:t>
            </a:r>
            <a:r>
              <a:rPr lang="en-US" sz="6600" dirty="0" err="1" smtClean="0">
                <a:latin typeface="Bernard MT Condensed" pitchFamily="18" charset="0"/>
              </a:rPr>
              <a:t>Kasih</a:t>
            </a:r>
            <a:r>
              <a:rPr lang="en-US" sz="6600" dirty="0" smtClean="0">
                <a:latin typeface="Bernard MT Condensed" pitchFamily="18" charset="0"/>
              </a:rPr>
              <a:t> </a:t>
            </a:r>
            <a:endParaRPr lang="en-US" sz="6600" dirty="0">
              <a:latin typeface="Bernard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7388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264693"/>
            <a:ext cx="7772400" cy="5105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itchFamily="34" charset="0"/>
              <a:buChar char="•"/>
            </a:pPr>
            <a:endParaRPr lang="en-US" sz="2400" b="1" dirty="0" smtClean="0">
              <a:latin typeface="Georgia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200" b="1" dirty="0">
              <a:latin typeface="Georgia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="1" dirty="0" err="1" smtClean="0">
                <a:latin typeface="Georgia" pitchFamily="18" charset="0"/>
              </a:rPr>
              <a:t>Istilah</a:t>
            </a:r>
            <a:r>
              <a:rPr lang="en-US" sz="2200" b="1" dirty="0" smtClean="0">
                <a:latin typeface="Georgia" pitchFamily="18" charset="0"/>
              </a:rPr>
              <a:t> lain PR </a:t>
            </a:r>
            <a:r>
              <a:rPr lang="en-US" sz="2200" b="1" dirty="0" err="1" smtClean="0">
                <a:latin typeface="Georgia" pitchFamily="18" charset="0"/>
              </a:rPr>
              <a:t>adalah</a:t>
            </a:r>
            <a:r>
              <a:rPr lang="en-US" sz="2200" b="1" dirty="0" smtClean="0">
                <a:latin typeface="Georgia" pitchFamily="18" charset="0"/>
              </a:rPr>
              <a:t> </a:t>
            </a:r>
            <a:r>
              <a:rPr lang="en-US" sz="2200" b="1" dirty="0" err="1" smtClean="0">
                <a:latin typeface="Georgia" pitchFamily="18" charset="0"/>
              </a:rPr>
              <a:t>hubungan</a:t>
            </a:r>
            <a:r>
              <a:rPr lang="en-US" sz="2200" b="1" dirty="0" smtClean="0">
                <a:latin typeface="Georgia" pitchFamily="18" charset="0"/>
              </a:rPr>
              <a:t> </a:t>
            </a:r>
            <a:r>
              <a:rPr lang="en-US" sz="2200" b="1" dirty="0" err="1" smtClean="0">
                <a:latin typeface="Georgia" pitchFamily="18" charset="0"/>
              </a:rPr>
              <a:t>masyarakat</a:t>
            </a:r>
            <a:r>
              <a:rPr lang="en-US" sz="2200" b="1" dirty="0" smtClean="0">
                <a:latin typeface="Georgia" pitchFamily="18" charset="0"/>
              </a:rPr>
              <a:t> ( </a:t>
            </a:r>
            <a:r>
              <a:rPr lang="en-US" sz="2200" b="1" dirty="0" err="1" smtClean="0">
                <a:latin typeface="Georgia" pitchFamily="18" charset="0"/>
              </a:rPr>
              <a:t>humas</a:t>
            </a:r>
            <a:r>
              <a:rPr lang="en-US" sz="2200" b="1" dirty="0" smtClean="0">
                <a:latin typeface="Georgia" pitchFamily="18" charset="0"/>
              </a:rPr>
              <a:t> )</a:t>
            </a:r>
            <a:r>
              <a:rPr lang="en-US" sz="2200" b="1" i="1" dirty="0" smtClean="0">
                <a:latin typeface="Georgia" pitchFamily="18" charset="0"/>
              </a:rPr>
              <a:t>, corporate communication</a:t>
            </a:r>
            <a:r>
              <a:rPr lang="en-US" sz="2200" b="1" dirty="0" smtClean="0">
                <a:latin typeface="Georgia" pitchFamily="18" charset="0"/>
              </a:rPr>
              <a:t> (</a:t>
            </a:r>
            <a:r>
              <a:rPr lang="en-US" sz="2200" b="1" dirty="0" err="1" smtClean="0">
                <a:latin typeface="Georgia" pitchFamily="18" charset="0"/>
              </a:rPr>
              <a:t>komunikasi</a:t>
            </a:r>
            <a:r>
              <a:rPr lang="en-US" sz="2200" b="1" dirty="0" smtClean="0">
                <a:latin typeface="Georgia" pitchFamily="18" charset="0"/>
              </a:rPr>
              <a:t> </a:t>
            </a:r>
            <a:r>
              <a:rPr lang="en-US" sz="2200" b="1" dirty="0" err="1" smtClean="0">
                <a:latin typeface="Georgia" pitchFamily="18" charset="0"/>
              </a:rPr>
              <a:t>korporat</a:t>
            </a:r>
            <a:r>
              <a:rPr lang="en-US" sz="2200" b="1" dirty="0" smtClean="0">
                <a:latin typeface="Georgia" pitchFamily="18" charset="0"/>
              </a:rPr>
              <a:t> ), </a:t>
            </a:r>
            <a:r>
              <a:rPr lang="en-US" sz="2200" b="1" i="1" dirty="0" smtClean="0">
                <a:latin typeface="Georgia" pitchFamily="18" charset="0"/>
              </a:rPr>
              <a:t>communication</a:t>
            </a:r>
            <a:r>
              <a:rPr lang="en-US" sz="2200" b="1" dirty="0" smtClean="0">
                <a:latin typeface="Georgia" pitchFamily="18" charset="0"/>
              </a:rPr>
              <a:t> ( </a:t>
            </a:r>
            <a:r>
              <a:rPr lang="en-US" sz="2200" b="1" dirty="0" err="1" smtClean="0">
                <a:latin typeface="Georgia" pitchFamily="18" charset="0"/>
              </a:rPr>
              <a:t>Komunikasi</a:t>
            </a:r>
            <a:r>
              <a:rPr lang="en-US" sz="2200" b="1" dirty="0" smtClean="0">
                <a:latin typeface="Georgia" pitchFamily="18" charset="0"/>
              </a:rPr>
              <a:t>), </a:t>
            </a:r>
            <a:r>
              <a:rPr lang="en-US" sz="2200" b="1" i="1" dirty="0" smtClean="0">
                <a:latin typeface="Georgia" pitchFamily="18" charset="0"/>
              </a:rPr>
              <a:t>corporate relations</a:t>
            </a:r>
            <a:r>
              <a:rPr lang="en-US" sz="2200" b="1" dirty="0" smtClean="0">
                <a:latin typeface="Georgia" pitchFamily="18" charset="0"/>
              </a:rPr>
              <a:t> ( </a:t>
            </a:r>
            <a:r>
              <a:rPr lang="en-US" sz="2200" b="1" dirty="0" err="1" smtClean="0">
                <a:latin typeface="Georgia" pitchFamily="18" charset="0"/>
              </a:rPr>
              <a:t>hubungan</a:t>
            </a:r>
            <a:r>
              <a:rPr lang="en-US" sz="2200" b="1" dirty="0" smtClean="0">
                <a:latin typeface="Georgia" pitchFamily="18" charset="0"/>
              </a:rPr>
              <a:t> </a:t>
            </a:r>
            <a:r>
              <a:rPr lang="en-US" sz="2200" b="1" dirty="0" err="1" smtClean="0">
                <a:latin typeface="Georgia" pitchFamily="18" charset="0"/>
              </a:rPr>
              <a:t>korporat</a:t>
            </a:r>
            <a:r>
              <a:rPr lang="en-US" sz="2200" b="1" dirty="0" smtClean="0">
                <a:latin typeface="Georgia" pitchFamily="18" charset="0"/>
              </a:rPr>
              <a:t>), </a:t>
            </a:r>
            <a:r>
              <a:rPr lang="en-US" sz="2200" b="1" dirty="0" err="1" smtClean="0">
                <a:latin typeface="Georgia" pitchFamily="18" charset="0"/>
              </a:rPr>
              <a:t>dan</a:t>
            </a:r>
            <a:r>
              <a:rPr lang="en-US" sz="2200" b="1" dirty="0" smtClean="0">
                <a:latin typeface="Georgia" pitchFamily="18" charset="0"/>
              </a:rPr>
              <a:t> </a:t>
            </a:r>
            <a:r>
              <a:rPr lang="en-US" sz="2200" b="1" i="1" dirty="0" smtClean="0">
                <a:latin typeface="Georgia" pitchFamily="18" charset="0"/>
              </a:rPr>
              <a:t>corporate affairs</a:t>
            </a:r>
            <a:r>
              <a:rPr lang="en-US" sz="2200" b="1" dirty="0" smtClean="0">
                <a:latin typeface="Georgia" pitchFamily="18" charset="0"/>
              </a:rPr>
              <a:t> ( </a:t>
            </a:r>
            <a:r>
              <a:rPr lang="en-US" sz="2200" b="1" dirty="0" err="1" smtClean="0">
                <a:latin typeface="Georgia" pitchFamily="18" charset="0"/>
              </a:rPr>
              <a:t>hubungan</a:t>
            </a:r>
            <a:r>
              <a:rPr lang="en-US" sz="2200" b="1" dirty="0" smtClean="0">
                <a:latin typeface="Georgia" pitchFamily="18" charset="0"/>
              </a:rPr>
              <a:t> </a:t>
            </a:r>
            <a:r>
              <a:rPr lang="en-US" sz="2200" b="1" dirty="0" err="1" smtClean="0">
                <a:latin typeface="Georgia" pitchFamily="18" charset="0"/>
              </a:rPr>
              <a:t>korporat</a:t>
            </a:r>
            <a:r>
              <a:rPr lang="en-US" sz="2200" b="1" dirty="0" smtClean="0">
                <a:latin typeface="Georgia" pitchFamily="18" charset="0"/>
              </a:rPr>
              <a:t>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="1" dirty="0" err="1" smtClean="0">
                <a:latin typeface="Georgia" pitchFamily="18" charset="0"/>
              </a:rPr>
              <a:t>Humas</a:t>
            </a:r>
            <a:r>
              <a:rPr lang="en-US" sz="2200" b="1" dirty="0" smtClean="0">
                <a:latin typeface="Georgia" pitchFamily="18" charset="0"/>
              </a:rPr>
              <a:t> </a:t>
            </a:r>
            <a:r>
              <a:rPr lang="en-US" sz="2200" b="1" dirty="0" err="1" smtClean="0">
                <a:latin typeface="Georgia" pitchFamily="18" charset="0"/>
              </a:rPr>
              <a:t>adalah</a:t>
            </a:r>
            <a:r>
              <a:rPr lang="en-US" sz="2200" b="1" dirty="0" smtClean="0">
                <a:latin typeface="Georgia" pitchFamily="18" charset="0"/>
              </a:rPr>
              <a:t> </a:t>
            </a:r>
            <a:r>
              <a:rPr lang="en-US" sz="2200" b="1" dirty="0" err="1" smtClean="0">
                <a:latin typeface="Georgia" pitchFamily="18" charset="0"/>
              </a:rPr>
              <a:t>padanan</a:t>
            </a:r>
            <a:r>
              <a:rPr lang="en-US" sz="2200" b="1" dirty="0" smtClean="0">
                <a:latin typeface="Georgia" pitchFamily="18" charset="0"/>
              </a:rPr>
              <a:t> kata </a:t>
            </a:r>
            <a:r>
              <a:rPr lang="en-US" sz="2200" b="1" dirty="0" err="1" smtClean="0">
                <a:latin typeface="Georgia" pitchFamily="18" charset="0"/>
              </a:rPr>
              <a:t>dari</a:t>
            </a:r>
            <a:r>
              <a:rPr lang="en-US" sz="2200" b="1" dirty="0" smtClean="0">
                <a:latin typeface="Georgia" pitchFamily="18" charset="0"/>
              </a:rPr>
              <a:t> PR, yang </a:t>
            </a:r>
            <a:r>
              <a:rPr lang="en-US" sz="2200" b="1" dirty="0" err="1" smtClean="0">
                <a:latin typeface="Georgia" pitchFamily="18" charset="0"/>
              </a:rPr>
              <a:t>banyak</a:t>
            </a:r>
            <a:r>
              <a:rPr lang="en-US" sz="2200" b="1" dirty="0" smtClean="0">
                <a:latin typeface="Georgia" pitchFamily="18" charset="0"/>
              </a:rPr>
              <a:t> di </a:t>
            </a:r>
            <a:r>
              <a:rPr lang="en-US" sz="2200" b="1" dirty="0" err="1" smtClean="0">
                <a:latin typeface="Georgia" pitchFamily="18" charset="0"/>
              </a:rPr>
              <a:t>gunakan</a:t>
            </a:r>
            <a:r>
              <a:rPr lang="en-US" sz="2200" b="1" dirty="0" smtClean="0">
                <a:latin typeface="Georgia" pitchFamily="18" charset="0"/>
              </a:rPr>
              <a:t> </a:t>
            </a:r>
            <a:r>
              <a:rPr lang="en-US" sz="2200" b="1" dirty="0" err="1" smtClean="0">
                <a:latin typeface="Georgia" pitchFamily="18" charset="0"/>
              </a:rPr>
              <a:t>institusi</a:t>
            </a:r>
            <a:r>
              <a:rPr lang="en-US" sz="2200" b="1" dirty="0" smtClean="0">
                <a:latin typeface="Georgia" pitchFamily="18" charset="0"/>
              </a:rPr>
              <a:t> – </a:t>
            </a:r>
            <a:r>
              <a:rPr lang="en-US" sz="2200" b="1" dirty="0" err="1" smtClean="0">
                <a:latin typeface="Georgia" pitchFamily="18" charset="0"/>
              </a:rPr>
              <a:t>institusi</a:t>
            </a:r>
            <a:r>
              <a:rPr lang="en-US" sz="2200" b="1" dirty="0" smtClean="0">
                <a:latin typeface="Georgia" pitchFamily="18" charset="0"/>
              </a:rPr>
              <a:t> </a:t>
            </a:r>
            <a:r>
              <a:rPr lang="en-US" sz="2200" b="1" dirty="0" err="1" smtClean="0">
                <a:latin typeface="Georgia" pitchFamily="18" charset="0"/>
              </a:rPr>
              <a:t>pemerintah</a:t>
            </a:r>
            <a:r>
              <a:rPr lang="en-US" sz="2200" b="1" dirty="0" smtClean="0">
                <a:latin typeface="Georgia" pitchFamily="18" charset="0"/>
              </a:rPr>
              <a:t> di Indonesia, </a:t>
            </a:r>
            <a:r>
              <a:rPr lang="en-US" sz="2200" b="1" dirty="0" err="1" smtClean="0">
                <a:latin typeface="Georgia" pitchFamily="18" charset="0"/>
              </a:rPr>
              <a:t>seperti</a:t>
            </a:r>
            <a:r>
              <a:rPr lang="en-US" sz="2200" b="1" dirty="0" smtClean="0">
                <a:latin typeface="Georgia" pitchFamily="18" charset="0"/>
              </a:rPr>
              <a:t> Biro </a:t>
            </a:r>
            <a:r>
              <a:rPr lang="en-US" sz="2200" b="1" dirty="0" err="1" smtClean="0">
                <a:latin typeface="Georgia" pitchFamily="18" charset="0"/>
              </a:rPr>
              <a:t>Humas</a:t>
            </a:r>
            <a:r>
              <a:rPr lang="en-US" sz="2200" b="1" dirty="0" smtClean="0">
                <a:latin typeface="Georgia" pitchFamily="18" charset="0"/>
              </a:rPr>
              <a:t> </a:t>
            </a:r>
            <a:r>
              <a:rPr lang="en-US" sz="2200" b="1" dirty="0" err="1" smtClean="0">
                <a:latin typeface="Georgia" pitchFamily="18" charset="0"/>
              </a:rPr>
              <a:t>Kementerian</a:t>
            </a:r>
            <a:r>
              <a:rPr lang="en-US" sz="2200" b="1" dirty="0" smtClean="0">
                <a:latin typeface="Georgia" pitchFamily="18" charset="0"/>
              </a:rPr>
              <a:t> </a:t>
            </a:r>
            <a:r>
              <a:rPr lang="en-US" sz="2200" b="1" dirty="0" err="1" smtClean="0">
                <a:latin typeface="Georgia" pitchFamily="18" charset="0"/>
              </a:rPr>
              <a:t>Dalam</a:t>
            </a:r>
            <a:r>
              <a:rPr lang="en-US" sz="2200" b="1" dirty="0" smtClean="0">
                <a:latin typeface="Georgia" pitchFamily="18" charset="0"/>
              </a:rPr>
              <a:t> </a:t>
            </a:r>
            <a:r>
              <a:rPr lang="en-US" sz="2200" b="1" dirty="0" err="1" smtClean="0">
                <a:latin typeface="Georgia" pitchFamily="18" charset="0"/>
              </a:rPr>
              <a:t>Negeri</a:t>
            </a:r>
            <a:r>
              <a:rPr lang="en-US" sz="2200" b="1" dirty="0" smtClean="0">
                <a:latin typeface="Georgia" pitchFamily="18" charset="0"/>
              </a:rPr>
              <a:t>, </a:t>
            </a:r>
            <a:r>
              <a:rPr lang="en-US" sz="2200" b="1" dirty="0" err="1" smtClean="0">
                <a:latin typeface="Georgia" pitchFamily="18" charset="0"/>
              </a:rPr>
              <a:t>Bagian</a:t>
            </a:r>
            <a:r>
              <a:rPr lang="en-US" sz="2200" b="1" dirty="0" smtClean="0">
                <a:latin typeface="Georgia" pitchFamily="18" charset="0"/>
              </a:rPr>
              <a:t> </a:t>
            </a:r>
            <a:r>
              <a:rPr lang="en-US" sz="2200" b="1" dirty="0" err="1" smtClean="0">
                <a:latin typeface="Georgia" pitchFamily="18" charset="0"/>
              </a:rPr>
              <a:t>Humas</a:t>
            </a:r>
            <a:r>
              <a:rPr lang="en-US" sz="2200" b="1" dirty="0" smtClean="0">
                <a:latin typeface="Georgia" pitchFamily="18" charset="0"/>
              </a:rPr>
              <a:t> </a:t>
            </a:r>
            <a:r>
              <a:rPr lang="en-US" sz="2200" b="1" dirty="0" err="1" smtClean="0">
                <a:latin typeface="Georgia" pitchFamily="18" charset="0"/>
              </a:rPr>
              <a:t>Provinsi</a:t>
            </a:r>
            <a:r>
              <a:rPr lang="en-US" sz="2200" b="1" dirty="0" smtClean="0">
                <a:latin typeface="Georgia" pitchFamily="18" charset="0"/>
              </a:rPr>
              <a:t>. </a:t>
            </a:r>
            <a:r>
              <a:rPr lang="en-US" sz="2200" b="1" dirty="0" err="1" smtClean="0">
                <a:latin typeface="Georgia" pitchFamily="18" charset="0"/>
              </a:rPr>
              <a:t>Secara</a:t>
            </a:r>
            <a:r>
              <a:rPr lang="en-US" sz="2200" b="1" dirty="0" smtClean="0">
                <a:latin typeface="Georgia" pitchFamily="18" charset="0"/>
              </a:rPr>
              <a:t> </a:t>
            </a:r>
            <a:r>
              <a:rPr lang="en-US" sz="2200" b="1" dirty="0" err="1" smtClean="0">
                <a:latin typeface="Georgia" pitchFamily="18" charset="0"/>
              </a:rPr>
              <a:t>etimologis</a:t>
            </a:r>
            <a:r>
              <a:rPr lang="en-US" sz="2200" b="1" dirty="0" smtClean="0">
                <a:latin typeface="Georgia" pitchFamily="18" charset="0"/>
              </a:rPr>
              <a:t>, </a:t>
            </a:r>
            <a:r>
              <a:rPr lang="en-US" sz="2200" b="1" dirty="0" err="1" smtClean="0">
                <a:latin typeface="Georgia" pitchFamily="18" charset="0"/>
              </a:rPr>
              <a:t>istilah</a:t>
            </a:r>
            <a:r>
              <a:rPr lang="en-US" sz="2200" b="1" dirty="0" smtClean="0">
                <a:latin typeface="Georgia" pitchFamily="18" charset="0"/>
              </a:rPr>
              <a:t> </a:t>
            </a:r>
            <a:r>
              <a:rPr lang="en-US" sz="2200" b="1" i="1" dirty="0" smtClean="0">
                <a:latin typeface="Georgia" pitchFamily="18" charset="0"/>
              </a:rPr>
              <a:t>Public</a:t>
            </a:r>
            <a:r>
              <a:rPr lang="en-US" sz="2200" b="1" dirty="0" smtClean="0">
                <a:latin typeface="Georgia" pitchFamily="18" charset="0"/>
              </a:rPr>
              <a:t>  yang </a:t>
            </a:r>
            <a:r>
              <a:rPr lang="en-US" sz="2200" b="1" dirty="0" err="1" smtClean="0">
                <a:latin typeface="Georgia" pitchFamily="18" charset="0"/>
              </a:rPr>
              <a:t>diterjahkan</a:t>
            </a:r>
            <a:r>
              <a:rPr lang="en-US" sz="2200" b="1" dirty="0" smtClean="0">
                <a:latin typeface="Georgia" pitchFamily="18" charset="0"/>
              </a:rPr>
              <a:t> </a:t>
            </a:r>
            <a:r>
              <a:rPr lang="en-US" sz="2200" b="1" dirty="0" err="1" smtClean="0">
                <a:latin typeface="Georgia" pitchFamily="18" charset="0"/>
              </a:rPr>
              <a:t>menjadi</a:t>
            </a:r>
            <a:r>
              <a:rPr lang="en-US" sz="2200" b="1" dirty="0" smtClean="0">
                <a:latin typeface="Georgia" pitchFamily="18" charset="0"/>
              </a:rPr>
              <a:t> </a:t>
            </a:r>
            <a:r>
              <a:rPr lang="en-US" sz="2200" b="1" dirty="0" err="1" smtClean="0">
                <a:latin typeface="Georgia" pitchFamily="18" charset="0"/>
              </a:rPr>
              <a:t>masyarakat</a:t>
            </a:r>
            <a:r>
              <a:rPr lang="en-US" sz="2200" b="1" dirty="0" smtClean="0">
                <a:latin typeface="Georgia" pitchFamily="18" charset="0"/>
              </a:rPr>
              <a:t>, </a:t>
            </a:r>
            <a:r>
              <a:rPr lang="en-US" sz="2200" b="1" dirty="0" err="1" smtClean="0">
                <a:latin typeface="Georgia" pitchFamily="18" charset="0"/>
              </a:rPr>
              <a:t>kurang</a:t>
            </a:r>
            <a:r>
              <a:rPr lang="en-US" sz="2200" b="1" dirty="0" smtClean="0">
                <a:latin typeface="Georgia" pitchFamily="18" charset="0"/>
              </a:rPr>
              <a:t> </a:t>
            </a:r>
            <a:r>
              <a:rPr lang="en-US" sz="2200" b="1" dirty="0" err="1" smtClean="0">
                <a:latin typeface="Georgia" pitchFamily="18" charset="0"/>
              </a:rPr>
              <a:t>tepat</a:t>
            </a:r>
            <a:r>
              <a:rPr lang="en-US" sz="2200" b="1" dirty="0" smtClean="0">
                <a:latin typeface="Georgia" pitchFamily="18" charset="0"/>
              </a:rPr>
              <a:t> </a:t>
            </a:r>
            <a:r>
              <a:rPr lang="en-US" sz="2200" b="1" dirty="0" err="1" smtClean="0">
                <a:latin typeface="Georgia" pitchFamily="18" charset="0"/>
              </a:rPr>
              <a:t>karena</a:t>
            </a:r>
            <a:r>
              <a:rPr lang="en-US" sz="2200" b="1" dirty="0" smtClean="0">
                <a:latin typeface="Georgia" pitchFamily="18" charset="0"/>
              </a:rPr>
              <a:t> yang </a:t>
            </a:r>
            <a:r>
              <a:rPr lang="en-US" sz="2200" b="1" dirty="0" err="1" smtClean="0">
                <a:latin typeface="Georgia" pitchFamily="18" charset="0"/>
              </a:rPr>
              <a:t>tepat</a:t>
            </a:r>
            <a:r>
              <a:rPr lang="en-US" sz="2200" b="1" dirty="0" smtClean="0">
                <a:latin typeface="Georgia" pitchFamily="18" charset="0"/>
              </a:rPr>
              <a:t> </a:t>
            </a:r>
            <a:r>
              <a:rPr lang="en-US" sz="2200" b="1" dirty="0" err="1" smtClean="0">
                <a:latin typeface="Georgia" pitchFamily="18" charset="0"/>
              </a:rPr>
              <a:t>padanan</a:t>
            </a:r>
            <a:r>
              <a:rPr lang="en-US" sz="2200" b="1" dirty="0" smtClean="0">
                <a:latin typeface="Georgia" pitchFamily="18" charset="0"/>
              </a:rPr>
              <a:t> </a:t>
            </a:r>
            <a:r>
              <a:rPr lang="en-US" sz="2200" b="1" dirty="0" err="1" smtClean="0">
                <a:latin typeface="Georgia" pitchFamily="18" charset="0"/>
              </a:rPr>
              <a:t>katanya</a:t>
            </a:r>
            <a:r>
              <a:rPr lang="en-US" sz="2200" b="1" dirty="0" smtClean="0">
                <a:latin typeface="Georgia" pitchFamily="18" charset="0"/>
              </a:rPr>
              <a:t>, </a:t>
            </a:r>
            <a:r>
              <a:rPr lang="en-US" sz="2200" b="1" dirty="0" err="1" smtClean="0">
                <a:latin typeface="Georgia" pitchFamily="18" charset="0"/>
              </a:rPr>
              <a:t>yaitu</a:t>
            </a:r>
            <a:r>
              <a:rPr lang="en-US" sz="2200" b="1" dirty="0" smtClean="0">
                <a:latin typeface="Georgia" pitchFamily="18" charset="0"/>
              </a:rPr>
              <a:t> </a:t>
            </a:r>
            <a:r>
              <a:rPr lang="en-US" sz="2200" b="1" dirty="0" err="1" smtClean="0">
                <a:latin typeface="Georgia" pitchFamily="18" charset="0"/>
              </a:rPr>
              <a:t>publik</a:t>
            </a:r>
            <a:r>
              <a:rPr lang="en-US" sz="2200" b="1" dirty="0" smtClean="0">
                <a:latin typeface="Georgia" pitchFamily="18" charset="0"/>
              </a:rPr>
              <a:t> </a:t>
            </a:r>
            <a:r>
              <a:rPr lang="en-US" sz="2200" b="1" dirty="0" err="1" smtClean="0">
                <a:latin typeface="Georgia" pitchFamily="18" charset="0"/>
              </a:rPr>
              <a:t>atau</a:t>
            </a:r>
            <a:r>
              <a:rPr lang="en-US" sz="2200" b="1" dirty="0" smtClean="0">
                <a:latin typeface="Georgia" pitchFamily="18" charset="0"/>
              </a:rPr>
              <a:t> </a:t>
            </a:r>
            <a:r>
              <a:rPr lang="en-US" sz="2200" b="1" dirty="0" err="1" smtClean="0">
                <a:latin typeface="Georgia" pitchFamily="18" charset="0"/>
              </a:rPr>
              <a:t>khalayak</a:t>
            </a:r>
            <a:r>
              <a:rPr lang="en-US" sz="2200" b="1" dirty="0" smtClean="0">
                <a:latin typeface="Georgia" pitchFamily="18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 smtClean="0">
              <a:latin typeface="Britannic Bold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dirty="0">
              <a:latin typeface="Britannic Bold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638300" y="352567"/>
            <a:ext cx="6172200" cy="80749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Georgia" pitchFamily="18" charset="0"/>
              </a:rPr>
              <a:t>PENGERTIAN </a:t>
            </a:r>
            <a:r>
              <a:rPr lang="en-US" sz="2400" b="1" i="1" dirty="0" smtClean="0">
                <a:latin typeface="Georgia" pitchFamily="18" charset="0"/>
              </a:rPr>
              <a:t>PUBLIC RELATIONS</a:t>
            </a:r>
            <a:endParaRPr lang="en-US" sz="2400" b="1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3674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152400"/>
            <a:ext cx="8287603" cy="6553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b="1" dirty="0" smtClean="0">
              <a:latin typeface="Georgia" pitchFamily="18" charset="0"/>
            </a:endParaRPr>
          </a:p>
          <a:p>
            <a:endParaRPr lang="en-US" b="1" dirty="0" smtClean="0">
              <a:latin typeface="Georgia" pitchFamily="18" charset="0"/>
            </a:endParaRPr>
          </a:p>
          <a:p>
            <a:r>
              <a:rPr lang="en-US" b="1" dirty="0" err="1" smtClean="0">
                <a:latin typeface="Georgia" pitchFamily="18" charset="0"/>
              </a:rPr>
              <a:t>Seiring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semakin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dibutuhkannya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kehadiran</a:t>
            </a:r>
            <a:r>
              <a:rPr lang="en-US" b="1" dirty="0" smtClean="0">
                <a:latin typeface="Georgia" pitchFamily="18" charset="0"/>
              </a:rPr>
              <a:t> PR </a:t>
            </a:r>
            <a:r>
              <a:rPr lang="en-US" b="1" dirty="0" err="1" smtClean="0">
                <a:latin typeface="Georgia" pitchFamily="18" charset="0"/>
              </a:rPr>
              <a:t>dalam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suatu</a:t>
            </a:r>
            <a:r>
              <a:rPr lang="en-US" b="1" dirty="0" smtClean="0">
                <a:latin typeface="Georgia" pitchFamily="18" charset="0"/>
              </a:rPr>
              <a:t> </a:t>
            </a:r>
          </a:p>
          <a:p>
            <a:r>
              <a:rPr lang="en-US" b="1" dirty="0" err="1" smtClean="0">
                <a:latin typeface="Georgia" pitchFamily="18" charset="0"/>
              </a:rPr>
              <a:t>organisasi</a:t>
            </a:r>
            <a:r>
              <a:rPr lang="en-US" b="1" dirty="0" smtClean="0">
                <a:latin typeface="Georgia" pitchFamily="18" charset="0"/>
              </a:rPr>
              <a:t>, </a:t>
            </a:r>
            <a:r>
              <a:rPr lang="en-US" b="1" dirty="0" err="1" smtClean="0">
                <a:latin typeface="Georgia" pitchFamily="18" charset="0"/>
              </a:rPr>
              <a:t>lembaga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atau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perusahaan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atau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sebagai</a:t>
            </a:r>
            <a:r>
              <a:rPr lang="en-US" b="1" dirty="0" smtClean="0">
                <a:latin typeface="Georgia" pitchFamily="18" charset="0"/>
              </a:rPr>
              <a:t> PR </a:t>
            </a:r>
            <a:r>
              <a:rPr lang="en-US" b="1" dirty="0" err="1" smtClean="0">
                <a:latin typeface="Georgia" pitchFamily="18" charset="0"/>
              </a:rPr>
              <a:t>Konsultan</a:t>
            </a:r>
            <a:r>
              <a:rPr lang="en-US" b="1" dirty="0" smtClean="0">
                <a:latin typeface="Georgia" pitchFamily="18" charset="0"/>
              </a:rPr>
              <a:t>, </a:t>
            </a:r>
            <a:r>
              <a:rPr lang="en-US" b="1" dirty="0" err="1" smtClean="0">
                <a:latin typeface="Georgia" pitchFamily="18" charset="0"/>
              </a:rPr>
              <a:t>berbagai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faktor</a:t>
            </a:r>
            <a:r>
              <a:rPr lang="en-US" b="1" dirty="0" smtClean="0">
                <a:latin typeface="Georgia" pitchFamily="18" charset="0"/>
              </a:rPr>
              <a:t> yang di </a:t>
            </a:r>
            <a:r>
              <a:rPr lang="en-US" b="1" dirty="0" err="1" smtClean="0">
                <a:latin typeface="Georgia" pitchFamily="18" charset="0"/>
              </a:rPr>
              <a:t>karenakan</a:t>
            </a:r>
            <a:r>
              <a:rPr lang="en-US" b="1" dirty="0" smtClean="0">
                <a:latin typeface="Georgia" pitchFamily="18" charset="0"/>
              </a:rPr>
              <a:t> :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err="1" smtClean="0">
                <a:latin typeface="Georgia" pitchFamily="18" charset="0"/>
              </a:rPr>
              <a:t>Dinamika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organisasi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atau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perusahaan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semakin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besar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dan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berkembang</a:t>
            </a:r>
            <a:endParaRPr lang="en-US" b="1" dirty="0" smtClean="0">
              <a:latin typeface="Georg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1" dirty="0" err="1" smtClean="0">
                <a:latin typeface="Georgia" pitchFamily="18" charset="0"/>
              </a:rPr>
              <a:t>Persaingan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antara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organisasi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atau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perusahaan</a:t>
            </a:r>
            <a:r>
              <a:rPr lang="en-US" b="1" dirty="0" smtClean="0">
                <a:latin typeface="Georgia" pitchFamily="18" charset="0"/>
              </a:rPr>
              <a:t>  </a:t>
            </a:r>
            <a:r>
              <a:rPr lang="en-US" b="1" dirty="0" err="1" smtClean="0">
                <a:latin typeface="Georgia" pitchFamily="18" charset="0"/>
              </a:rPr>
              <a:t>makin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ketat</a:t>
            </a:r>
            <a:r>
              <a:rPr lang="en-US" b="1" dirty="0" smtClean="0">
                <a:latin typeface="Georgia" pitchFamily="18" charset="0"/>
              </a:rPr>
              <a:t>.</a:t>
            </a:r>
            <a:endParaRPr lang="en-US" b="1" dirty="0">
              <a:latin typeface="Georg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1" dirty="0" err="1" smtClean="0">
                <a:latin typeface="Georgia" pitchFamily="18" charset="0"/>
              </a:rPr>
              <a:t>Tuntutan</a:t>
            </a:r>
            <a:r>
              <a:rPr lang="en-US" b="1" dirty="0" smtClean="0">
                <a:latin typeface="Georgia" pitchFamily="18" charset="0"/>
              </a:rPr>
              <a:t>, </a:t>
            </a:r>
            <a:r>
              <a:rPr lang="en-US" b="1" dirty="0" err="1" smtClean="0">
                <a:latin typeface="Georgia" pitchFamily="18" charset="0"/>
              </a:rPr>
              <a:t>keinginan</a:t>
            </a:r>
            <a:r>
              <a:rPr lang="en-US" b="1" dirty="0" smtClean="0">
                <a:latin typeface="Georgia" pitchFamily="18" charset="0"/>
              </a:rPr>
              <a:t>, </a:t>
            </a:r>
            <a:r>
              <a:rPr lang="en-US" b="1" dirty="0" err="1" smtClean="0">
                <a:latin typeface="Georgia" pitchFamily="18" charset="0"/>
              </a:rPr>
              <a:t>dan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harapan</a:t>
            </a:r>
            <a:r>
              <a:rPr lang="en-US" b="1" dirty="0" smtClean="0">
                <a:latin typeface="Georgia" pitchFamily="18" charset="0"/>
              </a:rPr>
              <a:t>  </a:t>
            </a:r>
            <a:r>
              <a:rPr lang="en-US" b="1" dirty="0" err="1" smtClean="0">
                <a:latin typeface="Georgia" pitchFamily="18" charset="0"/>
              </a:rPr>
              <a:t>publik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terhadap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pelayanan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pemenuhan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kebutuhan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informasi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makin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tinggi</a:t>
            </a:r>
            <a:endParaRPr lang="en-US" b="1" dirty="0" smtClean="0">
              <a:latin typeface="Georg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1" dirty="0" err="1" smtClean="0">
                <a:latin typeface="Georgia" pitchFamily="18" charset="0"/>
              </a:rPr>
              <a:t>Publik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semakin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kritis</a:t>
            </a:r>
            <a:r>
              <a:rPr lang="en-US" b="1" dirty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mereka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tidak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mau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kepentingannya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terganggu</a:t>
            </a:r>
            <a:endParaRPr lang="en-US" b="1" dirty="0" smtClean="0">
              <a:latin typeface="Georg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1" dirty="0" err="1" smtClean="0">
                <a:latin typeface="Georgia" pitchFamily="18" charset="0"/>
              </a:rPr>
              <a:t>Perkembangan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teknologi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komunikasi</a:t>
            </a:r>
            <a:r>
              <a:rPr lang="en-US" b="1" dirty="0" smtClean="0">
                <a:latin typeface="Georgia" pitchFamily="18" charset="0"/>
              </a:rPr>
              <a:t> yang </a:t>
            </a:r>
            <a:r>
              <a:rPr lang="en-US" b="1" dirty="0" err="1" smtClean="0">
                <a:latin typeface="Georgia" pitchFamily="18" charset="0"/>
              </a:rPr>
              <a:t>luar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biasa</a:t>
            </a:r>
            <a:r>
              <a:rPr lang="en-US" b="1" dirty="0" smtClean="0">
                <a:latin typeface="Georgia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err="1" smtClean="0">
                <a:latin typeface="Georgia" pitchFamily="18" charset="0"/>
              </a:rPr>
              <a:t>Besarnya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pengaruh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opini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publik</a:t>
            </a:r>
            <a:r>
              <a:rPr lang="en-US" b="1" dirty="0" smtClean="0">
                <a:latin typeface="Georgia" pitchFamily="18" charset="0"/>
              </a:rPr>
              <a:t>, </a:t>
            </a:r>
            <a:r>
              <a:rPr lang="en-US" b="1" dirty="0" err="1" smtClean="0">
                <a:latin typeface="Georgia" pitchFamily="18" charset="0"/>
              </a:rPr>
              <a:t>sikap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publik</a:t>
            </a:r>
            <a:r>
              <a:rPr lang="en-US" b="1" dirty="0" smtClean="0">
                <a:latin typeface="Georgia" pitchFamily="18" charset="0"/>
              </a:rPr>
              <a:t>, </a:t>
            </a:r>
            <a:r>
              <a:rPr lang="en-US" b="1" dirty="0" err="1" smtClean="0">
                <a:latin typeface="Georgia" pitchFamily="18" charset="0"/>
              </a:rPr>
              <a:t>perilaku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publik</a:t>
            </a:r>
            <a:r>
              <a:rPr lang="en-US" b="1" dirty="0" smtClean="0">
                <a:latin typeface="Georgia" pitchFamily="18" charset="0"/>
              </a:rPr>
              <a:t>, </a:t>
            </a:r>
            <a:r>
              <a:rPr lang="en-US" b="1" dirty="0" err="1" smtClean="0">
                <a:latin typeface="Georgia" pitchFamily="18" charset="0"/>
              </a:rPr>
              <a:t>citra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publik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dan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reputasi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publik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pada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keadaan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sosial</a:t>
            </a:r>
            <a:r>
              <a:rPr lang="en-US" b="1" dirty="0" smtClean="0">
                <a:latin typeface="Georgia" pitchFamily="18" charset="0"/>
              </a:rPr>
              <a:t> – </a:t>
            </a:r>
            <a:r>
              <a:rPr lang="en-US" b="1" dirty="0" err="1" smtClean="0">
                <a:latin typeface="Georgia" pitchFamily="18" charset="0"/>
              </a:rPr>
              <a:t>ekonomi</a:t>
            </a:r>
            <a:r>
              <a:rPr lang="en-US" b="1" dirty="0" smtClean="0">
                <a:latin typeface="Georgia" pitchFamily="18" charset="0"/>
              </a:rPr>
              <a:t>, </a:t>
            </a:r>
            <a:r>
              <a:rPr lang="en-US" b="1" dirty="0" err="1" smtClean="0">
                <a:latin typeface="Georgia" pitchFamily="18" charset="0"/>
              </a:rPr>
              <a:t>keberadaan</a:t>
            </a:r>
            <a:r>
              <a:rPr lang="en-US" b="1" dirty="0" smtClean="0">
                <a:latin typeface="Georgia" pitchFamily="18" charset="0"/>
              </a:rPr>
              <a:t>, </a:t>
            </a:r>
            <a:r>
              <a:rPr lang="en-US" b="1" dirty="0" err="1" smtClean="0">
                <a:latin typeface="Georgia" pitchFamily="18" charset="0"/>
              </a:rPr>
              <a:t>dan</a:t>
            </a:r>
            <a:r>
              <a:rPr lang="en-US" b="1" dirty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stabilitas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suatu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perusahaan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semakin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besar</a:t>
            </a:r>
            <a:endParaRPr lang="en-US" b="1" dirty="0" smtClean="0">
              <a:latin typeface="Georg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1" dirty="0" err="1" smtClean="0">
                <a:latin typeface="Georgia" pitchFamily="18" charset="0"/>
              </a:rPr>
              <a:t>Pengaruh</a:t>
            </a:r>
            <a:r>
              <a:rPr lang="en-US" b="1" dirty="0" smtClean="0">
                <a:latin typeface="Georgia" pitchFamily="18" charset="0"/>
              </a:rPr>
              <a:t> media </a:t>
            </a:r>
            <a:r>
              <a:rPr lang="en-US" b="1" dirty="0" err="1" smtClean="0">
                <a:latin typeface="Georgia" pitchFamily="18" charset="0"/>
              </a:rPr>
              <a:t>konvesional</a:t>
            </a:r>
            <a:r>
              <a:rPr lang="en-US" b="1" dirty="0" smtClean="0">
                <a:latin typeface="Georgia" pitchFamily="18" charset="0"/>
              </a:rPr>
              <a:t> ( </a:t>
            </a:r>
            <a:r>
              <a:rPr lang="en-US" b="1" dirty="0" err="1" smtClean="0">
                <a:latin typeface="Georgia" pitchFamily="18" charset="0"/>
              </a:rPr>
              <a:t>Surat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kabar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umum</a:t>
            </a:r>
            <a:r>
              <a:rPr lang="en-US" b="1" dirty="0" smtClean="0">
                <a:latin typeface="Georgia" pitchFamily="18" charset="0"/>
              </a:rPr>
              <a:t>, </a:t>
            </a:r>
            <a:r>
              <a:rPr lang="en-US" b="1" dirty="0" err="1" smtClean="0">
                <a:latin typeface="Georgia" pitchFamily="18" charset="0"/>
              </a:rPr>
              <a:t>majalah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umum</a:t>
            </a:r>
            <a:r>
              <a:rPr lang="en-US" b="1" dirty="0" smtClean="0">
                <a:latin typeface="Georgia" pitchFamily="18" charset="0"/>
              </a:rPr>
              <a:t>, radio, </a:t>
            </a:r>
            <a:r>
              <a:rPr lang="en-US" b="1" dirty="0" err="1" smtClean="0">
                <a:latin typeface="Georgia" pitchFamily="18" charset="0"/>
              </a:rPr>
              <a:t>siaran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dan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telivisi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siaran</a:t>
            </a:r>
            <a:r>
              <a:rPr lang="en-US" b="1" dirty="0" smtClean="0">
                <a:latin typeface="Georgia" pitchFamily="18" charset="0"/>
              </a:rPr>
              <a:t> ) </a:t>
            </a:r>
            <a:r>
              <a:rPr lang="en-US" b="1" dirty="0" err="1" smtClean="0">
                <a:latin typeface="Georgia" pitchFamily="18" charset="0"/>
              </a:rPr>
              <a:t>dan</a:t>
            </a:r>
            <a:r>
              <a:rPr lang="en-US" b="1" dirty="0" smtClean="0">
                <a:latin typeface="Georgia" pitchFamily="18" charset="0"/>
              </a:rPr>
              <a:t> media </a:t>
            </a:r>
            <a:r>
              <a:rPr lang="en-US" b="1" dirty="0" err="1" smtClean="0">
                <a:latin typeface="Georgia" pitchFamily="18" charset="0"/>
              </a:rPr>
              <a:t>massa</a:t>
            </a:r>
            <a:r>
              <a:rPr lang="en-US" b="1" dirty="0" smtClean="0">
                <a:latin typeface="Georgia" pitchFamily="18" charset="0"/>
              </a:rPr>
              <a:t> online ( newspaper online, magazine online , radio digital, televise digital )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err="1" smtClean="0">
                <a:latin typeface="Georgia" pitchFamily="18" charset="0"/>
              </a:rPr>
              <a:t>Suatu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organisasi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atau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perusahaan</a:t>
            </a:r>
            <a:r>
              <a:rPr lang="en-US" b="1" dirty="0" smtClean="0">
                <a:latin typeface="Georgia" pitchFamily="18" charset="0"/>
              </a:rPr>
              <a:t>  </a:t>
            </a:r>
            <a:r>
              <a:rPr lang="en-US" b="1" dirty="0" err="1" smtClean="0">
                <a:latin typeface="Georgia" pitchFamily="18" charset="0"/>
              </a:rPr>
              <a:t>tidak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mungkin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berdiri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sendiri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tanpa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dukungan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dan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citra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publik</a:t>
            </a:r>
            <a:r>
              <a:rPr lang="en-US" b="1" dirty="0">
                <a:latin typeface="Georgia" pitchFamily="18" charset="0"/>
              </a:rPr>
              <a:t> </a:t>
            </a:r>
            <a:r>
              <a:rPr lang="en-US" b="1" dirty="0" smtClean="0">
                <a:latin typeface="Georgia" pitchFamily="18" charset="0"/>
              </a:rPr>
              <a:t>yang </a:t>
            </a:r>
            <a:r>
              <a:rPr lang="en-US" b="1" dirty="0" err="1" smtClean="0">
                <a:latin typeface="Georgia" pitchFamily="18" charset="0"/>
              </a:rPr>
              <a:t>berkaitan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dengan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aktivitas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dan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perkembangan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organisasi</a:t>
            </a:r>
            <a:endParaRPr lang="en-US" b="1" dirty="0" smtClean="0">
              <a:latin typeface="Georgia" pitchFamily="18" charset="0"/>
            </a:endParaRPr>
          </a:p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523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838199" y="1066800"/>
            <a:ext cx="7696200" cy="472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b="1" dirty="0" smtClean="0">
              <a:latin typeface="Georgia" pitchFamily="18" charset="0"/>
            </a:endParaRPr>
          </a:p>
          <a:p>
            <a:endParaRPr lang="en-US" b="1" dirty="0" smtClean="0">
              <a:latin typeface="Georgia" pitchFamily="18" charset="0"/>
            </a:endParaRPr>
          </a:p>
          <a:p>
            <a:endParaRPr lang="en-US" b="1" dirty="0">
              <a:latin typeface="Georgia" pitchFamily="18" charset="0"/>
            </a:endParaRPr>
          </a:p>
          <a:p>
            <a:endParaRPr lang="en-US" b="1" dirty="0" smtClean="0">
              <a:latin typeface="Georgia" pitchFamily="18" charset="0"/>
            </a:endParaRPr>
          </a:p>
          <a:p>
            <a:r>
              <a:rPr lang="en-US" sz="2000" b="1" dirty="0" err="1" smtClean="0">
                <a:latin typeface="Georgia" pitchFamily="18" charset="0"/>
              </a:rPr>
              <a:t>Kegiatan</a:t>
            </a:r>
            <a:r>
              <a:rPr lang="en-US" sz="2000" b="1" dirty="0" smtClean="0">
                <a:latin typeface="Georgia" pitchFamily="18" charset="0"/>
              </a:rPr>
              <a:t> PR </a:t>
            </a:r>
            <a:r>
              <a:rPr lang="en-US" sz="2000" b="1" dirty="0" err="1" smtClean="0">
                <a:latin typeface="Georgia" pitchFamily="18" charset="0"/>
              </a:rPr>
              <a:t>adalah</a:t>
            </a:r>
            <a:r>
              <a:rPr lang="en-US" sz="2000" b="1" dirty="0" smtClean="0">
                <a:latin typeface="Georgia" pitchFamily="18" charset="0"/>
              </a:rPr>
              <a:t> mediator yang </a:t>
            </a:r>
            <a:r>
              <a:rPr lang="en-US" sz="2000" b="1" dirty="0" err="1" smtClean="0">
                <a:latin typeface="Georgia" pitchFamily="18" charset="0"/>
              </a:rPr>
              <a:t>menjembatani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kepentingan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organisasi</a:t>
            </a:r>
            <a:r>
              <a:rPr lang="en-US" sz="2000" b="1" dirty="0" smtClean="0">
                <a:latin typeface="Georgia" pitchFamily="18" charset="0"/>
              </a:rPr>
              <a:t>, </a:t>
            </a:r>
            <a:r>
              <a:rPr lang="en-US" sz="2000" b="1" dirty="0" err="1" smtClean="0">
                <a:latin typeface="Georgia" pitchFamily="18" charset="0"/>
              </a:rPr>
              <a:t>lembaga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atu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perusahaan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dengan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publiknya</a:t>
            </a:r>
            <a:r>
              <a:rPr lang="en-US" sz="2000" b="1" dirty="0" smtClean="0">
                <a:latin typeface="Georgia" pitchFamily="18" charset="0"/>
              </a:rPr>
              <a:t> yang </a:t>
            </a:r>
            <a:r>
              <a:rPr lang="en-US" sz="2000" b="1" dirty="0" err="1" smtClean="0">
                <a:latin typeface="Georgia" pitchFamily="18" charset="0"/>
              </a:rPr>
              <a:t>terkait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dengan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kegiatan</a:t>
            </a:r>
            <a:r>
              <a:rPr lang="en-US" sz="2000" b="1" dirty="0" smtClean="0">
                <a:latin typeface="Georgia" pitchFamily="18" charset="0"/>
              </a:rPr>
              <a:t> PR </a:t>
            </a:r>
            <a:r>
              <a:rPr lang="en-US" sz="2000" b="1" dirty="0" err="1" smtClean="0">
                <a:latin typeface="Georgia" pitchFamily="18" charset="0"/>
              </a:rPr>
              <a:t>itu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sendiri</a:t>
            </a:r>
            <a:r>
              <a:rPr lang="en-US" sz="2000" b="1" dirty="0" smtClean="0">
                <a:latin typeface="Georgia" pitchFamily="18" charset="0"/>
              </a:rPr>
              <a:t>.</a:t>
            </a:r>
          </a:p>
          <a:p>
            <a:r>
              <a:rPr lang="en-US" sz="2000" b="1" dirty="0" err="1" smtClean="0">
                <a:latin typeface="Georgia" pitchFamily="18" charset="0"/>
              </a:rPr>
              <a:t>Kaitannya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upaya</a:t>
            </a:r>
            <a:r>
              <a:rPr lang="en-US" sz="2000" b="1" dirty="0" smtClean="0">
                <a:latin typeface="Georgia" pitchFamily="18" charset="0"/>
              </a:rPr>
              <a:t> PR </a:t>
            </a:r>
            <a:r>
              <a:rPr lang="en-US" sz="2000" b="1" dirty="0" err="1" smtClean="0">
                <a:latin typeface="Georgia" pitchFamily="18" charset="0"/>
              </a:rPr>
              <a:t>membentuk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citra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positif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suatu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organisasi</a:t>
            </a:r>
            <a:r>
              <a:rPr lang="en-US" sz="2000" b="1" dirty="0" smtClean="0">
                <a:latin typeface="Georgia" pitchFamily="18" charset="0"/>
              </a:rPr>
              <a:t>  </a:t>
            </a:r>
            <a:r>
              <a:rPr lang="en-US" sz="2000" b="1" dirty="0" err="1" smtClean="0">
                <a:latin typeface="Georgia" pitchFamily="18" charset="0"/>
              </a:rPr>
              <a:t>atau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perusahaan</a:t>
            </a:r>
            <a:r>
              <a:rPr lang="en-US" sz="2000" b="1" dirty="0" smtClean="0">
                <a:latin typeface="Georgia" pitchFamily="18" charset="0"/>
              </a:rPr>
              <a:t> di </a:t>
            </a:r>
            <a:r>
              <a:rPr lang="en-US" sz="2000" b="1" dirty="0" err="1" smtClean="0">
                <a:latin typeface="Georgia" pitchFamily="18" charset="0"/>
              </a:rPr>
              <a:t>mata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publiknya</a:t>
            </a:r>
            <a:r>
              <a:rPr lang="en-US" sz="2000" b="1" dirty="0" smtClean="0">
                <a:latin typeface="Georgia" pitchFamily="18" charset="0"/>
              </a:rPr>
              <a:t>, </a:t>
            </a:r>
            <a:r>
              <a:rPr lang="en-US" sz="2000" b="1" dirty="0" err="1" smtClean="0">
                <a:latin typeface="Georgia" pitchFamily="18" charset="0"/>
              </a:rPr>
              <a:t>menyangkut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unsur</a:t>
            </a:r>
            <a:r>
              <a:rPr lang="en-US" sz="2000" b="1" dirty="0" smtClean="0">
                <a:latin typeface="Georgia" pitchFamily="18" charset="0"/>
              </a:rPr>
              <a:t> – </a:t>
            </a:r>
            <a:r>
              <a:rPr lang="en-US" sz="2000" b="1" dirty="0" err="1" smtClean="0">
                <a:latin typeface="Georgia" pitchFamily="18" charset="0"/>
              </a:rPr>
              <a:t>unsur</a:t>
            </a:r>
            <a:r>
              <a:rPr lang="en-US" sz="2000" b="1" dirty="0" smtClean="0">
                <a:latin typeface="Georgia" pitchFamily="18" charset="0"/>
              </a:rPr>
              <a:t> 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 smtClean="0">
                <a:latin typeface="Georgia" pitchFamily="18" charset="0"/>
              </a:rPr>
              <a:t>Citra </a:t>
            </a:r>
            <a:r>
              <a:rPr lang="en-US" sz="2000" b="1" dirty="0" err="1" smtClean="0">
                <a:latin typeface="Georgia" pitchFamily="18" charset="0"/>
              </a:rPr>
              <a:t>baik</a:t>
            </a:r>
            <a:r>
              <a:rPr lang="en-US" sz="2000" b="1" dirty="0" smtClean="0">
                <a:latin typeface="Georgia" pitchFamily="18" charset="0"/>
              </a:rPr>
              <a:t> ( </a:t>
            </a:r>
            <a:r>
              <a:rPr lang="en-US" sz="2000" b="1" i="1" dirty="0" smtClean="0">
                <a:latin typeface="Georgia" pitchFamily="18" charset="0"/>
              </a:rPr>
              <a:t>good </a:t>
            </a:r>
            <a:r>
              <a:rPr lang="en-US" sz="2000" b="1" i="1" dirty="0">
                <a:latin typeface="Georgia" pitchFamily="18" charset="0"/>
              </a:rPr>
              <a:t>i</a:t>
            </a:r>
            <a:r>
              <a:rPr lang="en-US" sz="2000" b="1" i="1" dirty="0" smtClean="0">
                <a:latin typeface="Georgia" pitchFamily="18" charset="0"/>
              </a:rPr>
              <a:t>mage</a:t>
            </a:r>
            <a:r>
              <a:rPr lang="en-US" sz="2000" b="1" dirty="0" smtClean="0">
                <a:latin typeface="Georgia" pitchFamily="18" charset="0"/>
              </a:rPr>
              <a:t>),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 err="1" smtClean="0">
                <a:latin typeface="Georgia" pitchFamily="18" charset="0"/>
              </a:rPr>
              <a:t>Itikad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baik</a:t>
            </a:r>
            <a:r>
              <a:rPr lang="en-US" sz="2000" b="1" dirty="0" smtClean="0">
                <a:latin typeface="Georgia" pitchFamily="18" charset="0"/>
              </a:rPr>
              <a:t> ( </a:t>
            </a:r>
            <a:r>
              <a:rPr lang="en-US" sz="2000" b="1" i="1" dirty="0" smtClean="0">
                <a:latin typeface="Georgia" pitchFamily="18" charset="0"/>
              </a:rPr>
              <a:t>goodwill</a:t>
            </a:r>
            <a:r>
              <a:rPr lang="en-US" sz="2000" b="1" dirty="0" smtClean="0">
                <a:latin typeface="Georgia" pitchFamily="18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 err="1" smtClean="0">
                <a:latin typeface="Georgia" pitchFamily="18" charset="0"/>
              </a:rPr>
              <a:t>Saling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pengetian</a:t>
            </a:r>
            <a:r>
              <a:rPr lang="en-US" sz="2000" b="1" dirty="0" smtClean="0">
                <a:latin typeface="Georgia" pitchFamily="18" charset="0"/>
              </a:rPr>
              <a:t> ( </a:t>
            </a:r>
            <a:r>
              <a:rPr lang="en-US" sz="2000" b="1" i="1" dirty="0" smtClean="0">
                <a:latin typeface="Georgia" pitchFamily="18" charset="0"/>
              </a:rPr>
              <a:t>mutual understanding </a:t>
            </a:r>
            <a:r>
              <a:rPr lang="en-US" sz="2000" b="1" dirty="0" smtClean="0">
                <a:latin typeface="Georgia" pitchFamily="18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 err="1" smtClean="0">
                <a:latin typeface="Georgia" pitchFamily="18" charset="0"/>
              </a:rPr>
              <a:t>Saling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mempercayai</a:t>
            </a:r>
            <a:r>
              <a:rPr lang="en-US" sz="2000" b="1" dirty="0" smtClean="0">
                <a:latin typeface="Georgia" pitchFamily="18" charset="0"/>
              </a:rPr>
              <a:t> (</a:t>
            </a:r>
            <a:r>
              <a:rPr lang="en-US" sz="2000" b="1" i="1" dirty="0" smtClean="0">
                <a:latin typeface="Georgia" pitchFamily="18" charset="0"/>
              </a:rPr>
              <a:t> mutual confidence</a:t>
            </a:r>
            <a:r>
              <a:rPr lang="en-US" sz="2000" b="1" dirty="0" smtClean="0">
                <a:latin typeface="Georgia" pitchFamily="18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 err="1" smtClean="0">
                <a:latin typeface="Georgia" pitchFamily="18" charset="0"/>
              </a:rPr>
              <a:t>Saling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menghargai</a:t>
            </a:r>
            <a:r>
              <a:rPr lang="en-US" sz="2000" b="1" dirty="0" smtClean="0">
                <a:latin typeface="Georgia" pitchFamily="18" charset="0"/>
              </a:rPr>
              <a:t> ( </a:t>
            </a:r>
            <a:r>
              <a:rPr lang="en-US" sz="2000" b="1" i="1" dirty="0" smtClean="0">
                <a:latin typeface="Georgia" pitchFamily="18" charset="0"/>
              </a:rPr>
              <a:t>mutual appreciations</a:t>
            </a:r>
            <a:r>
              <a:rPr lang="en-US" sz="2000" b="1" dirty="0" smtClean="0">
                <a:latin typeface="Georgia" pitchFamily="18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 err="1" smtClean="0">
                <a:latin typeface="Georgia" pitchFamily="18" charset="0"/>
              </a:rPr>
              <a:t>Toleransi</a:t>
            </a:r>
            <a:r>
              <a:rPr lang="en-US" sz="2000" b="1" dirty="0" smtClean="0">
                <a:latin typeface="Georgia" pitchFamily="18" charset="0"/>
              </a:rPr>
              <a:t> ( </a:t>
            </a:r>
            <a:r>
              <a:rPr lang="en-US" sz="2000" b="1" i="1" dirty="0" smtClean="0">
                <a:latin typeface="Georgia" pitchFamily="18" charset="0"/>
              </a:rPr>
              <a:t>tolerance</a:t>
            </a:r>
            <a:r>
              <a:rPr lang="en-US" sz="2000" b="1" dirty="0" smtClean="0">
                <a:latin typeface="Georgia" pitchFamily="18" charset="0"/>
              </a:rPr>
              <a:t>) ( </a:t>
            </a:r>
            <a:r>
              <a:rPr lang="en-US" sz="2000" b="1" dirty="0" err="1" smtClean="0">
                <a:latin typeface="Georgia" pitchFamily="18" charset="0"/>
              </a:rPr>
              <a:t>Dalam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Soemirat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dan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Ardianto</a:t>
            </a:r>
            <a:r>
              <a:rPr lang="en-US" sz="2000" b="1" dirty="0" smtClean="0">
                <a:latin typeface="Georgia" pitchFamily="18" charset="0"/>
              </a:rPr>
              <a:t> Effendy:2008</a:t>
            </a:r>
            <a:r>
              <a:rPr lang="en-US" sz="2000" dirty="0" smtClean="0"/>
              <a:t>)</a:t>
            </a:r>
          </a:p>
          <a:p>
            <a:endParaRPr lang="en-US" b="1" dirty="0" smtClean="0">
              <a:latin typeface="Georgia" pitchFamily="18" charset="0"/>
            </a:endParaRPr>
          </a:p>
          <a:p>
            <a:endParaRPr lang="en-US" b="1" dirty="0" smtClean="0">
              <a:latin typeface="Georgia" pitchFamily="18" charset="0"/>
            </a:endParaRPr>
          </a:p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4050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0" y="609600"/>
            <a:ext cx="7924800" cy="5715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>
                <a:latin typeface="Georgia" pitchFamily="18" charset="0"/>
              </a:rPr>
              <a:t>Berdasarkan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uraian</a:t>
            </a:r>
            <a:r>
              <a:rPr lang="en-US" sz="2400" b="1" dirty="0" smtClean="0">
                <a:latin typeface="Georgia" pitchFamily="18" charset="0"/>
              </a:rPr>
              <a:t> di </a:t>
            </a:r>
            <a:r>
              <a:rPr lang="en-US" sz="2400" b="1" dirty="0" err="1" smtClean="0">
                <a:latin typeface="Georgia" pitchFamily="18" charset="0"/>
              </a:rPr>
              <a:t>atas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tentang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profesi</a:t>
            </a:r>
            <a:r>
              <a:rPr lang="en-US" sz="2400" b="1" dirty="0" smtClean="0">
                <a:latin typeface="Georgia" pitchFamily="18" charset="0"/>
              </a:rPr>
              <a:t> PR </a:t>
            </a:r>
            <a:r>
              <a:rPr lang="en-US" sz="2400" b="1" dirty="0" err="1" smtClean="0">
                <a:latin typeface="Georgia" pitchFamily="18" charset="0"/>
              </a:rPr>
              <a:t>dengan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berbagai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kegiatan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dan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tantangan</a:t>
            </a:r>
            <a:r>
              <a:rPr lang="en-US" sz="2400" b="1" dirty="0" smtClean="0">
                <a:latin typeface="Georgia" pitchFamily="18" charset="0"/>
              </a:rPr>
              <a:t> yang di </a:t>
            </a:r>
            <a:r>
              <a:rPr lang="en-US" sz="2400" b="1" dirty="0" err="1" smtClean="0">
                <a:latin typeface="Georgia" pitchFamily="18" charset="0"/>
              </a:rPr>
              <a:t>hadapi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dalam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menjalankan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tugasnya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seorang</a:t>
            </a:r>
            <a:r>
              <a:rPr lang="en-US" sz="2400" b="1" dirty="0" smtClean="0">
                <a:latin typeface="Georgia" pitchFamily="18" charset="0"/>
              </a:rPr>
              <a:t> PR </a:t>
            </a:r>
            <a:r>
              <a:rPr lang="en-US" sz="2400" b="1" dirty="0" err="1" smtClean="0">
                <a:latin typeface="Georgia" pitchFamily="18" charset="0"/>
              </a:rPr>
              <a:t>memiliki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kriteria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atau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kualifikasi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tertentu</a:t>
            </a:r>
            <a:r>
              <a:rPr lang="en-US" sz="2400" b="1" dirty="0" smtClean="0">
                <a:latin typeface="Georgia" pitchFamily="18" charset="0"/>
              </a:rPr>
              <a:t>, </a:t>
            </a:r>
            <a:r>
              <a:rPr lang="en-US" sz="2400" b="1" dirty="0" err="1" smtClean="0">
                <a:latin typeface="Georgia" pitchFamily="18" charset="0"/>
              </a:rPr>
              <a:t>antara</a:t>
            </a:r>
            <a:r>
              <a:rPr lang="en-US" sz="2400" b="1" dirty="0" smtClean="0">
                <a:latin typeface="Georgia" pitchFamily="18" charset="0"/>
              </a:rPr>
              <a:t> lain :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err="1" smtClean="0">
                <a:latin typeface="Georgia" pitchFamily="18" charset="0"/>
              </a:rPr>
              <a:t>Kemampuan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berkomunikasi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secara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lisan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dan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tulisan</a:t>
            </a:r>
            <a:endParaRPr lang="en-US" sz="2400" b="1" dirty="0" smtClean="0">
              <a:latin typeface="Georg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b="1" dirty="0" err="1" smtClean="0">
                <a:latin typeface="Georgia" pitchFamily="18" charset="0"/>
              </a:rPr>
              <a:t>Kemampuan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mengorganisasikan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atau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kemampuan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manajerial</a:t>
            </a:r>
            <a:endParaRPr lang="en-US" sz="2400" b="1" dirty="0" smtClean="0">
              <a:latin typeface="Georg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b="1" dirty="0" err="1" smtClean="0">
                <a:latin typeface="Georgia" pitchFamily="18" charset="0"/>
              </a:rPr>
              <a:t>Kemampuan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bergaul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atau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membina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relasi</a:t>
            </a:r>
            <a:endParaRPr lang="en-US" sz="2400" b="1" dirty="0" smtClean="0">
              <a:latin typeface="Georg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b="1" dirty="0" err="1" smtClean="0">
                <a:latin typeface="Georgia" pitchFamily="18" charset="0"/>
              </a:rPr>
              <a:t>Integritas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atau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kejujuran</a:t>
            </a:r>
            <a:endParaRPr lang="en-US" sz="2400" b="1" dirty="0" smtClean="0">
              <a:latin typeface="Georg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b="1" dirty="0" err="1" smtClean="0">
                <a:latin typeface="Georgia" pitchFamily="18" charset="0"/>
              </a:rPr>
              <a:t>Imajinasi</a:t>
            </a:r>
            <a:r>
              <a:rPr lang="en-US" sz="2400" b="1" dirty="0" smtClean="0">
                <a:latin typeface="Georgia" pitchFamily="18" charset="0"/>
              </a:rPr>
              <a:t> ( </a:t>
            </a:r>
            <a:r>
              <a:rPr lang="en-US" sz="2400" b="1" dirty="0" err="1" smtClean="0">
                <a:latin typeface="Georgia" pitchFamily="18" charset="0"/>
              </a:rPr>
              <a:t>Banyak</a:t>
            </a:r>
            <a:r>
              <a:rPr lang="en-US" sz="2400" b="1" dirty="0" smtClean="0">
                <a:latin typeface="Georgia" pitchFamily="18" charset="0"/>
              </a:rPr>
              <a:t> ide </a:t>
            </a:r>
            <a:r>
              <a:rPr lang="en-US" sz="2400" b="1" dirty="0" err="1" smtClean="0">
                <a:latin typeface="Georgia" pitchFamily="18" charset="0"/>
              </a:rPr>
              <a:t>dan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kreatif</a:t>
            </a:r>
            <a:r>
              <a:rPr lang="en-US" sz="2400" b="1" dirty="0" smtClean="0">
                <a:latin typeface="Georgia" pitchFamily="18" charset="0"/>
              </a:rPr>
              <a:t>).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>
              <a:latin typeface="Georgia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1810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95400" y="457200"/>
            <a:ext cx="6705600" cy="685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Georgia" pitchFamily="18" charset="0"/>
              </a:rPr>
              <a:t>DEFINISI </a:t>
            </a:r>
            <a:r>
              <a:rPr lang="en-US" sz="2800" b="1" i="1" dirty="0" smtClean="0">
                <a:latin typeface="Georgia" pitchFamily="18" charset="0"/>
              </a:rPr>
              <a:t>PUBLIC RELATIONS</a:t>
            </a:r>
            <a:endParaRPr lang="en-US" sz="2800" b="1" i="1" dirty="0">
              <a:latin typeface="Georgia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19150" y="1447800"/>
            <a:ext cx="7658100" cy="5105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err="1" smtClean="0">
                <a:latin typeface="Georgia" pitchFamily="18" charset="0"/>
              </a:rPr>
              <a:t>Menurut</a:t>
            </a:r>
            <a:r>
              <a:rPr lang="en-US" sz="2000" b="1" dirty="0" smtClean="0">
                <a:latin typeface="Georgia" pitchFamily="18" charset="0"/>
              </a:rPr>
              <a:t> Scott </a:t>
            </a:r>
            <a:r>
              <a:rPr lang="en-US" sz="2000" b="1" dirty="0" err="1" smtClean="0">
                <a:latin typeface="Georgia" pitchFamily="18" charset="0"/>
              </a:rPr>
              <a:t>M.Cutlip</a:t>
            </a:r>
            <a:r>
              <a:rPr lang="en-US" sz="2000" b="1" dirty="0" smtClean="0">
                <a:latin typeface="Georgia" pitchFamily="18" charset="0"/>
              </a:rPr>
              <a:t>, </a:t>
            </a:r>
            <a:r>
              <a:rPr lang="en-US" sz="2000" b="1" dirty="0" err="1" smtClean="0">
                <a:latin typeface="Georgia" pitchFamily="18" charset="0"/>
              </a:rPr>
              <a:t>Aleen</a:t>
            </a:r>
            <a:r>
              <a:rPr lang="en-US" sz="2000" b="1" dirty="0" smtClean="0">
                <a:latin typeface="Georgia" pitchFamily="18" charset="0"/>
              </a:rPr>
              <a:t> H. Center </a:t>
            </a:r>
            <a:r>
              <a:rPr lang="en-US" sz="2000" b="1" dirty="0" err="1" smtClean="0">
                <a:latin typeface="Georgia" pitchFamily="18" charset="0"/>
              </a:rPr>
              <a:t>dan</a:t>
            </a:r>
            <a:r>
              <a:rPr lang="en-US" sz="2000" b="1" dirty="0" smtClean="0">
                <a:latin typeface="Georgia" pitchFamily="18" charset="0"/>
              </a:rPr>
              <a:t> Glen M. Broom (2000), </a:t>
            </a:r>
            <a:r>
              <a:rPr lang="en-US" sz="2000" b="1" dirty="0" err="1" smtClean="0">
                <a:latin typeface="Georgia" pitchFamily="18" charset="0"/>
              </a:rPr>
              <a:t>dalam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bukunya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i="1" dirty="0" smtClean="0">
                <a:latin typeface="Georgia" pitchFamily="18" charset="0"/>
              </a:rPr>
              <a:t>effective public relations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definisi</a:t>
            </a:r>
            <a:r>
              <a:rPr lang="en-US" sz="2000" b="1" dirty="0" smtClean="0">
                <a:latin typeface="Georgia" pitchFamily="18" charset="0"/>
              </a:rPr>
              <a:t> PR, </a:t>
            </a:r>
            <a:r>
              <a:rPr lang="en-US" sz="2000" b="1" dirty="0" err="1" smtClean="0">
                <a:latin typeface="Georgia" pitchFamily="18" charset="0"/>
              </a:rPr>
              <a:t>yakni</a:t>
            </a:r>
            <a:r>
              <a:rPr lang="en-US" sz="2000" b="1" dirty="0" smtClean="0">
                <a:latin typeface="Georgia" pitchFamily="18" charset="0"/>
              </a:rPr>
              <a:t> : </a:t>
            </a:r>
            <a:r>
              <a:rPr lang="en-US" sz="2000" b="1" i="1" dirty="0" smtClean="0">
                <a:latin typeface="Georgia" pitchFamily="18" charset="0"/>
              </a:rPr>
              <a:t>Public Relations is the management function which </a:t>
            </a:r>
            <a:r>
              <a:rPr lang="en-US" sz="2000" b="1" i="1" dirty="0" err="1" smtClean="0">
                <a:latin typeface="Georgia" pitchFamily="18" charset="0"/>
              </a:rPr>
              <a:t>evalute</a:t>
            </a:r>
            <a:r>
              <a:rPr lang="en-US" sz="2000" b="1" i="1" dirty="0" smtClean="0">
                <a:latin typeface="Georgia" pitchFamily="18" charset="0"/>
              </a:rPr>
              <a:t> public attitudes, identifies the policies and procedures of an individual or an organization with the public interest, and plans and executes a program of action to earn public understanding an acceptances ( Public Relations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adalah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fungsi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manajemen</a:t>
            </a:r>
            <a:r>
              <a:rPr lang="en-US" sz="2000" b="1" dirty="0" smtClean="0">
                <a:latin typeface="Georgia" pitchFamily="18" charset="0"/>
              </a:rPr>
              <a:t> yang </a:t>
            </a:r>
            <a:r>
              <a:rPr lang="en-US" sz="2000" b="1" dirty="0" err="1" smtClean="0">
                <a:latin typeface="Georgia" pitchFamily="18" charset="0"/>
              </a:rPr>
              <a:t>menilai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sikap</a:t>
            </a:r>
            <a:r>
              <a:rPr lang="en-US" sz="2000" b="1" dirty="0" smtClean="0">
                <a:latin typeface="Georgia" pitchFamily="18" charset="0"/>
              </a:rPr>
              <a:t> – </a:t>
            </a:r>
            <a:r>
              <a:rPr lang="en-US" sz="2000" b="1" dirty="0" err="1" smtClean="0">
                <a:latin typeface="Georgia" pitchFamily="18" charset="0"/>
              </a:rPr>
              <a:t>sikap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publik</a:t>
            </a:r>
            <a:r>
              <a:rPr lang="en-US" sz="2000" b="1" dirty="0" smtClean="0">
                <a:latin typeface="Georgia" pitchFamily="18" charset="0"/>
              </a:rPr>
              <a:t>, </a:t>
            </a:r>
            <a:r>
              <a:rPr lang="en-US" sz="2000" b="1" dirty="0" err="1" smtClean="0">
                <a:latin typeface="Georgia" pitchFamily="18" charset="0"/>
              </a:rPr>
              <a:t>mengidentifikasikan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kebijakan</a:t>
            </a:r>
            <a:r>
              <a:rPr lang="en-US" sz="2000" b="1" dirty="0" smtClean="0">
                <a:latin typeface="Georgia" pitchFamily="18" charset="0"/>
              </a:rPr>
              <a:t> – </a:t>
            </a:r>
            <a:r>
              <a:rPr lang="en-US" sz="2000" b="1" dirty="0" err="1" smtClean="0">
                <a:latin typeface="Georgia" pitchFamily="18" charset="0"/>
              </a:rPr>
              <a:t>kebijakan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dan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prosedur</a:t>
            </a:r>
            <a:r>
              <a:rPr lang="en-US" sz="2000" b="1" dirty="0" smtClean="0">
                <a:latin typeface="Georgia" pitchFamily="18" charset="0"/>
              </a:rPr>
              <a:t> – </a:t>
            </a:r>
            <a:r>
              <a:rPr lang="en-US" sz="2000" b="1" dirty="0" err="1" smtClean="0">
                <a:latin typeface="Georgia" pitchFamily="18" charset="0"/>
              </a:rPr>
              <a:t>prosedur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dari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individu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atau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organisasi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atas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dasar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kepentingan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publik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dan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melaksanakan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rencana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kerja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untuk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memperoleh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pengertian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dan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pengakuan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publik</a:t>
            </a:r>
            <a:endParaRPr lang="en-US" sz="2000" b="1" dirty="0" smtClean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1689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0" y="1066800"/>
            <a:ext cx="7467600" cy="5105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err="1" smtClean="0">
                <a:latin typeface="Georgia" pitchFamily="18" charset="0"/>
              </a:rPr>
              <a:t>Menurut</a:t>
            </a:r>
            <a:r>
              <a:rPr lang="en-US" sz="2000" b="1" dirty="0" smtClean="0">
                <a:latin typeface="Georgia" pitchFamily="18" charset="0"/>
              </a:rPr>
              <a:t> Edward L. </a:t>
            </a:r>
            <a:r>
              <a:rPr lang="en-US" sz="2000" b="1" dirty="0" err="1" smtClean="0">
                <a:latin typeface="Georgia" pitchFamily="18" charset="0"/>
              </a:rPr>
              <a:t>Bernays</a:t>
            </a:r>
            <a:r>
              <a:rPr lang="en-US" sz="2000" b="1" dirty="0" smtClean="0">
                <a:latin typeface="Georgia" pitchFamily="18" charset="0"/>
              </a:rPr>
              <a:t> , PR </a:t>
            </a:r>
            <a:r>
              <a:rPr lang="en-US" sz="2000" b="1" dirty="0" err="1" smtClean="0">
                <a:latin typeface="Georgia" pitchFamily="18" charset="0"/>
              </a:rPr>
              <a:t>mempunyai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tiga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arti</a:t>
            </a:r>
            <a:r>
              <a:rPr lang="en-US" sz="2000" b="1" dirty="0" smtClean="0">
                <a:latin typeface="Georgia" pitchFamily="18" charset="0"/>
              </a:rPr>
              <a:t> 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000" b="1" dirty="0" err="1" smtClean="0">
                <a:latin typeface="Georgia" pitchFamily="18" charset="0"/>
              </a:rPr>
              <a:t>Penerangan</a:t>
            </a:r>
            <a:r>
              <a:rPr lang="en-US" sz="2000" b="1" dirty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kepada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publik</a:t>
            </a:r>
            <a:r>
              <a:rPr lang="en-US" sz="2000" b="1" dirty="0" smtClean="0">
                <a:latin typeface="Georgia" pitchFamily="18" charset="0"/>
              </a:rPr>
              <a:t>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000" b="1" dirty="0" err="1" smtClean="0">
                <a:latin typeface="Georgia" pitchFamily="18" charset="0"/>
              </a:rPr>
              <a:t>Persuasi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kepada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publik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untuk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mengubah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sikap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dan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tingkah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laku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publik</a:t>
            </a:r>
            <a:endParaRPr lang="en-US" sz="2000" b="1" dirty="0" smtClean="0">
              <a:latin typeface="Georgia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2000" b="1" dirty="0" err="1" smtClean="0">
                <a:latin typeface="Georgia" pitchFamily="18" charset="0"/>
              </a:rPr>
              <a:t>Upaya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untuk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menyatukan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sikap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dan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perilaku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suatu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lembaga</a:t>
            </a:r>
            <a:r>
              <a:rPr lang="en-US" sz="2000" b="1" dirty="0" smtClean="0">
                <a:latin typeface="Georgia" pitchFamily="18" charset="0"/>
              </a:rPr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2000" b="1" dirty="0">
              <a:latin typeface="Georgia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err="1" smtClean="0">
                <a:latin typeface="Georgia" pitchFamily="18" charset="0"/>
              </a:rPr>
              <a:t>Menurut</a:t>
            </a:r>
            <a:r>
              <a:rPr lang="en-US" sz="2000" b="1" dirty="0" smtClean="0">
                <a:latin typeface="Georgia" pitchFamily="18" charset="0"/>
              </a:rPr>
              <a:t> Byron Christian, PR </a:t>
            </a:r>
            <a:r>
              <a:rPr lang="en-US" sz="2000" b="1" dirty="0" err="1" smtClean="0">
                <a:latin typeface="Georgia" pitchFamily="18" charset="0"/>
              </a:rPr>
              <a:t>merupakan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suatu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usaha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sadar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memotivasi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terutama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melalui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komunikasi</a:t>
            </a:r>
            <a:r>
              <a:rPr lang="en-US" sz="2000" b="1" dirty="0" smtClean="0">
                <a:latin typeface="Georgia" pitchFamily="18" charset="0"/>
              </a:rPr>
              <a:t> agar orang – orang </a:t>
            </a:r>
            <a:r>
              <a:rPr lang="en-US" sz="2000" b="1" dirty="0" err="1" smtClean="0">
                <a:latin typeface="Georgia" pitchFamily="18" charset="0"/>
              </a:rPr>
              <a:t>terpengaruh</a:t>
            </a:r>
            <a:r>
              <a:rPr lang="en-US" sz="2000" b="1" dirty="0" smtClean="0">
                <a:latin typeface="Georgia" pitchFamily="18" charset="0"/>
              </a:rPr>
              <a:t>, </a:t>
            </a:r>
            <a:r>
              <a:rPr lang="en-US" sz="2000" b="1" dirty="0" err="1" smtClean="0">
                <a:latin typeface="Georgia" pitchFamily="18" charset="0"/>
              </a:rPr>
              <a:t>timbul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pikiran</a:t>
            </a:r>
            <a:r>
              <a:rPr lang="en-US" sz="2000" b="1" dirty="0" smtClean="0">
                <a:latin typeface="Georgia" pitchFamily="18" charset="0"/>
              </a:rPr>
              <a:t> yang </a:t>
            </a:r>
            <a:r>
              <a:rPr lang="en-US" sz="2000" b="1" dirty="0" err="1" smtClean="0">
                <a:latin typeface="Georgia" pitchFamily="18" charset="0"/>
              </a:rPr>
              <a:t>sehat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terhadap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suatu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organisasi</a:t>
            </a:r>
            <a:r>
              <a:rPr lang="en-US" sz="2000" b="1" dirty="0" smtClean="0">
                <a:latin typeface="Georgia" pitchFamily="18" charset="0"/>
              </a:rPr>
              <a:t> , </a:t>
            </a:r>
            <a:r>
              <a:rPr lang="en-US" sz="2000" b="1" dirty="0" err="1" smtClean="0">
                <a:latin typeface="Georgia" pitchFamily="18" charset="0"/>
              </a:rPr>
              <a:t>memberi</a:t>
            </a:r>
            <a:r>
              <a:rPr lang="en-US" sz="2000" b="1" dirty="0" smtClean="0">
                <a:latin typeface="Georgia" pitchFamily="18" charset="0"/>
              </a:rPr>
              <a:t> rasa </a:t>
            </a:r>
            <a:r>
              <a:rPr lang="en-US" sz="2000" b="1" dirty="0" err="1" smtClean="0">
                <a:latin typeface="Georgia" pitchFamily="18" charset="0"/>
              </a:rPr>
              <a:t>hormat</a:t>
            </a:r>
            <a:r>
              <a:rPr lang="en-US" sz="2000" b="1" dirty="0" smtClean="0">
                <a:latin typeface="Georgia" pitchFamily="18" charset="0"/>
              </a:rPr>
              <a:t>, </a:t>
            </a:r>
            <a:r>
              <a:rPr lang="en-US" sz="2000" b="1" dirty="0" err="1" smtClean="0">
                <a:latin typeface="Georgia" pitchFamily="18" charset="0"/>
              </a:rPr>
              <a:t>mendukung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dan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memberi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kesadaran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dengan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berbagai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cobaan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dan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masalah</a:t>
            </a:r>
            <a:r>
              <a:rPr lang="en-US" sz="2000" b="1" dirty="0" smtClean="0">
                <a:latin typeface="Georgia" pitchFamily="18" charset="0"/>
              </a:rPr>
              <a:t> 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20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6307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685800"/>
            <a:ext cx="7010400" cy="5715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b="1" dirty="0" err="1" smtClean="0">
                <a:latin typeface="Georgia" pitchFamily="18" charset="0"/>
              </a:rPr>
              <a:t>Perintis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pendidik</a:t>
            </a:r>
            <a:r>
              <a:rPr lang="en-US" b="1" dirty="0" smtClean="0">
                <a:latin typeface="Georgia" pitchFamily="18" charset="0"/>
              </a:rPr>
              <a:t> PR, Rex Harlow ( </a:t>
            </a:r>
            <a:r>
              <a:rPr lang="en-US" b="1" dirty="0" err="1" smtClean="0">
                <a:latin typeface="Georgia" pitchFamily="18" charset="0"/>
              </a:rPr>
              <a:t>dalam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Cutlip</a:t>
            </a:r>
            <a:r>
              <a:rPr lang="en-US" b="1" dirty="0" smtClean="0">
                <a:latin typeface="Georgia" pitchFamily="18" charset="0"/>
              </a:rPr>
              <a:t>, </a:t>
            </a:r>
            <a:r>
              <a:rPr lang="en-US" b="1" dirty="0" err="1" smtClean="0">
                <a:latin typeface="Georgia" pitchFamily="18" charset="0"/>
              </a:rPr>
              <a:t>Cenre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dan</a:t>
            </a:r>
            <a:r>
              <a:rPr lang="en-US" b="1" dirty="0" smtClean="0">
                <a:latin typeface="Georgia" pitchFamily="18" charset="0"/>
              </a:rPr>
              <a:t> Broom. 2005 ) </a:t>
            </a:r>
            <a:r>
              <a:rPr lang="en-US" b="1" dirty="0" err="1" smtClean="0">
                <a:latin typeface="Georgia" pitchFamily="18" charset="0"/>
              </a:rPr>
              <a:t>pernah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menyusun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definisi</a:t>
            </a:r>
            <a:r>
              <a:rPr lang="en-US" b="1" dirty="0" smtClean="0">
                <a:latin typeface="Georgia" pitchFamily="18" charset="0"/>
              </a:rPr>
              <a:t> PR </a:t>
            </a:r>
            <a:r>
              <a:rPr lang="en-US" b="1" dirty="0" err="1" smtClean="0">
                <a:latin typeface="Georgia" pitchFamily="18" charset="0"/>
              </a:rPr>
              <a:t>hampir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dari</a:t>
            </a:r>
            <a:r>
              <a:rPr lang="en-US" b="1" dirty="0" smtClean="0">
                <a:latin typeface="Georgia" pitchFamily="18" charset="0"/>
              </a:rPr>
              <a:t> 500 </a:t>
            </a:r>
            <a:r>
              <a:rPr lang="en-US" b="1" dirty="0" err="1" smtClean="0">
                <a:latin typeface="Georgia" pitchFamily="18" charset="0"/>
              </a:rPr>
              <a:t>Sumber</a:t>
            </a:r>
            <a:r>
              <a:rPr lang="en-US" b="1" dirty="0" smtClean="0">
                <a:latin typeface="Georgia" pitchFamily="18" charset="0"/>
              </a:rPr>
              <a:t>. Harlow </a:t>
            </a:r>
            <a:r>
              <a:rPr lang="en-US" b="1" dirty="0" err="1" smtClean="0">
                <a:latin typeface="Georgia" pitchFamily="18" charset="0"/>
              </a:rPr>
              <a:t>melihat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definisi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itu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beragam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dari</a:t>
            </a:r>
            <a:r>
              <a:rPr lang="en-US" b="1" dirty="0" smtClean="0">
                <a:latin typeface="Georgia" pitchFamily="18" charset="0"/>
              </a:rPr>
              <a:t> yang </a:t>
            </a:r>
            <a:r>
              <a:rPr lang="en-US" b="1" dirty="0" err="1" smtClean="0">
                <a:latin typeface="Georgia" pitchFamily="18" charset="0"/>
              </a:rPr>
              <a:t>sederhana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sampai</a:t>
            </a:r>
            <a:r>
              <a:rPr lang="en-US" b="1" dirty="0" smtClean="0">
                <a:latin typeface="Georgia" pitchFamily="18" charset="0"/>
              </a:rPr>
              <a:t> yang </a:t>
            </a:r>
            <a:r>
              <a:rPr lang="en-US" b="1" dirty="0" err="1" smtClean="0">
                <a:latin typeface="Georgia" pitchFamily="18" charset="0"/>
              </a:rPr>
              <a:t>rumit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berikut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ini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beberapa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definisi</a:t>
            </a:r>
            <a:r>
              <a:rPr lang="en-US" b="1" dirty="0" smtClean="0">
                <a:latin typeface="Georgia" pitchFamily="18" charset="0"/>
              </a:rPr>
              <a:t> PR yang </a:t>
            </a:r>
            <a:r>
              <a:rPr lang="en-US" b="1" dirty="0" err="1" smtClean="0">
                <a:latin typeface="Georgia" pitchFamily="18" charset="0"/>
              </a:rPr>
              <a:t>lebih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ringkas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dan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sederhana</a:t>
            </a:r>
            <a:r>
              <a:rPr lang="en-US" b="1" dirty="0" smtClean="0">
                <a:latin typeface="Georgia" pitchFamily="18" charset="0"/>
              </a:rPr>
              <a:t> 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b="1" dirty="0" err="1" smtClean="0">
                <a:latin typeface="Georgia" pitchFamily="18" charset="0"/>
              </a:rPr>
              <a:t>Penampilan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bagus</a:t>
            </a:r>
            <a:r>
              <a:rPr lang="en-US" b="1" dirty="0" smtClean="0">
                <a:latin typeface="Georgia" pitchFamily="18" charset="0"/>
              </a:rPr>
              <a:t>, </a:t>
            </a:r>
            <a:r>
              <a:rPr lang="en-US" b="1" dirty="0" err="1" smtClean="0">
                <a:latin typeface="Georgia" pitchFamily="18" charset="0"/>
              </a:rPr>
              <a:t>dihargai</a:t>
            </a:r>
            <a:r>
              <a:rPr lang="en-US" b="1" dirty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masyarkat</a:t>
            </a:r>
            <a:endParaRPr lang="en-US" b="1" dirty="0" smtClean="0">
              <a:latin typeface="Georgia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b="1" dirty="0" smtClean="0">
                <a:latin typeface="Georgia" pitchFamily="18" charset="0"/>
              </a:rPr>
              <a:t>PR </a:t>
            </a:r>
            <a:r>
              <a:rPr lang="en-US" b="1" dirty="0" err="1" smtClean="0">
                <a:latin typeface="Georgia" pitchFamily="18" charset="0"/>
              </a:rPr>
              <a:t>adalah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singkatan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dari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i="1" dirty="0" smtClean="0">
                <a:latin typeface="Georgia" pitchFamily="18" charset="0"/>
              </a:rPr>
              <a:t>Performance</a:t>
            </a:r>
            <a:r>
              <a:rPr lang="en-US" b="1" dirty="0" smtClean="0">
                <a:latin typeface="Georgia" pitchFamily="18" charset="0"/>
              </a:rPr>
              <a:t> ( </a:t>
            </a:r>
            <a:r>
              <a:rPr lang="en-US" b="1" dirty="0" err="1" smtClean="0">
                <a:latin typeface="Georgia" pitchFamily="18" charset="0"/>
              </a:rPr>
              <a:t>penampilan</a:t>
            </a:r>
            <a:r>
              <a:rPr lang="en-US" b="1" dirty="0" smtClean="0">
                <a:latin typeface="Georgia" pitchFamily="18" charset="0"/>
              </a:rPr>
              <a:t> ) </a:t>
            </a:r>
            <a:r>
              <a:rPr lang="en-US" b="1" dirty="0" err="1" smtClean="0">
                <a:latin typeface="Georgia" pitchFamily="18" charset="0"/>
              </a:rPr>
              <a:t>dan</a:t>
            </a:r>
            <a:r>
              <a:rPr lang="en-US" b="1" dirty="0">
                <a:latin typeface="Georgia" pitchFamily="18" charset="0"/>
              </a:rPr>
              <a:t> </a:t>
            </a:r>
            <a:r>
              <a:rPr lang="en-US" b="1" i="1" dirty="0" smtClean="0">
                <a:latin typeface="Georgia" pitchFamily="18" charset="0"/>
              </a:rPr>
              <a:t>Recognition</a:t>
            </a:r>
            <a:r>
              <a:rPr lang="en-US" b="1" dirty="0" smtClean="0">
                <a:latin typeface="Georgia" pitchFamily="18" charset="0"/>
              </a:rPr>
              <a:t> ( </a:t>
            </a:r>
            <a:r>
              <a:rPr lang="en-US" b="1" dirty="0" err="1" smtClean="0">
                <a:latin typeface="Georgia" pitchFamily="18" charset="0"/>
              </a:rPr>
              <a:t>pengakuan</a:t>
            </a:r>
            <a:r>
              <a:rPr lang="en-US" b="1" dirty="0" smtClean="0">
                <a:latin typeface="Georgia" pitchFamily="18" charset="0"/>
              </a:rPr>
              <a:t>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b="1" dirty="0" err="1" smtClean="0">
                <a:latin typeface="Georgia" pitchFamily="18" charset="0"/>
              </a:rPr>
              <a:t>Berkerja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dengan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baik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dan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karenanya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mendapat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pujian</a:t>
            </a:r>
            <a:r>
              <a:rPr lang="en-US" b="1" dirty="0" smtClean="0">
                <a:latin typeface="Georgia" pitchFamily="18" charset="0"/>
              </a:rPr>
              <a:t>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b="1" dirty="0" err="1" smtClean="0">
                <a:latin typeface="Georgia" pitchFamily="18" charset="0"/>
              </a:rPr>
              <a:t>Tindakan</a:t>
            </a:r>
            <a:r>
              <a:rPr lang="en-US" b="1" dirty="0" smtClean="0">
                <a:latin typeface="Georgia" pitchFamily="18" charset="0"/>
              </a:rPr>
              <a:t>  yang </a:t>
            </a:r>
            <a:r>
              <a:rPr lang="en-US" b="1" dirty="0" err="1" smtClean="0">
                <a:latin typeface="Georgia" pitchFamily="18" charset="0"/>
              </a:rPr>
              <a:t>diambil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untuk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menunjang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hubungan</a:t>
            </a:r>
            <a:r>
              <a:rPr lang="en-US" b="1" dirty="0" smtClean="0">
                <a:latin typeface="Georgia" pitchFamily="18" charset="0"/>
              </a:rPr>
              <a:t> yang  </a:t>
            </a:r>
            <a:r>
              <a:rPr lang="en-US" b="1" dirty="0" err="1" smtClean="0">
                <a:latin typeface="Georgia" pitchFamily="18" charset="0"/>
              </a:rPr>
              <a:t>menguntungkan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dengan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masyarakat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umum</a:t>
            </a:r>
            <a:endParaRPr lang="en-US" b="1" dirty="0" smtClean="0">
              <a:latin typeface="Georgia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b="1" dirty="0" smtClean="0">
                <a:latin typeface="Georgia" pitchFamily="18" charset="0"/>
              </a:rPr>
              <a:t>Usaha – </a:t>
            </a:r>
            <a:r>
              <a:rPr lang="en-US" b="1" dirty="0" err="1" smtClean="0">
                <a:latin typeface="Georgia" pitchFamily="18" charset="0"/>
              </a:rPr>
              <a:t>usaha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organisasi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untuk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mendapatkan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kerja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sama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dari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semua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err="1" smtClean="0">
                <a:latin typeface="Georgia" pitchFamily="18" charset="0"/>
              </a:rPr>
              <a:t>kelompok</a:t>
            </a:r>
            <a:r>
              <a:rPr lang="en-US" b="1" dirty="0" smtClean="0">
                <a:latin typeface="Georgia" pitchFamily="18" charset="0"/>
              </a:rPr>
              <a:t> orang.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2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914400"/>
            <a:ext cx="8077200" cy="4800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b="1" dirty="0" err="1" smtClean="0">
                <a:latin typeface="Georgia" pitchFamily="18" charset="0"/>
              </a:rPr>
              <a:t>Untuk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membahas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bobot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dan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peran</a:t>
            </a:r>
            <a:r>
              <a:rPr lang="en-US" sz="2400" b="1" dirty="0" smtClean="0">
                <a:latin typeface="Georgia" pitchFamily="18" charset="0"/>
              </a:rPr>
              <a:t> PR (1981), </a:t>
            </a:r>
            <a:r>
              <a:rPr lang="en-US" sz="2400" b="1" dirty="0" err="1" smtClean="0">
                <a:latin typeface="Georgia" pitchFamily="18" charset="0"/>
              </a:rPr>
              <a:t>sebuah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satuan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tugas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bentukan</a:t>
            </a:r>
            <a:r>
              <a:rPr lang="en-US" sz="2400" b="1" dirty="0" smtClean="0">
                <a:latin typeface="Georgia" pitchFamily="18" charset="0"/>
              </a:rPr>
              <a:t> PRSA ( </a:t>
            </a:r>
            <a:r>
              <a:rPr lang="en-US" sz="2400" b="1" i="1" dirty="0" smtClean="0">
                <a:latin typeface="Georgia" pitchFamily="18" charset="0"/>
              </a:rPr>
              <a:t>Public Relations Society Of America</a:t>
            </a:r>
            <a:r>
              <a:rPr lang="en-US" sz="2400" b="1" dirty="0" smtClean="0">
                <a:latin typeface="Georgia" pitchFamily="18" charset="0"/>
              </a:rPr>
              <a:t>) </a:t>
            </a:r>
            <a:r>
              <a:rPr lang="en-US" sz="2400" b="1" dirty="0" err="1" smtClean="0">
                <a:latin typeface="Georgia" pitchFamily="18" charset="0"/>
              </a:rPr>
              <a:t>berusaha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memformulasi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suatu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definisi</a:t>
            </a:r>
            <a:r>
              <a:rPr lang="en-US" sz="2400" b="1" dirty="0" smtClean="0">
                <a:latin typeface="Georgia" pitchFamily="18" charset="0"/>
              </a:rPr>
              <a:t> PR yang </a:t>
            </a:r>
            <a:r>
              <a:rPr lang="en-US" sz="2400" b="1" dirty="0" err="1" smtClean="0">
                <a:latin typeface="Georgia" pitchFamily="18" charset="0"/>
              </a:rPr>
              <a:t>diringkas</a:t>
            </a:r>
            <a:r>
              <a:rPr lang="en-US" sz="2400" b="1" dirty="0" smtClean="0">
                <a:latin typeface="Georgia" pitchFamily="18" charset="0"/>
              </a:rPr>
              <a:t>, </a:t>
            </a:r>
            <a:r>
              <a:rPr lang="en-US" sz="2400" b="1" dirty="0" err="1" smtClean="0">
                <a:latin typeface="Georgia" pitchFamily="18" charset="0"/>
              </a:rPr>
              <a:t>berisi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dan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gampang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diingat</a:t>
            </a:r>
            <a:r>
              <a:rPr lang="en-US" sz="2400" b="1" dirty="0" smtClean="0">
                <a:latin typeface="Georgia" pitchFamily="18" charset="0"/>
              </a:rPr>
              <a:t> :</a:t>
            </a:r>
          </a:p>
          <a:p>
            <a:pPr marL="342900" indent="-342900" algn="just">
              <a:buAutoNum type="arabicPeriod"/>
            </a:pPr>
            <a:r>
              <a:rPr lang="en-US" sz="2400" b="1" dirty="0" smtClean="0">
                <a:latin typeface="Georgia" pitchFamily="18" charset="0"/>
              </a:rPr>
              <a:t>PR </a:t>
            </a:r>
            <a:r>
              <a:rPr lang="en-US" sz="2400" b="1" dirty="0" err="1" smtClean="0">
                <a:latin typeface="Georgia" pitchFamily="18" charset="0"/>
              </a:rPr>
              <a:t>membantu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sebuah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organisasi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dan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masyarakatnya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untuk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saling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menyesuaikan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diri</a:t>
            </a:r>
            <a:endParaRPr lang="en-US" sz="2400" b="1" dirty="0" smtClean="0">
              <a:latin typeface="Georgia" pitchFamily="18" charset="0"/>
            </a:endParaRPr>
          </a:p>
          <a:p>
            <a:pPr marL="342900" indent="-342900" algn="just">
              <a:buAutoNum type="arabicPeriod"/>
            </a:pPr>
            <a:r>
              <a:rPr lang="en-US" sz="2400" b="1" dirty="0" smtClean="0">
                <a:latin typeface="Georgia" pitchFamily="18" charset="0"/>
              </a:rPr>
              <a:t>PR </a:t>
            </a:r>
            <a:r>
              <a:rPr lang="en-US" sz="2400" b="1" dirty="0" err="1" smtClean="0">
                <a:latin typeface="Georgia" pitchFamily="18" charset="0"/>
              </a:rPr>
              <a:t>adalah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usaha</a:t>
            </a:r>
            <a:r>
              <a:rPr lang="en-US" sz="2400" b="1" dirty="0" smtClean="0">
                <a:latin typeface="Georgia" pitchFamily="18" charset="0"/>
              </a:rPr>
              <a:t> – </a:t>
            </a:r>
            <a:r>
              <a:rPr lang="en-US" sz="2400" b="1" dirty="0" err="1" smtClean="0">
                <a:latin typeface="Georgia" pitchFamily="18" charset="0"/>
              </a:rPr>
              <a:t>usaha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sebuah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organisasi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untuk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mendapatkan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kerjasama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latin typeface="Georgia" pitchFamily="18" charset="0"/>
              </a:rPr>
              <a:t>kelompok</a:t>
            </a:r>
            <a:r>
              <a:rPr lang="en-US" sz="2400" b="1" dirty="0" smtClean="0">
                <a:latin typeface="Georgia" pitchFamily="18" charset="0"/>
              </a:rPr>
              <a:t> orang.</a:t>
            </a:r>
          </a:p>
          <a:p>
            <a:pPr algn="just"/>
            <a:endParaRPr lang="en-US" sz="2400" b="1" dirty="0" smtClean="0">
              <a:latin typeface="Georgia" pitchFamily="18" charset="0"/>
            </a:endParaRPr>
          </a:p>
          <a:p>
            <a:pPr marL="342900" indent="-342900" algn="ctr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2164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772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PENGERTIAN DAN DEFINISI PUBLIC RELATIONS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 hen</dc:creator>
  <cp:lastModifiedBy>hen hen</cp:lastModifiedBy>
  <cp:revision>26</cp:revision>
  <dcterms:created xsi:type="dcterms:W3CDTF">2013-07-16T13:39:46Z</dcterms:created>
  <dcterms:modified xsi:type="dcterms:W3CDTF">2013-07-23T00:04:37Z</dcterms:modified>
</cp:coreProperties>
</file>