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5" r:id="rId4"/>
    <p:sldId id="297" r:id="rId5"/>
    <p:sldId id="298" r:id="rId6"/>
    <p:sldId id="299" r:id="rId7"/>
    <p:sldId id="301" r:id="rId8"/>
    <p:sldId id="302" r:id="rId9"/>
    <p:sldId id="303" r:id="rId10"/>
    <p:sldId id="304" r:id="rId11"/>
    <p:sldId id="305" r:id="rId12"/>
    <p:sldId id="306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66" d="100"/>
          <a:sy n="66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9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3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462B-3333-468D-88D4-3A5AE59167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Data" TargetMode="External"/><Relationship Id="rId3" Type="http://schemas.openxmlformats.org/officeDocument/2006/relationships/slide" Target="slide1.xml"/><Relationship Id="rId7" Type="http://schemas.openxmlformats.org/officeDocument/2006/relationships/hyperlink" Target="http://id.wikipedia.org/wiki/Duni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Server_web" TargetMode="External"/><Relationship Id="rId5" Type="http://schemas.openxmlformats.org/officeDocument/2006/relationships/hyperlink" Target="http://id.wikipedia.org/wiki/Internet" TargetMode="External"/><Relationship Id="rId4" Type="http://schemas.openxmlformats.org/officeDocument/2006/relationships/image" Target="../media/image3.jpg"/><Relationship Id="rId9" Type="http://schemas.openxmlformats.org/officeDocument/2006/relationships/hyperlink" Target="http://id.wikipedia.org/wiki/Informas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4611" y="5410200"/>
            <a:ext cx="3674789" cy="10620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2"/>
            <a:ext cx="7772400" cy="1470025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PEMETAAN VORD KEDALAM CMMI UNTUK MENINGKATKAN 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ANALISA KEBUTUHAN PERANGKAT LUNAK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(STUDI KASUS : APLIKASI MEDIA MANAGEMENT DI PT.EBDESK INDONESIA)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15240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17899"/>
            <a:ext cx="1238760" cy="123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13739" y="487932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cap="all" dirty="0" smtClean="0">
                <a:latin typeface="Times New Roman" pitchFamily="18" charset="0"/>
                <a:cs typeface="Times New Roman" pitchFamily="18" charset="0"/>
              </a:rPr>
              <a:t>RAUF FAUZAN</a:t>
            </a:r>
          </a:p>
          <a:p>
            <a:pPr algn="ctr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278" y="146805"/>
            <a:ext cx="8478922" cy="4732519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22000"/>
              </a:prstClr>
            </a:outerShdw>
          </a:effec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821472" y="1112618"/>
            <a:ext cx="8017728" cy="13007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7500" lnSpcReduction="200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1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Mata </a:t>
            </a:r>
            <a:r>
              <a:rPr lang="en-US" sz="21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Kuliah</a:t>
            </a:r>
            <a:endParaRPr lang="en-US" sz="21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	</a:t>
            </a:r>
            <a:r>
              <a:rPr lang="en-US" sz="40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	</a:t>
            </a:r>
            <a:r>
              <a:rPr lang="en-US" sz="53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</a:t>
            </a:r>
            <a:r>
              <a:rPr lang="id-ID" sz="53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OMPUTER APLIKASI IT</a:t>
            </a:r>
            <a:endParaRPr lang="en-US" sz="53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b="1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Untuk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Mahasiswa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Semester </a:t>
            </a:r>
            <a:r>
              <a:rPr lang="id-ID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1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,</a:t>
            </a:r>
            <a:r>
              <a:rPr lang="id-ID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Pertemuan</a:t>
            </a:r>
            <a:r>
              <a:rPr lang="en-US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ke</a:t>
            </a:r>
            <a:r>
              <a:rPr lang="en-US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 -</a:t>
            </a:r>
            <a:r>
              <a:rPr lang="id-ID" sz="2400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Helvetica"/>
                <a:cs typeface="Helvetica"/>
              </a:rPr>
              <a:t>2</a:t>
            </a:r>
            <a:endParaRPr lang="en-US" sz="2400" dirty="0" smtClean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3384" y="5472752"/>
            <a:ext cx="344716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Email	: rauffauzan@gmail.com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id-ID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HP	: 085720171914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142137"/>
            <a:ext cx="1238760" cy="123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5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6" y="920874"/>
            <a:ext cx="65426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Basic </a:t>
            </a:r>
            <a:r>
              <a:rPr lang="id-ID" sz="2000" b="1" dirty="0">
                <a:latin typeface="Estrangelo Edessa" pitchFamily="66" charset="0"/>
                <a:cs typeface="Estrangelo Edessa" pitchFamily="66" charset="0"/>
              </a:rPr>
              <a:t>HTML Element (Block Level </a:t>
            </a:r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Element)</a:t>
            </a:r>
            <a:endParaRPr lang="id-ID" sz="20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0999" y="1524000"/>
            <a:ext cx="80994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Contoh Block level element yang sering di gunakan :</a:t>
            </a:r>
          </a:p>
          <a:p>
            <a:r>
              <a:rPr lang="id-ID" dirty="0" smtClean="0"/>
              <a:t>Tulis script html di dalam file yang sama(lat-1.html), dibawah </a:t>
            </a:r>
            <a:r>
              <a:rPr lang="en-US" b="1" dirty="0"/>
              <a:t>&lt;h6&gt;Heading six&lt;/h6&gt;</a:t>
            </a:r>
          </a:p>
          <a:p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81000" y="2296486"/>
            <a:ext cx="8610602" cy="34163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rgbClr val="00B050"/>
                </a:solidFill>
              </a:rPr>
              <a:t>&lt;!-- latihan Paragraf --&gt;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</a:t>
            </a:r>
            <a:r>
              <a:rPr lang="id-ID" sz="2400" dirty="0">
                <a:solidFill>
                  <a:srgbClr val="002060"/>
                </a:solidFill>
              </a:rPr>
              <a:t>br&gt;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</a:t>
            </a:r>
            <a:r>
              <a:rPr lang="id-ID" sz="2400" dirty="0">
                <a:solidFill>
                  <a:srgbClr val="002060"/>
                </a:solidFill>
              </a:rPr>
              <a:t>h3&gt;</a:t>
            </a:r>
            <a:r>
              <a:rPr lang="id-ID" sz="2400" dirty="0"/>
              <a:t>Gombal 1</a:t>
            </a:r>
            <a:r>
              <a:rPr lang="id-ID" sz="2400" dirty="0">
                <a:solidFill>
                  <a:srgbClr val="002060"/>
                </a:solidFill>
              </a:rPr>
              <a:t>&lt;/h3&gt;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</a:t>
            </a:r>
            <a:r>
              <a:rPr lang="id-ID" sz="2400" dirty="0">
                <a:solidFill>
                  <a:srgbClr val="002060"/>
                </a:solidFill>
              </a:rPr>
              <a:t>p&gt;</a:t>
            </a:r>
            <a:r>
              <a:rPr lang="id-ID" sz="2400" dirty="0"/>
              <a:t>Tau ga km persamaanya dgn soal ujian ? |apa tuch ?|sama2 perlu diperjuangkan krn menyangkut masa depanku</a:t>
            </a:r>
            <a:r>
              <a:rPr lang="id-ID" sz="2400" dirty="0">
                <a:solidFill>
                  <a:srgbClr val="002060"/>
                </a:solidFill>
              </a:rPr>
              <a:t>&lt;/p&gt;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</a:t>
            </a:r>
            <a:r>
              <a:rPr lang="id-ID" sz="2400" dirty="0">
                <a:solidFill>
                  <a:srgbClr val="002060"/>
                </a:solidFill>
              </a:rPr>
              <a:t>h3 align="center"&gt;</a:t>
            </a:r>
            <a:r>
              <a:rPr lang="id-ID" sz="2400" dirty="0"/>
              <a:t>Gombal 2</a:t>
            </a:r>
            <a:r>
              <a:rPr lang="id-ID" sz="2400" dirty="0">
                <a:solidFill>
                  <a:srgbClr val="002060"/>
                </a:solidFill>
              </a:rPr>
              <a:t>&lt;/h3&gt;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</a:t>
            </a:r>
            <a:r>
              <a:rPr lang="id-ID" sz="2400" dirty="0">
                <a:solidFill>
                  <a:srgbClr val="002060"/>
                </a:solidFill>
              </a:rPr>
              <a:t>p align="center"&gt;</a:t>
            </a:r>
            <a:r>
              <a:rPr lang="id-ID" sz="2400" dirty="0"/>
              <a:t>Kamu pakai kartu apa sih? Kok sinyalnya kuat banget sampai menembus hatiku </a:t>
            </a:r>
            <a:r>
              <a:rPr lang="id-ID" sz="2400" dirty="0" smtClean="0"/>
              <a:t>? </a:t>
            </a:r>
            <a:r>
              <a:rPr lang="id-ID" sz="2400" dirty="0">
                <a:solidFill>
                  <a:srgbClr val="002060"/>
                </a:solidFill>
              </a:rPr>
              <a:t>&lt;/p</a:t>
            </a:r>
            <a:r>
              <a:rPr lang="id-ID" sz="24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&lt;hr&gt;</a:t>
            </a:r>
            <a:endParaRPr lang="id-ID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4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6" y="920874"/>
            <a:ext cx="65426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Basic </a:t>
            </a:r>
            <a:r>
              <a:rPr lang="id-ID" sz="2000" b="1" dirty="0">
                <a:latin typeface="Estrangelo Edessa" pitchFamily="66" charset="0"/>
                <a:cs typeface="Estrangelo Edessa" pitchFamily="66" charset="0"/>
              </a:rPr>
              <a:t>HTML Element </a:t>
            </a:r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(List)</a:t>
            </a:r>
            <a:endParaRPr lang="id-ID" sz="20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582340"/>
            <a:ext cx="7467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List item di gunakan untuk </a:t>
            </a:r>
            <a:r>
              <a:rPr lang="id-ID" sz="2000" dirty="0" smtClean="0"/>
              <a:t>mengelompokkan </a:t>
            </a:r>
            <a:r>
              <a:rPr lang="id-ID" sz="2000" dirty="0"/>
              <a:t>data baik berurutan</a:t>
            </a:r>
          </a:p>
          <a:p>
            <a:r>
              <a:rPr lang="id-ID" sz="2000" dirty="0"/>
              <a:t>(ordered list) maupun yang tidak berurutan (unordered list).</a:t>
            </a:r>
          </a:p>
          <a:p>
            <a:r>
              <a:rPr lang="id-ID" sz="2000" dirty="0"/>
              <a:t>Contoh:</a:t>
            </a:r>
          </a:p>
          <a:p>
            <a:r>
              <a:rPr lang="nn-NO" sz="2000" dirty="0"/>
              <a:t>Kita mau mengelompokkan data-data berikut :</a:t>
            </a:r>
          </a:p>
          <a:p>
            <a:r>
              <a:rPr lang="id-ID" sz="2000" dirty="0" smtClean="0">
                <a:solidFill>
                  <a:srgbClr val="FF0000"/>
                </a:solidFill>
              </a:rPr>
              <a:t>Melati</a:t>
            </a:r>
            <a:endParaRPr lang="id-ID" sz="2000" dirty="0">
              <a:solidFill>
                <a:srgbClr val="FF0000"/>
              </a:solidFill>
            </a:endParaRPr>
          </a:p>
          <a:p>
            <a:r>
              <a:rPr lang="id-ID" sz="2000" dirty="0">
                <a:solidFill>
                  <a:srgbClr val="FF0000"/>
                </a:solidFill>
              </a:rPr>
              <a:t>Mawar</a:t>
            </a:r>
          </a:p>
          <a:p>
            <a:r>
              <a:rPr lang="id-ID" sz="2000" dirty="0">
                <a:solidFill>
                  <a:srgbClr val="FF0000"/>
                </a:solidFill>
              </a:rPr>
              <a:t>Anggrek</a:t>
            </a:r>
          </a:p>
          <a:p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Pisang</a:t>
            </a:r>
            <a:endParaRPr lang="id-ID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Jambu</a:t>
            </a:r>
            <a:endParaRPr lang="id-ID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accent1">
                    <a:lumMod val="75000"/>
                  </a:schemeClr>
                </a:solidFill>
              </a:rPr>
              <a:t>Apel</a:t>
            </a:r>
            <a:endParaRPr lang="id-ID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000" dirty="0">
                <a:solidFill>
                  <a:schemeClr val="accent1">
                    <a:lumMod val="75000"/>
                  </a:schemeClr>
                </a:solidFill>
              </a:rPr>
              <a:t>Anggur</a:t>
            </a:r>
            <a:endParaRPr lang="id-ID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33600" y="2971800"/>
            <a:ext cx="1376858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2133600" y="4114800"/>
            <a:ext cx="137685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3922116" y="3136611"/>
            <a:ext cx="7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Bunga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983802" y="4114800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Buah-buahan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060215"/>
            <a:ext cx="70485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6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6" y="920874"/>
            <a:ext cx="65426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Basic </a:t>
            </a:r>
            <a:r>
              <a:rPr lang="id-ID" sz="2000" b="1" dirty="0">
                <a:latin typeface="Estrangelo Edessa" pitchFamily="66" charset="0"/>
                <a:cs typeface="Estrangelo Edessa" pitchFamily="66" charset="0"/>
              </a:rPr>
              <a:t>HTML Element </a:t>
            </a:r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(List)</a:t>
            </a:r>
            <a:endParaRPr lang="id-ID" sz="20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830" y="1981200"/>
            <a:ext cx="8610602" cy="304698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rgbClr val="00B050"/>
                </a:solidFill>
              </a:rPr>
              <a:t>&lt;!-- latihan </a:t>
            </a:r>
            <a:r>
              <a:rPr lang="id-ID" sz="2400" dirty="0" smtClean="0">
                <a:solidFill>
                  <a:srgbClr val="00B050"/>
                </a:solidFill>
              </a:rPr>
              <a:t>list-</a:t>
            </a:r>
            <a:r>
              <a:rPr lang="id-ID" sz="2400" dirty="0">
                <a:solidFill>
                  <a:srgbClr val="00B050"/>
                </a:solidFill>
              </a:rPr>
              <a:t>-&gt;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</a:t>
            </a:r>
            <a:r>
              <a:rPr lang="id-ID" sz="2400" dirty="0" smtClean="0">
                <a:solidFill>
                  <a:srgbClr val="002060"/>
                </a:solidFill>
              </a:rPr>
              <a:t>br&gt;</a:t>
            </a:r>
          </a:p>
          <a:p>
            <a:r>
              <a:rPr lang="id-ID" sz="2400" dirty="0" smtClean="0">
                <a:solidFill>
                  <a:srgbClr val="002060"/>
                </a:solidFill>
              </a:rPr>
              <a:t>&lt;h3&gt;</a:t>
            </a:r>
            <a:r>
              <a:rPr lang="id-ID" sz="2400" dirty="0" smtClean="0"/>
              <a:t>Bunga</a:t>
            </a:r>
            <a:r>
              <a:rPr lang="id-ID" sz="2400" dirty="0" smtClean="0">
                <a:solidFill>
                  <a:srgbClr val="002060"/>
                </a:solidFill>
              </a:rPr>
              <a:t>&lt;/</a:t>
            </a:r>
            <a:r>
              <a:rPr lang="id-ID" sz="2400" dirty="0">
                <a:solidFill>
                  <a:srgbClr val="002060"/>
                </a:solidFill>
              </a:rPr>
              <a:t>h3&gt;</a:t>
            </a:r>
          </a:p>
          <a:p>
            <a:r>
              <a:rPr lang="id-ID" sz="2400" b="1" dirty="0" smtClean="0"/>
              <a:t>&lt;ul type=“Circle”&gt;</a:t>
            </a:r>
            <a:endParaRPr lang="id-ID" sz="2400" b="1" dirty="0"/>
          </a:p>
          <a:p>
            <a:r>
              <a:rPr lang="id-ID" sz="2400" b="1" dirty="0" smtClean="0"/>
              <a:t>	&lt;li&gt;Melati&lt;/</a:t>
            </a:r>
            <a:r>
              <a:rPr lang="id-ID" sz="2400" b="1" dirty="0"/>
              <a:t>li&gt;</a:t>
            </a:r>
          </a:p>
          <a:p>
            <a:r>
              <a:rPr lang="id-ID" sz="2400" b="1" dirty="0" smtClean="0"/>
              <a:t>	&lt;li&gt;Mawar&lt;/</a:t>
            </a:r>
            <a:r>
              <a:rPr lang="id-ID" sz="2400" b="1" dirty="0"/>
              <a:t>li&gt;</a:t>
            </a:r>
          </a:p>
          <a:p>
            <a:r>
              <a:rPr lang="id-ID" sz="2400" b="1" dirty="0" smtClean="0"/>
              <a:t>	&lt;li&gt;Anggrek&lt;/</a:t>
            </a:r>
            <a:r>
              <a:rPr lang="id-ID" sz="2400" b="1" dirty="0"/>
              <a:t>li&gt;</a:t>
            </a:r>
          </a:p>
          <a:p>
            <a:r>
              <a:rPr lang="id-ID" sz="2400" b="1" dirty="0" smtClean="0"/>
              <a:t>&lt;/ul&gt;</a:t>
            </a:r>
            <a:endParaRPr lang="id-ID" sz="2400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487" y="1574018"/>
            <a:ext cx="8117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Tulis script html di dalam file yang sama(lat-1.html), dibawah </a:t>
            </a:r>
            <a:r>
              <a:rPr lang="en-US" b="1" dirty="0" smtClean="0"/>
              <a:t>&lt;</a:t>
            </a:r>
            <a:r>
              <a:rPr lang="id-ID" b="1" dirty="0" smtClean="0"/>
              <a:t>hr&gt;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14886" y="5334000"/>
            <a:ext cx="81179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LANJUTKAN UNTUK YANG BUAH-BUAHAN DENGAN ATRIBUT YANG LAIN 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058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., 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8288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Internet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WWW (World Wide Web)	</a:t>
            </a:r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HTML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Pengenalan HTML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Struktur HTML Document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Basic HTML Element (Block Level Element &amp; Paragraf)</a:t>
            </a:r>
          </a:p>
          <a:p>
            <a:pPr lvl="1"/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Internet [WWW]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/>
              <a:t>Internet</a:t>
            </a:r>
            <a:r>
              <a:rPr lang="id-ID" sz="2000" dirty="0"/>
              <a:t> merupkan jaringan global yang menghubungkan </a:t>
            </a:r>
            <a:r>
              <a:rPr lang="id-ID" sz="2000" dirty="0" smtClean="0"/>
              <a:t>suatu network </a:t>
            </a:r>
            <a:r>
              <a:rPr lang="id-ID" sz="2000" dirty="0"/>
              <a:t>dengan network lainya di seluruh dunia, TCP/IP </a:t>
            </a:r>
            <a:r>
              <a:rPr lang="id-ID" sz="2000" dirty="0" smtClean="0"/>
              <a:t>menjadi protocol </a:t>
            </a:r>
            <a:r>
              <a:rPr lang="id-ID" sz="2000" dirty="0"/>
              <a:t>penghubung antara jaringan-jaringan yang beragam di </a:t>
            </a:r>
            <a:r>
              <a:rPr lang="id-ID" sz="2000" dirty="0" smtClean="0"/>
              <a:t>seluruh dunia </a:t>
            </a:r>
            <a:r>
              <a:rPr lang="id-ID" sz="2000" dirty="0"/>
              <a:t>untuk dapat berkomunikasi.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1784">
            <a:off x="5422560" y="2996485"/>
            <a:ext cx="3336642" cy="3203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81000" y="2828836"/>
            <a:ext cx="807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/>
              <a:t>WWW </a:t>
            </a:r>
            <a:r>
              <a:rPr lang="id-ID" sz="2000" dirty="0" smtClean="0"/>
              <a:t>sering </a:t>
            </a:r>
            <a:r>
              <a:rPr lang="id-ID" sz="2000" dirty="0"/>
              <a:t>dianggap sama dengan </a:t>
            </a:r>
            <a:r>
              <a:rPr lang="id-ID" sz="2000" dirty="0">
                <a:hlinkClick r:id="rId5" tooltip="Internet"/>
              </a:rPr>
              <a:t>Internet</a:t>
            </a:r>
            <a:r>
              <a:rPr lang="id-ID" sz="2000" dirty="0"/>
              <a:t>secara keseluruhan, walaupun sebenarnya ia hanyalah bagian daripada Internet</a:t>
            </a:r>
            <a:r>
              <a:rPr lang="id-ID" sz="2000" dirty="0" smtClean="0"/>
              <a:t>.</a:t>
            </a:r>
          </a:p>
          <a:p>
            <a:r>
              <a:rPr lang="id-ID" sz="2000" dirty="0"/>
              <a:t>WWW merupakan kumpulan </a:t>
            </a:r>
            <a:r>
              <a:rPr lang="id-ID" sz="2000" dirty="0" smtClean="0">
                <a:hlinkClick r:id="rId6" tooltip="Server web"/>
              </a:rPr>
              <a:t>penyedia  </a:t>
            </a:r>
            <a:r>
              <a:rPr lang="id-ID" sz="2000" dirty="0">
                <a:hlinkClick r:id="rId6" tooltip="Server web"/>
              </a:rPr>
              <a:t>web</a:t>
            </a:r>
            <a:r>
              <a:rPr lang="id-ID" sz="2000" dirty="0"/>
              <a:t> dari seluruh </a:t>
            </a:r>
            <a:r>
              <a:rPr lang="id-ID" sz="2000" dirty="0">
                <a:hlinkClick r:id="rId7" tooltip="Dunia"/>
              </a:rPr>
              <a:t>dunia</a:t>
            </a:r>
            <a:r>
              <a:rPr lang="id-ID" sz="2000" dirty="0"/>
              <a:t> yang mempunyai kegunaan untuk menyediakan </a:t>
            </a:r>
            <a:r>
              <a:rPr lang="id-ID" sz="2000" dirty="0">
                <a:hlinkClick r:id="rId8" tooltip="Data"/>
              </a:rPr>
              <a:t>data</a:t>
            </a:r>
            <a:r>
              <a:rPr lang="id-ID" sz="2000" dirty="0"/>
              <a:t> dan </a:t>
            </a:r>
            <a:r>
              <a:rPr lang="id-ID" sz="2000" dirty="0">
                <a:hlinkClick r:id="rId9" tooltip="Informasi"/>
              </a:rPr>
              <a:t>informasi</a:t>
            </a:r>
            <a:r>
              <a:rPr lang="id-ID" sz="2000" dirty="0"/>
              <a:t> untuk dapat digunakan </a:t>
            </a:r>
            <a:r>
              <a:rPr lang="id-ID" sz="2000" dirty="0" smtClean="0"/>
              <a:t>bersama.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22616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Internet [WWW]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2" b="19834"/>
          <a:stretch/>
        </p:blipFill>
        <p:spPr>
          <a:xfrm>
            <a:off x="3238500" y="3581400"/>
            <a:ext cx="5219700" cy="269965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199" y="1305342"/>
            <a:ext cx="80232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/>
              <a:t>WWW</a:t>
            </a:r>
            <a:r>
              <a:rPr lang="id-ID" sz="2000" dirty="0"/>
              <a:t> bekerja merdasarkan pada tiga mekanisme berikut: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/>
              <a:t>Protocol</a:t>
            </a:r>
            <a:r>
              <a:rPr lang="id-ID" sz="2000" dirty="0" smtClean="0"/>
              <a:t> </a:t>
            </a:r>
            <a:r>
              <a:rPr lang="id-ID" sz="2000" dirty="0"/>
              <a:t>standard aturan yang di gunakan untuk </a:t>
            </a:r>
            <a:r>
              <a:rPr lang="id-ID" sz="2000" dirty="0" smtClean="0"/>
              <a:t>berkomunikasi pada </a:t>
            </a:r>
            <a:r>
              <a:rPr lang="id-ID" sz="2000" dirty="0"/>
              <a:t>computer networking, Hypertext Transfer Protocol (</a:t>
            </a:r>
            <a:r>
              <a:rPr lang="id-ID" sz="2000" dirty="0" smtClean="0"/>
              <a:t>HTTP) adalah </a:t>
            </a:r>
            <a:r>
              <a:rPr lang="id-ID" sz="2000" dirty="0"/>
              <a:t>protocol untuk WWW.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/>
              <a:t>Address</a:t>
            </a:r>
            <a:r>
              <a:rPr lang="id-ID" sz="2000" dirty="0" smtClean="0"/>
              <a:t> </a:t>
            </a:r>
            <a:r>
              <a:rPr lang="id-ID" sz="2000" dirty="0"/>
              <a:t>WWW memiliki aturan penamaan alamat web </a:t>
            </a:r>
            <a:r>
              <a:rPr lang="id-ID" sz="2000" dirty="0" smtClean="0"/>
              <a:t>yaitu URL(Uniform </a:t>
            </a:r>
            <a:r>
              <a:rPr lang="id-ID" sz="2000" dirty="0"/>
              <a:t>Resource Locator) yang di gunakan sebagai </a:t>
            </a:r>
            <a:r>
              <a:rPr lang="id-ID" sz="2000" dirty="0" smtClean="0"/>
              <a:t>standard alamat </a:t>
            </a:r>
            <a:r>
              <a:rPr lang="id-ID" sz="2000" dirty="0"/>
              <a:t>internet.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/>
              <a:t>HTML</a:t>
            </a:r>
            <a:r>
              <a:rPr lang="id-ID" sz="2000" dirty="0" smtClean="0"/>
              <a:t> </a:t>
            </a:r>
            <a:r>
              <a:rPr lang="id-ID" sz="2000" dirty="0"/>
              <a:t>digunakan untuk membuat document yang bisa di </a:t>
            </a:r>
            <a:r>
              <a:rPr lang="id-ID" sz="2000" dirty="0" smtClean="0"/>
              <a:t>akses melalui </a:t>
            </a:r>
            <a:r>
              <a:rPr lang="id-ID" sz="2000" dirty="0"/>
              <a:t>web.</a:t>
            </a:r>
          </a:p>
        </p:txBody>
      </p:sp>
    </p:spTree>
    <p:extLst>
      <p:ext uri="{BB962C8B-B14F-4D97-AF65-F5344CB8AC3E}">
        <p14:creationId xmlns:p14="http://schemas.microsoft.com/office/powerpoint/2010/main" val="37981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78629" y="1166843"/>
            <a:ext cx="487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Hypertext Markup Language </a:t>
            </a:r>
            <a:r>
              <a:rPr lang="id-ID" dirty="0"/>
              <a:t>merupkan </a:t>
            </a:r>
            <a:r>
              <a:rPr lang="id-ID" dirty="0" smtClean="0"/>
              <a:t>standard </a:t>
            </a:r>
            <a:r>
              <a:rPr lang="id-ID" dirty="0"/>
              <a:t>bahasa yang </a:t>
            </a:r>
            <a:r>
              <a:rPr lang="id-ID" dirty="0" smtClean="0"/>
              <a:t>di </a:t>
            </a:r>
            <a:r>
              <a:rPr lang="sv-SE" dirty="0" smtClean="0"/>
              <a:t>gunakan </a:t>
            </a:r>
            <a:r>
              <a:rPr lang="sv-SE" dirty="0"/>
              <a:t>untuk menampilkan </a:t>
            </a:r>
            <a:r>
              <a:rPr lang="id-ID" dirty="0" smtClean="0"/>
              <a:t>dokumen </a:t>
            </a:r>
            <a:r>
              <a:rPr lang="sv-SE" dirty="0" smtClean="0"/>
              <a:t>web</a:t>
            </a:r>
            <a:r>
              <a:rPr lang="id-ID" dirty="0" smtClean="0"/>
              <a:t>. </a:t>
            </a:r>
            <a:r>
              <a:rPr lang="id-ID" dirty="0"/>
              <a:t>secara umum, fungsi HTML adalah untuk mengelola serangkaian data dan informasi sehingga suatu dokumen dapat diakses dan ditampilkan di Internet melalui layanan </a:t>
            </a:r>
            <a:r>
              <a:rPr lang="id-ID" dirty="0" smtClean="0"/>
              <a:t>web.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7" y="1166843"/>
            <a:ext cx="2805624" cy="21129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03083" y="3429000"/>
            <a:ext cx="69523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Fungsi HTML Lebih Spesifik 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/>
              <a:t>Mengontrol </a:t>
            </a:r>
            <a:r>
              <a:rPr lang="id-ID" dirty="0"/>
              <a:t>tampilan dari web page dan </a:t>
            </a:r>
            <a:r>
              <a:rPr lang="id-ID" dirty="0" smtClean="0"/>
              <a:t>contentnya.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/>
              <a:t>Menampilkan berbagai informasi di dalam sebuah browser </a:t>
            </a:r>
            <a:r>
              <a:rPr lang="id-ID" dirty="0" smtClean="0"/>
              <a:t>Internet.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/>
              <a:t>Menambahkan object-object seperti image, audi, video dan </a:t>
            </a:r>
            <a:r>
              <a:rPr lang="id-ID" dirty="0" smtClean="0"/>
              <a:t>juga java </a:t>
            </a:r>
            <a:r>
              <a:rPr lang="id-ID" dirty="0"/>
              <a:t>applet dalam document HTML.</a:t>
            </a:r>
          </a:p>
        </p:txBody>
      </p:sp>
    </p:spTree>
    <p:extLst>
      <p:ext uri="{BB962C8B-B14F-4D97-AF65-F5344CB8AC3E}">
        <p14:creationId xmlns:p14="http://schemas.microsoft.com/office/powerpoint/2010/main" val="399553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6" y="920874"/>
            <a:ext cx="37011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b="1" dirty="0" smtClean="0"/>
              <a:t>STRUKTUR HTML DOKUMEN</a:t>
            </a:r>
            <a:endParaRPr lang="id-ID" b="1" dirty="0"/>
          </a:p>
        </p:txBody>
      </p:sp>
      <p:sp>
        <p:nvSpPr>
          <p:cNvPr id="14" name="Rectangle 13"/>
          <p:cNvSpPr/>
          <p:nvPr/>
        </p:nvSpPr>
        <p:spPr>
          <a:xfrm>
            <a:off x="555619" y="3962400"/>
            <a:ext cx="792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HTML</a:t>
            </a:r>
            <a:r>
              <a:rPr lang="id-ID" dirty="0" smtClean="0"/>
              <a:t>	: Setiap dokumen harus diawali dan diakhiri tag HTML. </a:t>
            </a:r>
            <a:r>
              <a:rPr lang="id-ID" b="1" dirty="0"/>
              <a:t>&lt;HTML&gt; &lt;/HTML&gt;</a:t>
            </a:r>
            <a:endParaRPr lang="id-ID" b="1" dirty="0" smtClean="0"/>
          </a:p>
          <a:p>
            <a:r>
              <a:rPr lang="id-ID" b="1" dirty="0" smtClean="0">
                <a:solidFill>
                  <a:srgbClr val="FF0000"/>
                </a:solidFill>
              </a:rPr>
              <a:t>HEAD	</a:t>
            </a:r>
            <a:r>
              <a:rPr lang="id-ID" b="1" dirty="0" smtClean="0"/>
              <a:t>: </a:t>
            </a:r>
            <a:r>
              <a:rPr lang="id-ID" dirty="0" smtClean="0"/>
              <a:t>Bagian header dari document HTML di apit oleh tag </a:t>
            </a:r>
            <a:r>
              <a:rPr lang="id-ID" b="1" dirty="0" smtClean="0"/>
              <a:t>&lt;</a:t>
            </a:r>
            <a:r>
              <a:rPr lang="id-ID" b="1" dirty="0"/>
              <a:t>HEAD&gt;&lt;/HEAD</a:t>
            </a:r>
            <a:r>
              <a:rPr lang="id-ID" b="1" dirty="0" smtClean="0"/>
              <a:t>&gt; </a:t>
            </a:r>
            <a:r>
              <a:rPr lang="id-ID" dirty="0" smtClean="0"/>
              <a:t>di 	  dalam bagian ini biasanya dimuat tag TITLE dan META.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id-ID" b="1" dirty="0" smtClean="0">
                <a:solidFill>
                  <a:srgbClr val="FF0000"/>
                </a:solidFill>
              </a:rPr>
              <a:t>BODY	</a:t>
            </a:r>
            <a:r>
              <a:rPr lang="id-ID" dirty="0" smtClean="0"/>
              <a:t>: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/>
              <a:t>Document body di gunakan untuk menampilkan text, image link </a:t>
            </a:r>
            <a:r>
              <a:rPr lang="id-ID" dirty="0" smtClean="0"/>
              <a:t>dan </a:t>
            </a:r>
          </a:p>
          <a:p>
            <a:r>
              <a:rPr lang="id-ID" dirty="0" smtClean="0"/>
              <a:t>	  semua </a:t>
            </a:r>
            <a:r>
              <a:rPr lang="id-ID" dirty="0"/>
              <a:t>yang akan </a:t>
            </a:r>
            <a:r>
              <a:rPr lang="id-ID" dirty="0" smtClean="0"/>
              <a:t>di tampilkan </a:t>
            </a:r>
            <a:r>
              <a:rPr lang="id-ID" dirty="0"/>
              <a:t>pada web page</a:t>
            </a:r>
            <a:r>
              <a:rPr lang="id-ID" dirty="0" smtClean="0"/>
              <a:t>. </a:t>
            </a:r>
            <a:r>
              <a:rPr lang="id-ID" b="1" dirty="0" smtClean="0"/>
              <a:t>&lt;BODY&gt;&lt;/BODY&gt;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4192" y="5732698"/>
            <a:ext cx="7086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/>
              <a:t>Tag tidak case sensitive, jadi anda bisa gunakan &lt;HTML&gt; atau &lt;html&gt;</a:t>
            </a:r>
          </a:p>
          <a:p>
            <a:r>
              <a:rPr lang="id-ID" dirty="0"/>
              <a:t>keduanya menghasilkan output yang sama.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345" y="3597479"/>
            <a:ext cx="120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u="sng" dirty="0"/>
              <a:t>Tag Utama</a:t>
            </a:r>
            <a:endParaRPr lang="id-ID" u="sng" dirty="0"/>
          </a:p>
        </p:txBody>
      </p:sp>
      <p:sp>
        <p:nvSpPr>
          <p:cNvPr id="17" name="Rectangle 16"/>
          <p:cNvSpPr/>
          <p:nvPr/>
        </p:nvSpPr>
        <p:spPr>
          <a:xfrm>
            <a:off x="257259" y="1574800"/>
            <a:ext cx="7762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Command HTML biasanya disebut TAG, TAG digunakan </a:t>
            </a:r>
            <a:r>
              <a:rPr lang="id-ID" dirty="0" smtClean="0"/>
              <a:t>untuk menentukan </a:t>
            </a:r>
            <a:r>
              <a:rPr lang="id-ID" dirty="0"/>
              <a:t>tampilan dari </a:t>
            </a:r>
            <a:r>
              <a:rPr lang="id-ID" dirty="0" smtClean="0"/>
              <a:t>dokumen HTML</a:t>
            </a:r>
            <a:r>
              <a:rPr lang="id-ID" dirty="0"/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21492" y="2604424"/>
            <a:ext cx="457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id-ID" b="1" dirty="0" smtClean="0"/>
              <a:t>&lt;BEGIN TAG&gt; ... &lt;/END TAG&gt;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81041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7" y="920874"/>
            <a:ext cx="14372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b="1" dirty="0" smtClean="0"/>
              <a:t>TAG HTML</a:t>
            </a:r>
            <a:endParaRPr lang="id-ID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47813"/>
            <a:ext cx="7696200" cy="365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6683" y="5192687"/>
            <a:ext cx="77673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BODY </a:t>
            </a:r>
            <a:r>
              <a:rPr lang="en-US" dirty="0" err="1"/>
              <a:t>merupakan</a:t>
            </a:r>
            <a:r>
              <a:rPr lang="en-US" dirty="0"/>
              <a:t> element, </a:t>
            </a:r>
            <a:r>
              <a:rPr lang="en-US" b="1" dirty="0"/>
              <a:t>BGCOLOR</a:t>
            </a:r>
            <a:r>
              <a:rPr lang="en-US" dirty="0"/>
              <a:t>(Background) </a:t>
            </a:r>
            <a:r>
              <a:rPr lang="en-US" dirty="0" err="1"/>
              <a:t>merupakan</a:t>
            </a:r>
            <a:endParaRPr lang="en-US" dirty="0"/>
          </a:p>
          <a:p>
            <a:r>
              <a:rPr lang="id-ID" dirty="0"/>
              <a:t>atribut yang memiliki nilai </a:t>
            </a:r>
            <a:r>
              <a:rPr lang="id-ID" b="1" dirty="0"/>
              <a:t>lavender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67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6" y="920874"/>
            <a:ext cx="65426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Basic </a:t>
            </a:r>
            <a:r>
              <a:rPr lang="id-ID" sz="2000" b="1" dirty="0">
                <a:latin typeface="Estrangelo Edessa" pitchFamily="66" charset="0"/>
                <a:cs typeface="Estrangelo Edessa" pitchFamily="66" charset="0"/>
              </a:rPr>
              <a:t>HTML Element (Block Level </a:t>
            </a:r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Element)</a:t>
            </a:r>
            <a:endParaRPr lang="id-ID" sz="2000" b="1" dirty="0"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4"/>
          <a:stretch/>
        </p:blipFill>
        <p:spPr bwMode="auto">
          <a:xfrm>
            <a:off x="161205" y="1447800"/>
            <a:ext cx="88704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657600" y="3429000"/>
            <a:ext cx="2514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705600" y="2590800"/>
            <a:ext cx="2209802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52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HTML[Hypertext Markup Language]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Rauf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.,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</a:rPr>
              <a:t>KAIT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Part 2)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116" y="920874"/>
            <a:ext cx="65426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Basic </a:t>
            </a:r>
            <a:r>
              <a:rPr lang="id-ID" sz="2000" b="1" dirty="0">
                <a:latin typeface="Estrangelo Edessa" pitchFamily="66" charset="0"/>
                <a:cs typeface="Estrangelo Edessa" pitchFamily="66" charset="0"/>
              </a:rPr>
              <a:t>HTML Element (Block Level </a:t>
            </a:r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Element)</a:t>
            </a:r>
            <a:endParaRPr lang="id-ID" sz="20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334869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Contoh Block level element yang sering di gunakan :</a:t>
            </a:r>
          </a:p>
          <a:p>
            <a:r>
              <a:rPr lang="id-ID" dirty="0" smtClean="0"/>
              <a:t>Heading (H1 sampai H6)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4876800" cy="47089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&lt;html&gt;</a:t>
            </a:r>
          </a:p>
          <a:p>
            <a:r>
              <a:rPr lang="en-US" sz="2000" dirty="0">
                <a:solidFill>
                  <a:srgbClr val="002060"/>
                </a:solidFill>
              </a:rPr>
              <a:t>&lt;head&gt;</a:t>
            </a:r>
          </a:p>
          <a:p>
            <a:r>
              <a:rPr lang="id-ID" sz="2000" dirty="0" smtClean="0"/>
              <a:t>          	</a:t>
            </a:r>
            <a:r>
              <a:rPr lang="en-US" sz="2000" dirty="0" smtClean="0">
                <a:solidFill>
                  <a:srgbClr val="002060"/>
                </a:solidFill>
              </a:rPr>
              <a:t>&lt;</a:t>
            </a:r>
            <a:r>
              <a:rPr lang="en-US" sz="2000" dirty="0">
                <a:solidFill>
                  <a:srgbClr val="002060"/>
                </a:solidFill>
              </a:rPr>
              <a:t>title&gt;</a:t>
            </a:r>
            <a:r>
              <a:rPr lang="en-US" sz="2000" dirty="0"/>
              <a:t>Heading </a:t>
            </a:r>
            <a:r>
              <a:rPr lang="id-ID" sz="2000" dirty="0" smtClean="0"/>
              <a:t>dan Paragraf</a:t>
            </a:r>
            <a:r>
              <a:rPr lang="en-US" sz="2000" dirty="0" smtClean="0">
                <a:solidFill>
                  <a:srgbClr val="002060"/>
                </a:solidFill>
              </a:rPr>
              <a:t>&lt;/</a:t>
            </a:r>
            <a:r>
              <a:rPr lang="en-US" sz="2000" dirty="0">
                <a:solidFill>
                  <a:srgbClr val="002060"/>
                </a:solidFill>
              </a:rPr>
              <a:t>title&gt;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&lt;/head&gt;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&lt;</a:t>
            </a:r>
            <a:r>
              <a:rPr lang="en-US" sz="2000" dirty="0">
                <a:solidFill>
                  <a:srgbClr val="002060"/>
                </a:solidFill>
              </a:rPr>
              <a:t>body</a:t>
            </a:r>
            <a:r>
              <a:rPr lang="en-US" sz="2000" dirty="0" smtClean="0">
                <a:solidFill>
                  <a:srgbClr val="002060"/>
                </a:solidFill>
              </a:rPr>
              <a:t>&gt;</a:t>
            </a:r>
            <a:endParaRPr lang="id-ID" sz="2000" dirty="0" smtClean="0">
              <a:solidFill>
                <a:srgbClr val="002060"/>
              </a:solidFill>
            </a:endParaRPr>
          </a:p>
          <a:p>
            <a:r>
              <a:rPr lang="id-ID" sz="2000" dirty="0" smtClean="0"/>
              <a:t>	</a:t>
            </a:r>
            <a:r>
              <a:rPr lang="id-ID" sz="2000" dirty="0" smtClean="0">
                <a:solidFill>
                  <a:srgbClr val="00B050"/>
                </a:solidFill>
              </a:rPr>
              <a:t>&lt;!-- Latihan Heading --&gt;</a:t>
            </a: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&lt;h1&gt;</a:t>
            </a:r>
            <a:r>
              <a:rPr lang="en-US" sz="2000" dirty="0"/>
              <a:t>Heading one</a:t>
            </a:r>
            <a:r>
              <a:rPr lang="en-US" sz="2000" dirty="0">
                <a:solidFill>
                  <a:srgbClr val="002060"/>
                </a:solidFill>
              </a:rPr>
              <a:t>&lt;/h1&gt;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&lt;h2&gt;</a:t>
            </a:r>
            <a:r>
              <a:rPr lang="en-US" sz="2000" dirty="0"/>
              <a:t>Heading two</a:t>
            </a:r>
            <a:r>
              <a:rPr lang="en-US" sz="2000" dirty="0">
                <a:solidFill>
                  <a:srgbClr val="002060"/>
                </a:solidFill>
              </a:rPr>
              <a:t>&lt;/h2&gt;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&lt;h3&gt;</a:t>
            </a:r>
            <a:r>
              <a:rPr lang="en-US" sz="2000" dirty="0"/>
              <a:t>Heading three</a:t>
            </a:r>
            <a:r>
              <a:rPr lang="en-US" sz="2000" dirty="0">
                <a:solidFill>
                  <a:srgbClr val="002060"/>
                </a:solidFill>
              </a:rPr>
              <a:t>&lt;/h3&gt;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&lt;h4&gt;</a:t>
            </a:r>
            <a:r>
              <a:rPr lang="en-US" sz="2000" dirty="0"/>
              <a:t>Heading four</a:t>
            </a:r>
            <a:r>
              <a:rPr lang="en-US" sz="2000" dirty="0">
                <a:solidFill>
                  <a:srgbClr val="002060"/>
                </a:solidFill>
              </a:rPr>
              <a:t>&lt;/h4&gt;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&lt;h5&gt;</a:t>
            </a:r>
            <a:r>
              <a:rPr lang="en-US" sz="2000" dirty="0"/>
              <a:t>Heading five</a:t>
            </a:r>
            <a:r>
              <a:rPr lang="en-US" sz="2000" dirty="0">
                <a:solidFill>
                  <a:srgbClr val="002060"/>
                </a:solidFill>
              </a:rPr>
              <a:t>&lt;/h5&gt;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&lt;h6&gt;</a:t>
            </a:r>
            <a:r>
              <a:rPr lang="en-US" sz="2000" dirty="0"/>
              <a:t>Heading six</a:t>
            </a:r>
            <a:r>
              <a:rPr lang="en-US" sz="2000" dirty="0">
                <a:solidFill>
                  <a:srgbClr val="002060"/>
                </a:solidFill>
              </a:rPr>
              <a:t>&lt;/h6</a:t>
            </a:r>
            <a:r>
              <a:rPr lang="en-US" sz="2000" dirty="0" smtClean="0">
                <a:solidFill>
                  <a:srgbClr val="002060"/>
                </a:solidFill>
              </a:rPr>
              <a:t>&gt;</a:t>
            </a:r>
            <a:endParaRPr lang="id-ID" sz="2000" dirty="0" smtClean="0">
              <a:solidFill>
                <a:srgbClr val="002060"/>
              </a:solidFill>
            </a:endParaRPr>
          </a:p>
          <a:p>
            <a:r>
              <a:rPr lang="id-ID" sz="2000" dirty="0" smtClean="0">
                <a:solidFill>
                  <a:srgbClr val="002060"/>
                </a:solidFill>
              </a:rPr>
              <a:t>	&lt;hr&gt;</a:t>
            </a:r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/>
              <a:t>&lt;/body&gt;</a:t>
            </a:r>
          </a:p>
          <a:p>
            <a:r>
              <a:rPr lang="en-US" sz="2000" dirty="0"/>
              <a:t>&lt;/html&gt;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5722297" y="2296486"/>
            <a:ext cx="309354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b="1" dirty="0" smtClean="0"/>
              <a:t>KETERANGAN</a:t>
            </a:r>
          </a:p>
          <a:p>
            <a:endParaRPr lang="id-ID" b="1" dirty="0" smtClean="0"/>
          </a:p>
          <a:p>
            <a:r>
              <a:rPr lang="id-ID" dirty="0" smtClean="0"/>
              <a:t>NAMA FILE : lat-1.html</a:t>
            </a:r>
          </a:p>
          <a:p>
            <a:r>
              <a:rPr lang="id-ID" dirty="0" smtClean="0"/>
              <a:t>DIR 	   : D:/NIMANDA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67584" y="3886008"/>
            <a:ext cx="351839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d-ID" dirty="0">
                <a:solidFill>
                  <a:srgbClr val="00B050"/>
                </a:solidFill>
              </a:rPr>
              <a:t>&lt;!-- Latihan Heading </a:t>
            </a:r>
            <a:r>
              <a:rPr lang="id-ID" dirty="0" smtClean="0">
                <a:solidFill>
                  <a:srgbClr val="00B050"/>
                </a:solidFill>
              </a:rPr>
              <a:t>--&gt; </a:t>
            </a:r>
            <a:r>
              <a:rPr lang="id-ID" dirty="0" smtClean="0"/>
              <a:t>: komentar</a:t>
            </a:r>
          </a:p>
          <a:p>
            <a:endParaRPr lang="id-ID" dirty="0"/>
          </a:p>
          <a:p>
            <a:r>
              <a:rPr lang="id-ID" dirty="0" smtClean="0"/>
              <a:t>“Tulisan yang tidak akan dieksekusi </a:t>
            </a:r>
          </a:p>
          <a:p>
            <a:r>
              <a:rPr lang="id-ID" dirty="0" smtClean="0"/>
              <a:t>oleh browser”</a:t>
            </a:r>
          </a:p>
        </p:txBody>
      </p:sp>
    </p:spTree>
    <p:extLst>
      <p:ext uri="{BB962C8B-B14F-4D97-AF65-F5344CB8AC3E}">
        <p14:creationId xmlns:p14="http://schemas.microsoft.com/office/powerpoint/2010/main" val="164457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692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PEMETAAN VORD KEDALAM CMMI UNTUK MENINGKATKAN  ANALISA KEBUTUHAN PERANGKAT LUNAK (STUDI KASUS : APLIKASI MEDIA MANAGEMENT DI PT.EBDESK INDONESIA)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rauffauzan</cp:lastModifiedBy>
  <cp:revision>194</cp:revision>
  <dcterms:created xsi:type="dcterms:W3CDTF">2011-07-02T13:40:14Z</dcterms:created>
  <dcterms:modified xsi:type="dcterms:W3CDTF">2013-10-09T07:31:52Z</dcterms:modified>
</cp:coreProperties>
</file>