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2D1B0-ED1A-4ECE-8B7C-48FFCAD1262C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83E4A-7EBC-4FB7-B2F3-B112D42BE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65DBB-6ACE-48D0-92F3-3EEA031097E4}" type="slidenum">
              <a:rPr lang="es-ES" smtClean="0"/>
              <a:pPr/>
              <a:t>11</a:t>
            </a:fld>
            <a:endParaRPr lang="es-E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" descr="H:\Kampuz\IMG_08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9144000" cy="3048000"/>
          </a:xfrm>
          <a:prstGeom prst="rect">
            <a:avLst/>
          </a:prstGeom>
          <a:noFill/>
        </p:spPr>
      </p:pic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772400" cy="685800"/>
          </a:xfrm>
        </p:spPr>
        <p:txBody>
          <a:bodyPr lIns="100584" tIns="4572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Rectangle 5"/>
          <p:cNvSpPr txBox="1">
            <a:spLocks noChangeArrowheads="1"/>
          </p:cNvSpPr>
          <p:nvPr/>
        </p:nvSpPr>
        <p:spPr bwMode="auto">
          <a:xfrm>
            <a:off x="1143000" y="152400"/>
            <a:ext cx="31353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000" b="1" i="1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UNIVERSITAS KOMPUTER INDONESIA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0" y="0"/>
          <a:ext cx="914400" cy="1028700"/>
        </p:xfrm>
        <a:graphic>
          <a:graphicData uri="http://schemas.openxmlformats.org/presentationml/2006/ole">
            <p:oleObj spid="_x0000_s1026" name="Document" r:id="rId4" imgW="2229197" imgH="250677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81000" y="512064"/>
            <a:ext cx="83058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81000" y="1783560"/>
            <a:ext cx="83058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9808F7-8FC0-4626-AF6F-8892B75D700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742E809-6BFE-4EB9-BCB4-28E291FF75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 7: Using BSC as strategic management (Robert s. Kaplan and </a:t>
            </a:r>
            <a:r>
              <a:rPr lang="en-US" dirty="0" err="1" smtClean="0"/>
              <a:t>david</a:t>
            </a:r>
            <a:r>
              <a:rPr lang="en-US" dirty="0" smtClean="0"/>
              <a:t> p. </a:t>
            </a:r>
            <a:r>
              <a:rPr lang="en-US" dirty="0" err="1" smtClean="0"/>
              <a:t>norton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Ir. </a:t>
            </a:r>
            <a:r>
              <a:rPr lang="en-US" dirty="0" err="1" smtClean="0"/>
              <a:t>Yeffry</a:t>
            </a:r>
            <a:r>
              <a:rPr lang="en-US" dirty="0" smtClean="0"/>
              <a:t> </a:t>
            </a:r>
            <a:r>
              <a:rPr lang="en-US" dirty="0" err="1" smtClean="0"/>
              <a:t>Handoko</a:t>
            </a:r>
            <a:r>
              <a:rPr lang="en-US" dirty="0" smtClean="0"/>
              <a:t> Putra, M.T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one company linked Measures</a:t>
            </a:r>
            <a:endParaRPr lang="en-US" dirty="0"/>
          </a:p>
        </p:txBody>
      </p:sp>
      <p:pic>
        <p:nvPicPr>
          <p:cNvPr id="6" name="Content Placeholder 5" descr="bsc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428736"/>
            <a:ext cx="4214842" cy="52155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686800" cy="990600"/>
          </a:xfrm>
        </p:spPr>
        <p:txBody>
          <a:bodyPr/>
          <a:lstStyle/>
          <a:p>
            <a:pPr eaLnBrk="1" hangingPunct="1"/>
            <a:r>
              <a:rPr lang="en-US" sz="3600" smtClean="0"/>
              <a:t>Stakeholder Value and Business Objectives </a:t>
            </a:r>
            <a:r>
              <a:rPr lang="en-US" sz="1800" smtClean="0"/>
              <a:t>(cont.)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2D75D-6C04-497D-9F4E-E9D6A147B10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93" y="928670"/>
            <a:ext cx="881062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895600" y="6477000"/>
            <a:ext cx="3810000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cs typeface="Arial" charset="0"/>
              </a:rPr>
              <a:t>Source:  COBIT</a:t>
            </a:r>
            <a:r>
              <a:rPr lang="en-US" sz="1000" baseline="30000">
                <a:cs typeface="Arial" charset="0"/>
              </a:rPr>
              <a:t>® </a:t>
            </a:r>
            <a:r>
              <a:rPr lang="en-US" sz="1000">
                <a:cs typeface="Arial" charset="0"/>
              </a:rPr>
              <a:t>5, figure 5. © 2012 ISACA</a:t>
            </a:r>
            <a:r>
              <a:rPr lang="en-US" sz="1000" baseline="30000">
                <a:cs typeface="Arial" charset="0"/>
              </a:rPr>
              <a:t>®</a:t>
            </a:r>
            <a:r>
              <a:rPr lang="en-US" sz="1000">
                <a:cs typeface="Arial" charset="0"/>
              </a:rPr>
              <a:t>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 in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in three key nonfinancial area:</a:t>
            </a:r>
          </a:p>
          <a:p>
            <a:r>
              <a:rPr lang="en-US" dirty="0" smtClean="0"/>
              <a:t>A company’s relationship with its customers</a:t>
            </a:r>
          </a:p>
          <a:p>
            <a:r>
              <a:rPr lang="en-US" dirty="0" smtClean="0"/>
              <a:t>Its key internal process</a:t>
            </a:r>
          </a:p>
          <a:p>
            <a:r>
              <a:rPr lang="en-US" dirty="0" smtClean="0"/>
              <a:t>Its learning and growth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 smtClean="0"/>
              <a:t>Translating the vision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Communication and linking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Business Planning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Feedback and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Translating Vision and Strategy: </a:t>
            </a:r>
            <a:br>
              <a:rPr lang="en-US" sz="3600" dirty="0" smtClean="0"/>
            </a:br>
            <a:r>
              <a:rPr lang="en-US" sz="3600" dirty="0" smtClean="0"/>
              <a:t>Four Perspectives</a:t>
            </a:r>
            <a:endParaRPr lang="en-US" sz="3600" dirty="0"/>
          </a:p>
        </p:txBody>
      </p:sp>
      <p:pic>
        <p:nvPicPr>
          <p:cNvPr id="6" name="Content Placeholder 5" descr="bS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35" y="1785926"/>
            <a:ext cx="7757290" cy="50720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Strategy</a:t>
            </a:r>
            <a:endParaRPr lang="en-US" dirty="0"/>
          </a:p>
        </p:txBody>
      </p:sp>
      <p:pic>
        <p:nvPicPr>
          <p:cNvPr id="6" name="Content Placeholder 5" descr="bsc2 copy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14421"/>
            <a:ext cx="6429420" cy="57134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one Company built a Strategic Management System</a:t>
            </a:r>
            <a:endParaRPr lang="en-US" sz="3200" dirty="0"/>
          </a:p>
        </p:txBody>
      </p:sp>
      <p:pic>
        <p:nvPicPr>
          <p:cNvPr id="12" name="Content Placeholder 11" descr="bsc3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46765" y="1959020"/>
            <a:ext cx="8933565" cy="4541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bsc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857364"/>
            <a:ext cx="8286808" cy="43350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one Company built a Strategic Management System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Around Balanced Scorecard</a:t>
            </a:r>
            <a:endParaRPr lang="en-US" dirty="0"/>
          </a:p>
        </p:txBody>
      </p:sp>
      <p:pic>
        <p:nvPicPr>
          <p:cNvPr id="6" name="Content Placeholder 5" descr="bsc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1960562"/>
            <a:ext cx="4295791" cy="45856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Personal Scorecard</a:t>
            </a:r>
            <a:endParaRPr lang="en-US" dirty="0"/>
          </a:p>
        </p:txBody>
      </p:sp>
      <p:pic>
        <p:nvPicPr>
          <p:cNvPr id="5" name="Content Placeholder 4" descr="bsc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192" y="1498621"/>
            <a:ext cx="7976898" cy="4930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Gelap</Template>
  <TotalTime>70</TotalTime>
  <Words>114</Words>
  <Application>Microsoft Office PowerPoint</Application>
  <PresentationFormat>On-screen Show (4:3)</PresentationFormat>
  <Paragraphs>23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Metro</vt:lpstr>
      <vt:lpstr>Document</vt:lpstr>
      <vt:lpstr>Chap 7: Using BSC as strategic management (Robert s. Kaplan and david p. norton)</vt:lpstr>
      <vt:lpstr>The Idea in Brief</vt:lpstr>
      <vt:lpstr>The Idea in Practice</vt:lpstr>
      <vt:lpstr>Translating Vision and Strategy:  Four Perspectives</vt:lpstr>
      <vt:lpstr>Managing Strategy</vt:lpstr>
      <vt:lpstr>How one Company built a Strategic Management System</vt:lpstr>
      <vt:lpstr>How one Company built a Strategic Management System</vt:lpstr>
      <vt:lpstr>Around Balanced Scorecard</vt:lpstr>
      <vt:lpstr>The Personal Scorecard</vt:lpstr>
      <vt:lpstr>How one company linked Measures</vt:lpstr>
      <vt:lpstr>Stakeholder Value and Business Objectives (cont.)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7: Using BSC </dc:title>
  <dc:creator>YEFFRY </dc:creator>
  <cp:lastModifiedBy>YEFFRY </cp:lastModifiedBy>
  <cp:revision>4</cp:revision>
  <dcterms:created xsi:type="dcterms:W3CDTF">2013-10-11T01:25:27Z</dcterms:created>
  <dcterms:modified xsi:type="dcterms:W3CDTF">2013-10-26T00:25:38Z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