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TURUNAN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INNE NOVITA SARI</a:t>
            </a:r>
          </a:p>
          <a:p>
            <a:endParaRPr lang="en-US" dirty="0"/>
          </a:p>
          <a:p>
            <a:r>
              <a:rPr lang="en-US" dirty="0" smtClean="0"/>
              <a:t>										-UNIVERSITAS KOMPUTER INDONESIA-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3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51104"/>
                <a:ext cx="8915400" cy="5913120"/>
              </a:xfrm>
            </p:spPr>
            <p:txBody>
              <a:bodyPr/>
              <a:lstStyle/>
              <a:p>
                <a:r>
                  <a:rPr lang="en-US" b="1" dirty="0" smtClean="0"/>
                  <a:t>Teorema </a:t>
                </a:r>
                <a:r>
                  <a:rPr lang="en-US" b="1" dirty="0"/>
                  <a:t>(</a:t>
                </a:r>
                <a:r>
                  <a:rPr lang="en-US" b="1" dirty="0" err="1"/>
                  <a:t>Hasil</a:t>
                </a:r>
                <a:r>
                  <a:rPr lang="en-US" b="1" dirty="0"/>
                  <a:t> kali)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fungsi-fungsi</a:t>
                </a:r>
                <a:r>
                  <a:rPr lang="en-US" dirty="0"/>
                  <a:t> yang </a:t>
                </a:r>
                <a:r>
                  <a:rPr lang="en-US" dirty="0" err="1"/>
                  <a:t>terdiferensialkan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𝐷𝑔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𝐷𝑓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Contoh</a:t>
                </a:r>
                <a:r>
                  <a:rPr lang="en-US" b="1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𝑚𝑎𝑘𝑎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Mis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+4 </m:t>
                    </m:r>
                  </m:oMath>
                </a14:m>
                <a:r>
                  <a:rPr lang="en-US" dirty="0" smtClean="0"/>
                  <a:t>,  </a:t>
                </a:r>
                <a:r>
                  <a:rPr lang="en-US" dirty="0" err="1" smtClean="0"/>
                  <a:t>maka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/>
                  <a:t>Teorema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Hasilbagi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fungsi-fungsi</a:t>
                </a:r>
                <a:r>
                  <a:rPr lang="en-US" dirty="0"/>
                  <a:t> yang </a:t>
                </a:r>
                <a:r>
                  <a:rPr lang="en-US" dirty="0" err="1"/>
                  <a:t>terdiferensialkan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 </a:t>
                </a:r>
                <a:r>
                  <a:rPr lang="en-US" dirty="0"/>
                  <a:t> atau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Contoh</a:t>
                </a:r>
                <a:r>
                  <a:rPr lang="en-US" b="1" dirty="0" smtClean="0"/>
                  <a:t>: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51104"/>
                <a:ext cx="8915400" cy="5913120"/>
              </a:xfrm>
              <a:blipFill rotWithShape="0">
                <a:blip r:embed="rId2"/>
                <a:stretch>
                  <a:fillRect l="-616" t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02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92608"/>
                <a:ext cx="8915400" cy="5618614"/>
              </a:xfrm>
            </p:spPr>
            <p:txBody>
              <a:bodyPr/>
              <a:lstStyle/>
              <a:p>
                <a:r>
                  <a:rPr lang="en-US" dirty="0" smtClean="0"/>
                  <a:t>Fungsi Sinus </a:t>
                </a:r>
                <a:r>
                  <a:rPr lang="en-US" dirty="0" err="1" smtClean="0"/>
                  <a:t>dan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Cosinus</a:t>
                </a:r>
                <a:endParaRPr lang="en-US" dirty="0" smtClean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, 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cos</a:t>
                </a:r>
                <a:r>
                  <a:rPr lang="en-US" dirty="0" smtClean="0"/>
                  <a:t> x</a:t>
                </a:r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= -sin x</a:t>
                </a:r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92608"/>
                <a:ext cx="8915400" cy="5618614"/>
              </a:xfrm>
              <a:blipFill rotWithShape="0">
                <a:blip r:embed="rId2"/>
                <a:stretch>
                  <a:fillRect l="-47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54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12082"/>
          </a:xfrm>
        </p:spPr>
        <p:txBody>
          <a:bodyPr/>
          <a:lstStyle/>
          <a:p>
            <a:pPr algn="ctr"/>
            <a:r>
              <a:rPr lang="en-US" dirty="0" smtClean="0"/>
              <a:t>ATURAN RANTAI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36192"/>
                <a:ext cx="8915400" cy="490118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Rantai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Andaikan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menentukan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:r>
                  <a:rPr lang="en-US" dirty="0" err="1"/>
                  <a:t>komposit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terdiferensialkan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terdiferensialkan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terdiferensialkan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						</a:t>
                </a:r>
                <a:r>
                  <a:rPr lang="en-US" dirty="0" err="1" smtClean="0"/>
                  <a:t>Yakni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/>
                  <a:t>Contoh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err="1" smtClean="0"/>
                  <a:t>Jawab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       </a:t>
                </a:r>
                <a:r>
                  <a:rPr lang="en-US" dirty="0" err="1" smtClean="0"/>
                  <a:t>Misal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maka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Sehingga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=2−18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err="1"/>
                  <a:t>Jadi</a:t>
                </a:r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2−18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−9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2−18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36192"/>
                <a:ext cx="8915400" cy="4901184"/>
              </a:xfrm>
              <a:blipFill rotWithShape="0">
                <a:blip r:embed="rId2"/>
                <a:stretch>
                  <a:fillRect l="-479" t="-622" b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4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1122"/>
          </a:xfrm>
        </p:spPr>
        <p:txBody>
          <a:bodyPr/>
          <a:lstStyle/>
          <a:p>
            <a:r>
              <a:rPr lang="en-US" dirty="0" smtClean="0"/>
              <a:t>ATURAN RANTAI BERSUSUN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75232"/>
                <a:ext cx="8915400" cy="4754880"/>
              </a:xfrm>
            </p:spPr>
            <p:txBody>
              <a:bodyPr/>
              <a:lstStyle/>
              <a:p>
                <a:r>
                  <a:rPr lang="en-US" dirty="0" err="1"/>
                  <a:t>Andaikan</a:t>
                </a: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dan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dan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</a:t>
                </a:r>
                <a:r>
                  <a:rPr lang="en-US" dirty="0" err="1" smtClean="0"/>
                  <a:t>Maka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r>
                  <a:rPr lang="en-US" b="1" dirty="0" err="1"/>
                  <a:t>Contoh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Cari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b="1" dirty="0" err="1" smtClean="0"/>
                  <a:t>Jawab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75232"/>
                <a:ext cx="8915400" cy="4754880"/>
              </a:xfrm>
              <a:blipFill rotWithShape="0">
                <a:blip r:embed="rId2"/>
                <a:stretch>
                  <a:fillRect l="-479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87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70542"/>
            <a:ext cx="8911687" cy="704818"/>
          </a:xfrm>
        </p:spPr>
        <p:txBody>
          <a:bodyPr/>
          <a:lstStyle/>
          <a:p>
            <a:r>
              <a:rPr lang="en-US" dirty="0" smtClean="0"/>
              <a:t>DEFINISI TURUNAN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0464" y="1645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121664"/>
                <a:ext cx="8915400" cy="53157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Ide </a:t>
                </a:r>
                <a:r>
                  <a:rPr lang="en-US" dirty="0" err="1"/>
                  <a:t>awal</a:t>
                </a:r>
                <a:r>
                  <a:rPr lang="en-US" dirty="0"/>
                  <a:t> </a:t>
                </a:r>
                <a:r>
                  <a:rPr lang="en-US" dirty="0" err="1"/>
                  <a:t>adanya</a:t>
                </a:r>
                <a:r>
                  <a:rPr lang="en-US" dirty="0"/>
                  <a:t> </a:t>
                </a:r>
                <a:r>
                  <a:rPr lang="en-US" dirty="0" err="1"/>
                  <a:t>turunan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adanya</a:t>
                </a:r>
                <a:r>
                  <a:rPr lang="en-US" dirty="0"/>
                  <a:t> </a:t>
                </a:r>
                <a:r>
                  <a:rPr lang="en-US" dirty="0" err="1"/>
                  <a:t>permasalahan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singgung</a:t>
                </a:r>
                <a:r>
                  <a:rPr lang="en-US" dirty="0"/>
                  <a:t> di </a:t>
                </a:r>
                <a:r>
                  <a:rPr lang="en-US" dirty="0" err="1"/>
                  <a:t>titik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n-US" dirty="0" err="1" smtClean="0"/>
                  <a:t>Perhatikan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gambar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tali</a:t>
                </a:r>
                <a:r>
                  <a:rPr lang="en-US" dirty="0"/>
                  <a:t> </a:t>
                </a:r>
                <a:r>
                  <a:rPr lang="en-US" dirty="0" err="1"/>
                  <a:t>busur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kurva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kemiringan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kemiringan</a:t>
                </a:r>
                <a:r>
                  <a:rPr lang="en-US" dirty="0"/>
                  <a:t> </a:t>
                </a:r>
                <a:r>
                  <a:rPr lang="en-US" dirty="0" err="1"/>
                  <a:t>garis</a:t>
                </a:r>
                <a:r>
                  <a:rPr lang="en-US" dirty="0"/>
                  <a:t> </a:t>
                </a:r>
                <a:r>
                  <a:rPr lang="en-US" dirty="0" err="1"/>
                  <a:t>singgung</a:t>
                </a:r>
                <a:r>
                  <a:rPr lang="en-US" dirty="0"/>
                  <a:t> di </a:t>
                </a:r>
                <a:r>
                  <a:rPr lang="en-US" dirty="0" err="1"/>
                  <a:t>titik</a:t>
                </a:r>
                <a:r>
                  <a:rPr lang="en-US" dirty="0"/>
                  <a:t> P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121664"/>
                <a:ext cx="8915400" cy="5315712"/>
              </a:xfrm>
              <a:blipFill rotWithShape="0">
                <a:blip r:embed="rId2"/>
                <a:stretch>
                  <a:fillRect l="-342" t="-803" r="-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24" y="1702037"/>
            <a:ext cx="4600215" cy="30022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78624" y="2182368"/>
            <a:ext cx="364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Q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125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792480"/>
                <a:ext cx="8915400" cy="5118742"/>
              </a:xfrm>
            </p:spPr>
            <p:txBody>
              <a:bodyPr/>
              <a:lstStyle/>
              <a:p>
                <a:r>
                  <a:rPr lang="en-US" b="1" dirty="0" err="1"/>
                  <a:t>Turunan</a:t>
                </a:r>
                <a:r>
                  <a:rPr lang="en-US" b="1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lain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dibaca</a:t>
                </a:r>
                <a:r>
                  <a:rPr lang="en-US" dirty="0"/>
                  <a:t>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aksen</a:t>
                </a:r>
                <a:r>
                  <a:rPr lang="en-US" dirty="0"/>
                  <a:t>”) yang </a:t>
                </a:r>
                <a:r>
                  <a:rPr lang="en-US" dirty="0" err="1"/>
                  <a:t>nilainya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sebarang</a:t>
                </a:r>
                <a:r>
                  <a:rPr lang="en-US" dirty="0"/>
                  <a:t> </a:t>
                </a:r>
                <a:r>
                  <a:rPr lang="en-US" dirty="0" err="1"/>
                  <a:t>bilangan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:r>
                  <a:rPr lang="en-US" dirty="0" err="1" smtClean="0"/>
                  <a:t>asalkan</a:t>
                </a:r>
                <a:r>
                  <a:rPr lang="en-US" dirty="0" smtClean="0"/>
                  <a:t> </a:t>
                </a:r>
                <a:r>
                  <a:rPr lang="en-US" dirty="0" err="1"/>
                  <a:t>limitnya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792480"/>
                <a:ext cx="8915400" cy="5118742"/>
              </a:xfrm>
              <a:blipFill rotWithShape="0">
                <a:blip r:embed="rId2"/>
                <a:stretch>
                  <a:fillRect l="-479" t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76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38912"/>
                <a:ext cx="8915400" cy="5718048"/>
              </a:xfrm>
            </p:spPr>
            <p:txBody>
              <a:bodyPr/>
              <a:lstStyle/>
              <a:p>
                <a:pPr lvl="1"/>
                <a:r>
                  <a:rPr lang="en-US" b="1" dirty="0" smtClean="0"/>
                  <a:t>NOTASI DAARI TURUNAN</a:t>
                </a:r>
                <a:endParaRPr lang="en-US" sz="1400" dirty="0"/>
              </a:p>
              <a:p>
                <a:pPr lvl="0"/>
                <a:r>
                  <a:rPr lang="en-US" dirty="0" err="1"/>
                  <a:t>Notasi</a:t>
                </a:r>
                <a:r>
                  <a:rPr lang="en-US" dirty="0"/>
                  <a:t> </a:t>
                </a:r>
                <a:r>
                  <a:rPr lang="en-US" dirty="0" err="1"/>
                  <a:t>aksen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0"/>
                <a:r>
                  <a:rPr lang="en-US" dirty="0" err="1"/>
                  <a:t>Notasi</a:t>
                </a:r>
                <a:r>
                  <a:rPr lang="en-US" dirty="0"/>
                  <a:t> 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600" dirty="0"/>
              </a:p>
              <a:p>
                <a:pPr lvl="0"/>
                <a:r>
                  <a:rPr lang="en-US" dirty="0" err="1"/>
                  <a:t>Notasi</a:t>
                </a:r>
                <a:r>
                  <a:rPr lang="en-US" dirty="0"/>
                  <a:t> Leibniz,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600" dirty="0"/>
              </a:p>
              <a:p>
                <a:r>
                  <a:rPr lang="en-US" b="1" dirty="0" err="1"/>
                  <a:t>Contoh</a:t>
                </a:r>
                <a:r>
                  <a:rPr lang="en-US" b="1" dirty="0"/>
                  <a:t>:</a:t>
                </a:r>
                <a:endParaRPr lang="en-US" sz="1600" b="1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Andaikan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lang="en-US" sz="1600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Jawab</a:t>
                </a:r>
                <a:r>
                  <a:rPr lang="en-US" dirty="0"/>
                  <a:t>:	</a:t>
                </a:r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3+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b="1" dirty="0" err="1" smtClean="0"/>
                  <a:t>Contoh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cari</a:t>
                </a:r>
                <a:r>
                  <a:rPr lang="en-US" dirty="0"/>
                  <a:t> 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!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38912"/>
                <a:ext cx="8915400" cy="5718048"/>
              </a:xfrm>
              <a:blipFill rotWithShape="0">
                <a:blip r:embed="rId2"/>
                <a:stretch>
                  <a:fillRect l="-479" t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145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31502"/>
            <a:ext cx="8911687" cy="838930"/>
          </a:xfrm>
        </p:spPr>
        <p:txBody>
          <a:bodyPr/>
          <a:lstStyle/>
          <a:p>
            <a:r>
              <a:rPr lang="en-US" dirty="0" smtClean="0"/>
              <a:t>BENTUK YANG SETARA UNTUK TURUNAN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267968"/>
                <a:ext cx="8915400" cy="5023104"/>
              </a:xfrm>
            </p:spPr>
            <p:txBody>
              <a:bodyPr/>
              <a:lstStyle/>
              <a:p>
                <a:r>
                  <a:rPr lang="en-US" dirty="0" err="1" smtClean="0"/>
                  <a:t>Turunan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suatu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fungsi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juga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dapat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didefinisikan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sebagai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err="1"/>
                  <a:t>Contoh</a:t>
                </a:r>
                <a:r>
                  <a:rPr lang="en-US" b="1" dirty="0"/>
                  <a:t>:</a:t>
                </a:r>
              </a:p>
              <a:p>
                <a:r>
                  <a:rPr lang="en-US" dirty="0" err="1"/>
                  <a:t>Andaikan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Cari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267968"/>
                <a:ext cx="8915400" cy="5023104"/>
              </a:xfrm>
              <a:blipFill rotWithShape="0">
                <a:blip r:embed="rId2"/>
                <a:stretch>
                  <a:fillRect l="-479" t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44" y="1848341"/>
            <a:ext cx="4268368" cy="28455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48357" y="2041146"/>
                <a:ext cx="259102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8357" y="2041146"/>
                <a:ext cx="2591029" cy="6299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8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2354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Keterdeferensialan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menunjukkan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kekontinuan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36192"/>
                <a:ext cx="8915400" cy="43750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	</a:t>
                </a:r>
                <a:r>
                  <a:rPr lang="en-US" b="1" dirty="0" err="1" smtClean="0"/>
                  <a:t>Teorema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Kebalikan</a:t>
                </a:r>
                <a:r>
                  <a:rPr lang="en-US" dirty="0" smtClean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teorema</a:t>
                </a:r>
                <a:r>
                  <a:rPr lang="en-US" dirty="0"/>
                  <a:t> </a:t>
                </a:r>
                <a:r>
                  <a:rPr lang="en-US" dirty="0" err="1"/>
                  <a:t>ini</a:t>
                </a:r>
                <a:r>
                  <a:rPr lang="en-US" dirty="0"/>
                  <a:t> </a:t>
                </a:r>
                <a:r>
                  <a:rPr lang="en-US" dirty="0" err="1"/>
                  <a:t>tidak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Contoh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apakah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kontinu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36192"/>
                <a:ext cx="8915400" cy="4375030"/>
              </a:xfrm>
              <a:blipFill rotWithShape="0">
                <a:blip r:embed="rId2"/>
                <a:stretch>
                  <a:fillRect l="-479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8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99890"/>
          </a:xfrm>
        </p:spPr>
        <p:txBody>
          <a:bodyPr/>
          <a:lstStyle/>
          <a:p>
            <a:r>
              <a:rPr lang="en-US" dirty="0" smtClean="0"/>
              <a:t>ATURAN PENCARIAN TURUNAN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438656"/>
                <a:ext cx="8915400" cy="4974336"/>
              </a:xfrm>
            </p:spPr>
            <p:txBody>
              <a:bodyPr/>
              <a:lstStyle/>
              <a:p>
                <a:r>
                  <a:rPr lang="en-US" b="1" dirty="0" smtClean="0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Konstanta</a:t>
                </a:r>
                <a:r>
                  <a:rPr lang="en-US" b="1" dirty="0"/>
                  <a:t>)</a:t>
                </a:r>
                <a:endParaRPr lang="en-US" dirty="0"/>
              </a:p>
              <a:p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konstanta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sebarang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yakni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Contoh</a:t>
                </a:r>
                <a:r>
                  <a:rPr lang="en-US" b="1" dirty="0" smtClean="0"/>
                  <a:t>:  1.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𝒎𝒂𝒌𝒂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		  2. D(4) = 0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 err="1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Fungsi</a:t>
                </a:r>
                <a:r>
                  <a:rPr lang="en-US" b="1" dirty="0"/>
                  <a:t> </a:t>
                </a:r>
                <a:r>
                  <a:rPr lang="en-US" b="1" dirty="0" err="1"/>
                  <a:t>Identitas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atau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438656"/>
                <a:ext cx="8915400" cy="4974336"/>
              </a:xfrm>
              <a:blipFill rotWithShape="0">
                <a:blip r:embed="rId2"/>
                <a:stretch>
                  <a:fillRect l="-616" t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0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51104"/>
                <a:ext cx="8915400" cy="6022848"/>
              </a:xfrm>
            </p:spPr>
            <p:txBody>
              <a:bodyPr/>
              <a:lstStyle/>
              <a:p>
                <a:r>
                  <a:rPr lang="en-US" b="1" dirty="0" smtClean="0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Pangkat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yakni</a:t>
                </a:r>
                <a:r>
                  <a:rPr lang="en-US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 err="1" smtClean="0"/>
                  <a:t>Contoh</a:t>
                </a:r>
                <a:r>
                  <a:rPr lang="en-US" b="1" dirty="0" smtClean="0"/>
                  <a:t>:</a:t>
                </a:r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 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1600" b="1" dirty="0" smtClean="0"/>
                  <a:t>  </a:t>
                </a:r>
              </a:p>
              <a:p>
                <a:pPr marL="1371600" lvl="3" indent="0">
                  <a:buNone/>
                </a:pPr>
                <a:r>
                  <a:rPr lang="en-US" sz="1600" b="1" dirty="0" smtClean="0"/>
                  <a:t>2.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600" b="1" dirty="0" smtClean="0"/>
                  <a:t>    </a:t>
                </a:r>
                <a:r>
                  <a:rPr lang="en-US" sz="1600" b="1" dirty="0" err="1" smtClean="0"/>
                  <a:t>maka</a:t>
                </a: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1600" b="1" dirty="0" smtClean="0"/>
              </a:p>
              <a:p>
                <a:pPr marL="1371600" lvl="3" indent="0">
                  <a:buNone/>
                </a:pPr>
                <a:endParaRPr lang="en-US" sz="1600" b="1" dirty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Teorema </a:t>
                </a:r>
                <a:r>
                  <a:rPr lang="en-US" b="1" dirty="0"/>
                  <a:t>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Kelipatan</a:t>
                </a:r>
                <a:r>
                  <a:rPr lang="en-US" b="1" dirty="0"/>
                  <a:t> </a:t>
                </a:r>
                <a:r>
                  <a:rPr lang="en-US" b="1" dirty="0" err="1"/>
                  <a:t>Konstanta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 algn="ctr"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konstanta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fungsi</a:t>
                </a:r>
                <a:r>
                  <a:rPr lang="en-US" dirty="0"/>
                  <a:t> yang </a:t>
                </a:r>
                <a:r>
                  <a:rPr lang="en-US" dirty="0" err="1"/>
                  <a:t>terdiferensialkan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𝑘𝑓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a</a:t>
                </a:r>
                <a:r>
                  <a:rPr lang="en-US" dirty="0"/>
                  <a:t>tau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𝑘𝐷𝑓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 smtClean="0"/>
                  <a:t>Contoh</a:t>
                </a:r>
                <a:r>
                  <a:rPr lang="en-US" b="1" dirty="0" smtClean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51104"/>
                <a:ext cx="8915400" cy="6022848"/>
              </a:xfrm>
              <a:blipFill rotWithShape="0">
                <a:blip r:embed="rId2"/>
                <a:stretch>
                  <a:fillRect l="-479" t="-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901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414528"/>
                <a:ext cx="8915400" cy="574243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Jumlah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fungsi-fungsi</a:t>
                </a:r>
                <a:r>
                  <a:rPr lang="en-US" dirty="0"/>
                  <a:t> yang </a:t>
                </a:r>
                <a:r>
                  <a:rPr lang="en-US" dirty="0" err="1"/>
                  <a:t>terdiferensialkan</a:t>
                </a:r>
                <a:r>
                  <a:rPr lang="en-US" dirty="0"/>
                  <a:t>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a</a:t>
                </a:r>
                <a:r>
                  <a:rPr lang="en-US" dirty="0" smtClean="0"/>
                  <a:t>tau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Contoh</a:t>
                </a:r>
                <a:r>
                  <a:rPr lang="en-US" b="1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1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 err="1"/>
                  <a:t>Teorema</a:t>
                </a:r>
                <a:r>
                  <a:rPr lang="en-US" b="1" dirty="0"/>
                  <a:t> (</a:t>
                </a:r>
                <a:r>
                  <a:rPr lang="en-US" b="1" dirty="0" err="1"/>
                  <a:t>Aturan</a:t>
                </a:r>
                <a:r>
                  <a:rPr lang="en-US" b="1" dirty="0"/>
                  <a:t> </a:t>
                </a:r>
                <a:r>
                  <a:rPr lang="en-US" b="1" dirty="0" err="1"/>
                  <a:t>Selisih</a:t>
                </a:r>
                <a:r>
                  <a:rPr lang="en-US" b="1" dirty="0"/>
                  <a:t>)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Jika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fungsi-fungsi</a:t>
                </a:r>
                <a:r>
                  <a:rPr lang="en-US" dirty="0"/>
                  <a:t> yang </a:t>
                </a:r>
                <a:r>
                  <a:rPr lang="en-US" dirty="0" err="1"/>
                  <a:t>terdiferensialkan</a:t>
                </a:r>
                <a:r>
                  <a:rPr lang="en-US" dirty="0"/>
                  <a:t>, </a:t>
                </a:r>
                <a:r>
                  <a:rPr lang="en-US" dirty="0" err="1" smtClean="0"/>
                  <a:t>maka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atau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Contoh</a:t>
                </a:r>
                <a:r>
                  <a:rPr lang="en-US" b="1" dirty="0" smtClean="0"/>
                  <a:t>:</a:t>
                </a:r>
                <a:endParaRPr lang="en-US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12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414528"/>
                <a:ext cx="8915400" cy="5742432"/>
              </a:xfrm>
              <a:blipFill rotWithShape="0">
                <a:blip r:embed="rId2"/>
                <a:stretch>
                  <a:fillRect l="-616"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2035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222</TotalTime>
  <Words>114</Words>
  <Application>Microsoft Office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Cambria Math</vt:lpstr>
      <vt:lpstr>Century Gothic</vt:lpstr>
      <vt:lpstr>Wingdings 3</vt:lpstr>
      <vt:lpstr>Wisp</vt:lpstr>
      <vt:lpstr>TURUNAN </vt:lpstr>
      <vt:lpstr>DEFINISI TURUNAN</vt:lpstr>
      <vt:lpstr>PowerPoint Presentation</vt:lpstr>
      <vt:lpstr>PowerPoint Presentation</vt:lpstr>
      <vt:lpstr>BENTUK YANG SETARA UNTUK TURUNAN</vt:lpstr>
      <vt:lpstr>Keterdeferensialan menunjukkan kekontinuan</vt:lpstr>
      <vt:lpstr>ATURAN PENCARIAN TURUNAN</vt:lpstr>
      <vt:lpstr>PowerPoint Presentation</vt:lpstr>
      <vt:lpstr>PowerPoint Presentation</vt:lpstr>
      <vt:lpstr>PowerPoint Presentation</vt:lpstr>
      <vt:lpstr>PowerPoint Presentation</vt:lpstr>
      <vt:lpstr>ATURAN RANTAI</vt:lpstr>
      <vt:lpstr>ATURAN RANTAI BERSUSUN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TURUNAN </dc:title>
  <dc:creator>Inne Novita Sari</dc:creator>
  <cp:lastModifiedBy>Inne Novita Sari</cp:lastModifiedBy>
  <cp:revision>2</cp:revision>
  <dcterms:created xsi:type="dcterms:W3CDTF">2013-11-11T13:20:33Z</dcterms:created>
  <dcterms:modified xsi:type="dcterms:W3CDTF">2013-11-12T07:06:27Z</dcterms:modified>
</cp:coreProperties>
</file>