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1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11" autoAdjust="0"/>
  </p:normalViewPr>
  <p:slideViewPr>
    <p:cSldViewPr>
      <p:cViewPr varScale="1">
        <p:scale>
          <a:sx n="21" d="100"/>
          <a:sy n="21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3E36A81-3FE1-4A0F-B214-E936F9E3E70B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F83EC29-E395-45C0-8AD5-C67EF2B21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300" dirty="0" smtClean="0"/>
              <a:t>Three of the most common reasons for BPR</a:t>
            </a:r>
          </a:p>
          <a:p>
            <a:r>
              <a:rPr lang="en-US" sz="1300" dirty="0" smtClean="0"/>
              <a:t>failure are the following:</a:t>
            </a:r>
          </a:p>
          <a:p>
            <a:r>
              <a:rPr lang="en-US" sz="1300" dirty="0" smtClean="0"/>
              <a:t>1 lack of senior management commitment</a:t>
            </a:r>
          </a:p>
          <a:p>
            <a:r>
              <a:rPr lang="en-US" sz="1300" dirty="0" smtClean="0"/>
              <a:t>2 poor communication among those involved</a:t>
            </a:r>
          </a:p>
          <a:p>
            <a:r>
              <a:rPr lang="en-US" sz="1300" dirty="0" smtClean="0"/>
              <a:t>in BPR</a:t>
            </a:r>
          </a:p>
          <a:p>
            <a:r>
              <a:rPr lang="en-US" sz="1300" dirty="0" smtClean="0"/>
              <a:t>3 poor implementation of the redesigned</a:t>
            </a:r>
          </a:p>
          <a:p>
            <a:r>
              <a:rPr lang="en-US" sz="1300" dirty="0" smtClean="0"/>
              <a:t>processes</a:t>
            </a:r>
          </a:p>
          <a:p>
            <a:r>
              <a:rPr lang="en-US" sz="1300" dirty="0" smtClean="0"/>
              <a:t>These problems relate largely to inadequate</a:t>
            </a:r>
          </a:p>
          <a:p>
            <a:r>
              <a:rPr lang="en-US" sz="1300" dirty="0" smtClean="0"/>
              <a:t>understanding and poor management of </a:t>
            </a:r>
            <a:r>
              <a:rPr lang="en-US" sz="1300" dirty="0" err="1" smtClean="0"/>
              <a:t>organisational</a:t>
            </a:r>
            <a:endParaRPr lang="en-US" sz="1300" dirty="0" smtClean="0"/>
          </a:p>
          <a:p>
            <a:r>
              <a:rPr lang="en-US" sz="1300" dirty="0" smtClean="0"/>
              <a:t>change. Both technological and human</a:t>
            </a:r>
          </a:p>
          <a:p>
            <a:r>
              <a:rPr lang="en-US" sz="1300" dirty="0" smtClean="0"/>
              <a:t>change have to be managed simultaneously:</a:t>
            </a:r>
          </a:p>
          <a:p>
            <a:r>
              <a:rPr lang="en-US" sz="1300" dirty="0" smtClean="0"/>
              <a:t>structures and policies have to fit with technological</a:t>
            </a:r>
          </a:p>
          <a:p>
            <a:r>
              <a:rPr lang="en-US" sz="1300" dirty="0" smtClean="0"/>
              <a:t>change and staff have to accept </a:t>
            </a:r>
            <a:r>
              <a:rPr lang="en-US" sz="1300" dirty="0" err="1" smtClean="0"/>
              <a:t>organisational</a:t>
            </a:r>
            <a:endParaRPr lang="en-US" sz="1300" dirty="0" smtClean="0"/>
          </a:p>
          <a:p>
            <a:r>
              <a:rPr lang="en-US" sz="1300" dirty="0" smtClean="0"/>
              <a:t>change. Fear, anxiety and additional job</a:t>
            </a:r>
          </a:p>
          <a:p>
            <a:r>
              <a:rPr lang="en-US" sz="1300" dirty="0" smtClean="0"/>
              <a:t>responsibilities can all create problems, while the</a:t>
            </a:r>
          </a:p>
          <a:p>
            <a:r>
              <a:rPr lang="en-US" sz="1300" dirty="0" smtClean="0"/>
              <a:t>increasing use of IS/IT may arouse suspicions of</a:t>
            </a:r>
          </a:p>
          <a:p>
            <a:r>
              <a:rPr lang="en-US" sz="1300" dirty="0" smtClean="0"/>
              <a:t>staff monitoring and even workforce reductions.</a:t>
            </a:r>
          </a:p>
          <a:p>
            <a:r>
              <a:rPr lang="en-US" sz="1300" dirty="0" smtClean="0"/>
              <a:t>The preceding boxed example illustrates a failed</a:t>
            </a:r>
          </a:p>
          <a:p>
            <a:r>
              <a:rPr lang="en-US" sz="1300" dirty="0" smtClean="0"/>
              <a:t>BPR project. Table 7.2 illustrates these potential</a:t>
            </a:r>
          </a:p>
          <a:p>
            <a:r>
              <a:rPr lang="en-US" sz="1300" dirty="0" smtClean="0"/>
              <a:t>problems in a bit more detail.</a:t>
            </a:r>
          </a:p>
          <a:p>
            <a:r>
              <a:rPr lang="en-US" sz="1300" dirty="0" smtClean="0"/>
              <a:t>It is clear from the table that problems</a:t>
            </a:r>
          </a:p>
          <a:p>
            <a:r>
              <a:rPr lang="en-US" sz="1300" dirty="0" smtClean="0"/>
              <a:t>come from a combination of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,</a:t>
            </a:r>
          </a:p>
          <a:p>
            <a:r>
              <a:rPr lang="en-US" sz="1300" dirty="0" smtClean="0"/>
              <a:t>technological and project management sources.</a:t>
            </a:r>
          </a:p>
          <a:p>
            <a:r>
              <a:rPr lang="en-US" sz="1300" dirty="0" err="1" smtClean="0"/>
              <a:t>Organisational</a:t>
            </a:r>
            <a:r>
              <a:rPr lang="en-US" sz="1300" dirty="0" smtClean="0"/>
              <a:t> change is complex and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b="1" dirty="0" smtClean="0"/>
              <a:t>IT as a key element</a:t>
            </a:r>
          </a:p>
          <a:p>
            <a:r>
              <a:rPr lang="en-US" sz="1300" dirty="0" smtClean="0"/>
              <a:t>What is important is the understanding and</a:t>
            </a:r>
          </a:p>
          <a:p>
            <a:r>
              <a:rPr lang="en-US" sz="1300" dirty="0" smtClean="0"/>
              <a:t>harnessing of IS/IT so that business processes</a:t>
            </a:r>
          </a:p>
          <a:p>
            <a:r>
              <a:rPr lang="en-US" sz="1300" dirty="0" smtClean="0"/>
              <a:t>can be redesigned in ways that would otherwise</a:t>
            </a:r>
          </a:p>
          <a:p>
            <a:r>
              <a:rPr lang="en-US" sz="1300" dirty="0" smtClean="0"/>
              <a:t>have not been feasible. Bearing in mind the</a:t>
            </a:r>
          </a:p>
          <a:p>
            <a:r>
              <a:rPr lang="en-US" sz="1300" dirty="0" smtClean="0"/>
              <a:t>potential for integrating IS and databases and</a:t>
            </a:r>
          </a:p>
          <a:p>
            <a:r>
              <a:rPr lang="en-US" sz="1300" dirty="0" smtClean="0"/>
              <a:t>for networking, Table 7.3 </a:t>
            </a:r>
            <a:r>
              <a:rPr lang="en-US" sz="1300" dirty="0" err="1" smtClean="0"/>
              <a:t>summarises</a:t>
            </a:r>
            <a:r>
              <a:rPr lang="en-US" sz="1300" dirty="0" smtClean="0"/>
              <a:t> the IT</a:t>
            </a:r>
          </a:p>
          <a:p>
            <a:r>
              <a:rPr lang="en-US" sz="1300" dirty="0" smtClean="0"/>
              <a:t>opportunities in terms of reducing costs.</a:t>
            </a:r>
          </a:p>
          <a:p>
            <a:r>
              <a:rPr lang="en-US" sz="1300" dirty="0" smtClean="0"/>
              <a:t>The potential of IT for business change is</a:t>
            </a:r>
          </a:p>
          <a:p>
            <a:r>
              <a:rPr lang="en-US" sz="1300" dirty="0" smtClean="0"/>
              <a:t>achieved by viewing IT as an enabler of process</a:t>
            </a:r>
          </a:p>
          <a:p>
            <a:r>
              <a:rPr lang="en-US" sz="1300" dirty="0" smtClean="0"/>
              <a:t>innovation. Certain activities help identify key</a:t>
            </a:r>
          </a:p>
          <a:p>
            <a:r>
              <a:rPr lang="en-US" sz="1300" dirty="0" smtClean="0"/>
              <a:t>change enablers, which must then be </a:t>
            </a:r>
            <a:r>
              <a:rPr lang="en-US" sz="1300" dirty="0" err="1" smtClean="0"/>
              <a:t>analysed</a:t>
            </a:r>
            <a:endParaRPr lang="en-US" sz="1300" dirty="0" smtClean="0"/>
          </a:p>
          <a:p>
            <a:r>
              <a:rPr lang="en-US" sz="1300" dirty="0" smtClean="0"/>
              <a:t>in terms of feasibility and constraints imposed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300" dirty="0" smtClean="0"/>
              <a:t>by existing technology, activities such as the</a:t>
            </a:r>
          </a:p>
          <a:p>
            <a:r>
              <a:rPr lang="en-US" sz="1300" dirty="0" smtClean="0"/>
              <a:t>following:</a:t>
            </a:r>
          </a:p>
          <a:p>
            <a:r>
              <a:rPr lang="en-US" sz="1300" dirty="0" smtClean="0"/>
              <a:t>• identify potential technological and human</a:t>
            </a:r>
          </a:p>
          <a:p>
            <a:r>
              <a:rPr lang="en-US" sz="1300" dirty="0" smtClean="0"/>
              <a:t>opportunities for process innovation;</a:t>
            </a:r>
          </a:p>
          <a:p>
            <a:r>
              <a:rPr lang="en-US" sz="1300" dirty="0" smtClean="0"/>
              <a:t>• identify potential technological and human</a:t>
            </a:r>
          </a:p>
          <a:p>
            <a:r>
              <a:rPr lang="en-US" sz="1300" dirty="0" smtClean="0"/>
              <a:t>constraints;</a:t>
            </a:r>
          </a:p>
          <a:p>
            <a:r>
              <a:rPr lang="en-US" sz="1300" dirty="0" smtClean="0"/>
              <a:t>• seek out opportunities with respect to specific</a:t>
            </a:r>
          </a:p>
          <a:p>
            <a:r>
              <a:rPr lang="en-US" sz="1300" dirty="0" smtClean="0"/>
              <a:t>processes;</a:t>
            </a:r>
          </a:p>
          <a:p>
            <a:r>
              <a:rPr lang="en-US" sz="1300" dirty="0" smtClean="0"/>
              <a:t>• identify which constraints are acceptable.</a:t>
            </a:r>
          </a:p>
          <a:p>
            <a:r>
              <a:rPr lang="en-US" sz="1300" dirty="0" smtClean="0"/>
              <a:t>Opportunities and constraints must be identified,</a:t>
            </a:r>
          </a:p>
          <a:p>
            <a:r>
              <a:rPr lang="en-US" sz="1300" dirty="0" smtClean="0"/>
              <a:t>along with their relevance to the process</a:t>
            </a:r>
          </a:p>
          <a:p>
            <a:r>
              <a:rPr lang="en-US" sz="1300" dirty="0" smtClean="0"/>
              <a:t>under consideration. Cost/benefit analysis and</a:t>
            </a:r>
          </a:p>
          <a:p>
            <a:r>
              <a:rPr lang="en-US" sz="1300" dirty="0" smtClean="0"/>
              <a:t>planning have to be undertaken and decisions</a:t>
            </a:r>
          </a:p>
          <a:p>
            <a:r>
              <a:rPr lang="en-US" sz="1300" dirty="0" smtClean="0"/>
              <a:t>must be made as to which constraints are</a:t>
            </a:r>
          </a:p>
          <a:p>
            <a:r>
              <a:rPr lang="en-US" sz="1300" dirty="0" smtClean="0"/>
              <a:t>acceptable and which need to be overcome.</a:t>
            </a:r>
          </a:p>
          <a:p>
            <a:r>
              <a:rPr lang="en-US" sz="1300" dirty="0" smtClean="0"/>
              <a:t>The notion of IT as an enabler may well be</a:t>
            </a:r>
          </a:p>
          <a:p>
            <a:r>
              <a:rPr lang="en-US" sz="1300" dirty="0" smtClean="0"/>
              <a:t>more accurately represented as IS/IT helping</a:t>
            </a:r>
          </a:p>
          <a:p>
            <a:r>
              <a:rPr lang="en-US" sz="1300" dirty="0" smtClean="0"/>
              <a:t>to implement a process rather than enabling it.</a:t>
            </a:r>
          </a:p>
          <a:p>
            <a:r>
              <a:rPr lang="en-US" sz="1300" dirty="0" smtClean="0"/>
              <a:t>Suffice to say, IT can offer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 considerable</a:t>
            </a:r>
          </a:p>
          <a:p>
            <a:r>
              <a:rPr lang="en-US" sz="1300" dirty="0" smtClean="0"/>
              <a:t>advantages in terms of providing innovative</a:t>
            </a:r>
          </a:p>
          <a:p>
            <a:r>
              <a:rPr lang="en-US" sz="1300" dirty="0" smtClean="0"/>
              <a:t>ways to improve existing processes and</a:t>
            </a:r>
          </a:p>
          <a:p>
            <a:r>
              <a:rPr lang="en-US" sz="1300" dirty="0" smtClean="0"/>
              <a:t>better design new processes. IT and other</a:t>
            </a:r>
          </a:p>
          <a:p>
            <a:r>
              <a:rPr lang="en-US" sz="1300" dirty="0" smtClean="0"/>
              <a:t>process change enablers all need to be considered</a:t>
            </a:r>
          </a:p>
          <a:p>
            <a:r>
              <a:rPr lang="en-US" sz="1300" dirty="0" smtClean="0"/>
              <a:t>as valuable tools for shaping processes,</a:t>
            </a:r>
          </a:p>
          <a:p>
            <a:r>
              <a:rPr lang="en-US" sz="1300" dirty="0" smtClean="0"/>
              <a:t>though it must be remembered that such tools</a:t>
            </a:r>
          </a:p>
          <a:p>
            <a:r>
              <a:rPr lang="en-US" sz="1300" dirty="0" smtClean="0"/>
              <a:t>can have a positive or negative effect on</a:t>
            </a:r>
          </a:p>
          <a:p>
            <a:r>
              <a:rPr lang="en-US" sz="1300" dirty="0" smtClean="0"/>
              <a:t>processes. IT may provide opportunities for</a:t>
            </a:r>
          </a:p>
          <a:p>
            <a:r>
              <a:rPr lang="en-US" sz="1300" dirty="0" smtClean="0"/>
              <a:t>and impose constraints on process design.</a:t>
            </a:r>
          </a:p>
          <a:p>
            <a:r>
              <a:rPr lang="en-US" sz="1300" dirty="0" smtClean="0"/>
              <a:t>The potential impact of IT on process</a:t>
            </a:r>
          </a:p>
          <a:p>
            <a:r>
              <a:rPr lang="en-US" sz="1300" dirty="0" smtClean="0"/>
              <a:t>change has been </a:t>
            </a:r>
            <a:r>
              <a:rPr lang="en-US" sz="1300" dirty="0" err="1" smtClean="0"/>
              <a:t>summarised</a:t>
            </a:r>
            <a:r>
              <a:rPr lang="en-US" sz="1300" dirty="0" smtClean="0"/>
              <a:t> by Davenport</a:t>
            </a:r>
          </a:p>
          <a:p>
            <a:r>
              <a:rPr lang="en-US" sz="1300" dirty="0" smtClean="0"/>
              <a:t>(1993) under nine categories (see Table 7.4).</a:t>
            </a:r>
          </a:p>
          <a:p>
            <a:r>
              <a:rPr lang="en-US" sz="1300" dirty="0" smtClean="0"/>
              <a:t>The </a:t>
            </a:r>
            <a:r>
              <a:rPr lang="en-US" sz="1300" i="1" dirty="0" err="1" smtClean="0"/>
              <a:t>automational</a:t>
            </a:r>
            <a:r>
              <a:rPr lang="en-US" sz="1300" i="1" dirty="0" smtClean="0"/>
              <a:t> benefit of IT lies in its ability</a:t>
            </a:r>
          </a:p>
          <a:p>
            <a:r>
              <a:rPr lang="en-US" sz="1300" dirty="0" smtClean="0"/>
              <a:t>to eliminate human </a:t>
            </a:r>
            <a:r>
              <a:rPr lang="en-US" sz="1300" dirty="0" err="1" smtClean="0"/>
              <a:t>labour</a:t>
            </a:r>
            <a:r>
              <a:rPr lang="en-US" sz="1300" dirty="0" smtClean="0"/>
              <a:t> and produce a more</a:t>
            </a:r>
          </a:p>
          <a:p>
            <a:r>
              <a:rPr lang="en-US" sz="1300" dirty="0" smtClean="0"/>
              <a:t>structured process. The use of robotics in manufacturing</a:t>
            </a:r>
          </a:p>
          <a:p>
            <a:r>
              <a:rPr lang="en-US" sz="1300" dirty="0" smtClean="0"/>
              <a:t>and automated call distributors in</a:t>
            </a:r>
          </a:p>
          <a:p>
            <a:r>
              <a:rPr lang="en-US" sz="1300" dirty="0" smtClean="0"/>
              <a:t>telephone-intensive services are examples of this</a:t>
            </a:r>
          </a:p>
          <a:p>
            <a:r>
              <a:rPr lang="en-US" sz="1300" dirty="0" smtClean="0"/>
              <a:t>benefit. The </a:t>
            </a:r>
            <a:r>
              <a:rPr lang="en-US" sz="1300" i="1" dirty="0" smtClean="0"/>
              <a:t>informational impact of IT captures</a:t>
            </a:r>
          </a:p>
          <a:p>
            <a:r>
              <a:rPr lang="en-US" sz="1300" dirty="0" smtClean="0"/>
              <a:t>process performance information, which can</a:t>
            </a:r>
          </a:p>
          <a:p>
            <a:r>
              <a:rPr lang="en-US" sz="1300" dirty="0" smtClean="0"/>
              <a:t>then be </a:t>
            </a:r>
            <a:r>
              <a:rPr lang="en-US" sz="1300" dirty="0" err="1" smtClean="0"/>
              <a:t>analysed</a:t>
            </a:r>
            <a:r>
              <a:rPr lang="en-US" sz="1300" dirty="0" smtClean="0"/>
              <a:t> and used as the basis for</a:t>
            </a:r>
          </a:p>
          <a:p>
            <a:r>
              <a:rPr lang="en-US" sz="1300" dirty="0" smtClean="0"/>
              <a:t>making decisions (see also the </a:t>
            </a:r>
            <a:r>
              <a:rPr lang="en-US" sz="1300" i="1" dirty="0" smtClean="0"/>
              <a:t>analytical impact</a:t>
            </a:r>
          </a:p>
          <a:p>
            <a:r>
              <a:rPr lang="en-US" sz="1300" dirty="0" smtClean="0"/>
              <a:t>of IT). Computer-based tools are used extensively</a:t>
            </a:r>
          </a:p>
          <a:p>
            <a:r>
              <a:rPr lang="en-US" sz="1300" dirty="0" smtClean="0"/>
              <a:t>in a variety of chemical processes to </a:t>
            </a:r>
            <a:r>
              <a:rPr lang="en-US" sz="1300" dirty="0" err="1" smtClean="0"/>
              <a:t>optimise</a:t>
            </a:r>
            <a:endParaRPr lang="en-US" sz="1300" dirty="0" smtClean="0"/>
          </a:p>
          <a:p>
            <a:r>
              <a:rPr lang="en-US" sz="1300" dirty="0" smtClean="0"/>
              <a:t>resource and energy consumption, while</a:t>
            </a:r>
          </a:p>
          <a:p>
            <a:r>
              <a:rPr lang="en-US" sz="1300" dirty="0" smtClean="0"/>
              <a:t>credit card companies benefit from rapid </a:t>
            </a:r>
            <a:r>
              <a:rPr lang="en-US" sz="1300" dirty="0" err="1" smtClean="0"/>
              <a:t>authorisation</a:t>
            </a:r>
            <a:endParaRPr lang="en-US" sz="1300" dirty="0" smtClean="0"/>
          </a:p>
          <a:p>
            <a:r>
              <a:rPr lang="en-US" sz="1300" dirty="0" smtClean="0"/>
              <a:t>of large numbers of credit card purchases,</a:t>
            </a:r>
          </a:p>
          <a:p>
            <a:r>
              <a:rPr lang="en-US" sz="1300" dirty="0" smtClean="0"/>
              <a:t>thereby reducing corporate risk and</a:t>
            </a:r>
          </a:p>
          <a:p>
            <a:r>
              <a:rPr lang="en-US" sz="1300" dirty="0" smtClean="0"/>
              <a:t>maintaining customer confidence.</a:t>
            </a:r>
          </a:p>
          <a:p>
            <a:r>
              <a:rPr lang="en-US" sz="1300" i="1" dirty="0" smtClean="0"/>
              <a:t>Sequential benefit is provided when processes</a:t>
            </a:r>
          </a:p>
          <a:p>
            <a:r>
              <a:rPr lang="en-US" sz="1300" dirty="0" smtClean="0"/>
              <a:t>can be carried out simultaneously or in parallel,</a:t>
            </a:r>
          </a:p>
          <a:p>
            <a:r>
              <a:rPr lang="en-US" sz="1300" dirty="0" smtClean="0"/>
              <a:t>thereby reducing process cycle times. It is often</a:t>
            </a:r>
          </a:p>
          <a:p>
            <a:r>
              <a:rPr lang="en-US" sz="1300" dirty="0" smtClean="0"/>
              <a:t>possible to design in parallel, components that previously had to be designed in sequence. The</a:t>
            </a:r>
          </a:p>
          <a:p>
            <a:r>
              <a:rPr lang="en-US" sz="1300" dirty="0" smtClean="0"/>
              <a:t>design and development cycle for the Kodak</a:t>
            </a:r>
          </a:p>
          <a:p>
            <a:r>
              <a:rPr lang="en-US" sz="1300" dirty="0" smtClean="0"/>
              <a:t>35mm camera was dramatically reduced as a</a:t>
            </a:r>
          </a:p>
          <a:p>
            <a:r>
              <a:rPr lang="en-US" sz="1300" dirty="0" smtClean="0"/>
              <a:t>result.</a:t>
            </a:r>
          </a:p>
          <a:p>
            <a:r>
              <a:rPr lang="en-US" sz="1300" i="1" dirty="0" smtClean="0"/>
              <a:t>Tracking often implies bar-coding of items</a:t>
            </a:r>
          </a:p>
          <a:p>
            <a:r>
              <a:rPr lang="en-US" sz="1300" dirty="0" smtClean="0"/>
              <a:t>and scanning at different stages of the logistics</a:t>
            </a:r>
          </a:p>
          <a:p>
            <a:r>
              <a:rPr lang="en-US" sz="1300" dirty="0" smtClean="0"/>
              <a:t>and distribution chain. Federal Express have</a:t>
            </a:r>
          </a:p>
          <a:p>
            <a:r>
              <a:rPr lang="en-US" sz="1300" dirty="0" smtClean="0"/>
              <a:t>always tracked and monitored all their letters</a:t>
            </a:r>
          </a:p>
          <a:p>
            <a:r>
              <a:rPr lang="en-US" sz="1300" dirty="0" smtClean="0"/>
              <a:t>and parcels throughout the delivery process, so</a:t>
            </a:r>
          </a:p>
          <a:p>
            <a:r>
              <a:rPr lang="en-US" sz="1300" dirty="0" smtClean="0"/>
              <a:t>that a customer who has not received an item</a:t>
            </a:r>
          </a:p>
          <a:p>
            <a:r>
              <a:rPr lang="en-US" sz="1300" dirty="0" smtClean="0"/>
              <a:t>of mail can at least know where it is in the</a:t>
            </a:r>
          </a:p>
          <a:p>
            <a:r>
              <a:rPr lang="en-US" sz="1300" dirty="0" smtClean="0"/>
              <a:t>system.</a:t>
            </a:r>
          </a:p>
          <a:p>
            <a:r>
              <a:rPr lang="en-US" sz="1300" i="1" dirty="0" smtClean="0"/>
              <a:t>Geographical benefits of IT enable processes to</a:t>
            </a:r>
          </a:p>
          <a:p>
            <a:r>
              <a:rPr lang="en-US" sz="1300" dirty="0" smtClean="0"/>
              <a:t>be connected globally. Worldwide electronic</a:t>
            </a:r>
          </a:p>
          <a:p>
            <a:r>
              <a:rPr lang="en-US" sz="1300" dirty="0" smtClean="0"/>
              <a:t>mail and teleconferencing enable more rapid</a:t>
            </a:r>
          </a:p>
          <a:p>
            <a:r>
              <a:rPr lang="en-US" sz="1300" dirty="0" smtClean="0"/>
              <a:t>availability and exchange of information, as</a:t>
            </a:r>
          </a:p>
          <a:p>
            <a:r>
              <a:rPr lang="en-US" sz="1300" dirty="0" smtClean="0"/>
              <a:t>well as cooperative decision-making.</a:t>
            </a:r>
          </a:p>
          <a:p>
            <a:r>
              <a:rPr lang="en-US" sz="1300" dirty="0" smtClean="0"/>
              <a:t>The </a:t>
            </a:r>
            <a:r>
              <a:rPr lang="en-US" sz="1300" i="1" dirty="0" smtClean="0"/>
              <a:t>integrative impact of IT helps improve</a:t>
            </a:r>
          </a:p>
          <a:p>
            <a:r>
              <a:rPr lang="en-US" sz="1300" dirty="0" smtClean="0"/>
              <a:t>process performance where tasks are scattered</a:t>
            </a:r>
          </a:p>
          <a:p>
            <a:r>
              <a:rPr lang="en-US" sz="1300" dirty="0" smtClean="0"/>
              <a:t>across jobs and functions, making process</a:t>
            </a:r>
          </a:p>
          <a:p>
            <a:r>
              <a:rPr lang="en-US" sz="1300" dirty="0" smtClean="0"/>
              <a:t>management very difficult. Whole processes,</a:t>
            </a:r>
          </a:p>
          <a:p>
            <a:r>
              <a:rPr lang="en-US" sz="1300" dirty="0" smtClean="0"/>
              <a:t>such as patient care management and insurance</a:t>
            </a:r>
          </a:p>
          <a:p>
            <a:r>
              <a:rPr lang="en-US" sz="1300" dirty="0" smtClean="0"/>
              <a:t>policy underwriting can be managed better by</a:t>
            </a:r>
          </a:p>
          <a:p>
            <a:r>
              <a:rPr lang="en-US" sz="1300" dirty="0" smtClean="0"/>
              <a:t>using relational databases. Knowledge and</a:t>
            </a:r>
          </a:p>
          <a:p>
            <a:r>
              <a:rPr lang="en-US" sz="1300" dirty="0" smtClean="0"/>
              <a:t>experience of individuals is frequently lost</a:t>
            </a:r>
          </a:p>
          <a:p>
            <a:r>
              <a:rPr lang="en-US" sz="1300" dirty="0" smtClean="0"/>
              <a:t>unless formally captured and readily available.</a:t>
            </a:r>
          </a:p>
          <a:p>
            <a:r>
              <a:rPr lang="en-US" sz="1300" dirty="0" smtClean="0"/>
              <a:t>The </a:t>
            </a:r>
            <a:r>
              <a:rPr lang="en-US" sz="1300" i="1" dirty="0" smtClean="0"/>
              <a:t>intellectual impact of IT can be seen</a:t>
            </a:r>
          </a:p>
          <a:p>
            <a:r>
              <a:rPr lang="en-US" sz="1300" dirty="0" smtClean="0"/>
              <a:t>in excellent service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, such as</a:t>
            </a:r>
          </a:p>
          <a:p>
            <a:r>
              <a:rPr lang="en-US" sz="1300" dirty="0" smtClean="0"/>
              <a:t>American Express Travel Related Services and</a:t>
            </a:r>
          </a:p>
          <a:p>
            <a:r>
              <a:rPr lang="en-US" sz="1300" dirty="0" smtClean="0"/>
              <a:t>British Airways, where extensive databases were</a:t>
            </a:r>
          </a:p>
          <a:p>
            <a:r>
              <a:rPr lang="en-US" sz="1300" dirty="0" smtClean="0"/>
              <a:t>built with customer service procedures and customer</a:t>
            </a:r>
          </a:p>
          <a:p>
            <a:r>
              <a:rPr lang="en-US" sz="1300" dirty="0" smtClean="0"/>
              <a:t>requirements easily accessible to staff.</a:t>
            </a:r>
          </a:p>
          <a:p>
            <a:r>
              <a:rPr lang="en-US" sz="1300" dirty="0" smtClean="0"/>
              <a:t>Finally, </a:t>
            </a:r>
            <a:r>
              <a:rPr lang="en-US" sz="1300" i="1" dirty="0" smtClean="0"/>
              <a:t>disintermediation serves to ‘cut out the</a:t>
            </a:r>
          </a:p>
          <a:p>
            <a:r>
              <a:rPr lang="en-US" sz="1300" dirty="0" smtClean="0"/>
              <a:t>middle man’. Intermediaries may slow down</a:t>
            </a:r>
          </a:p>
          <a:p>
            <a:r>
              <a:rPr lang="en-US" sz="1300" dirty="0" smtClean="0"/>
              <a:t>processes or make them less efficient in terms of</a:t>
            </a:r>
          </a:p>
          <a:p>
            <a:r>
              <a:rPr lang="en-US" sz="1300" dirty="0" smtClean="0"/>
              <a:t>passing on information quickly and effectively.</a:t>
            </a:r>
          </a:p>
          <a:p>
            <a:r>
              <a:rPr lang="en-US" sz="1300" dirty="0" smtClean="0"/>
              <a:t>Electronic trading of stocks and shares, for</a:t>
            </a:r>
          </a:p>
          <a:p>
            <a:r>
              <a:rPr lang="en-US" sz="1300" dirty="0" smtClean="0"/>
              <a:t>example, has not only cut lead times dramatically</a:t>
            </a:r>
          </a:p>
          <a:p>
            <a:r>
              <a:rPr lang="en-US" sz="1300" dirty="0" smtClean="0"/>
              <a:t>but has also saved a great deal of money.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300" dirty="0" err="1" smtClean="0"/>
              <a:t>Venkatraman</a:t>
            </a:r>
            <a:r>
              <a:rPr lang="en-US" sz="1300" dirty="0" smtClean="0"/>
              <a:t> (1994) maintains that the role</a:t>
            </a:r>
          </a:p>
          <a:p>
            <a:r>
              <a:rPr lang="en-US" sz="1300" dirty="0" smtClean="0"/>
              <a:t>of IT in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 has evolved from a focus</a:t>
            </a:r>
          </a:p>
          <a:p>
            <a:r>
              <a:rPr lang="en-US" sz="1300" dirty="0" smtClean="0"/>
              <a:t>on efficiency (automation) to a focus on creating</a:t>
            </a:r>
          </a:p>
          <a:p>
            <a:r>
              <a:rPr lang="en-US" sz="1300" dirty="0" smtClean="0"/>
              <a:t>and maintaining flexible business networks,</a:t>
            </a:r>
          </a:p>
          <a:p>
            <a:r>
              <a:rPr lang="en-US" sz="1300" dirty="0" smtClean="0"/>
              <a:t>alliances and partnerships (see also Chapter 5</a:t>
            </a:r>
          </a:p>
          <a:p>
            <a:r>
              <a:rPr lang="en-US" sz="1300" dirty="0" smtClean="0"/>
              <a:t>for inter-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IS and Chapter 8 for IS</a:t>
            </a:r>
          </a:p>
          <a:p>
            <a:r>
              <a:rPr lang="en-US" sz="1300" dirty="0" smtClean="0"/>
              <a:t>and competitive advantage). In his five-level</a:t>
            </a:r>
          </a:p>
          <a:p>
            <a:r>
              <a:rPr lang="en-US" sz="1300" dirty="0" smtClean="0"/>
              <a:t>framework, </a:t>
            </a:r>
            <a:r>
              <a:rPr lang="en-US" sz="1300" dirty="0" err="1" smtClean="0"/>
              <a:t>localised</a:t>
            </a:r>
            <a:r>
              <a:rPr lang="en-US" sz="1300" dirty="0" smtClean="0"/>
              <a:t> use and internal integration</a:t>
            </a:r>
          </a:p>
          <a:p>
            <a:r>
              <a:rPr lang="en-US" sz="1300" dirty="0" smtClean="0"/>
              <a:t>correspond to the lowest level at which IT</a:t>
            </a:r>
          </a:p>
          <a:p>
            <a:r>
              <a:rPr lang="en-US" sz="1300" dirty="0" smtClean="0"/>
              <a:t>impacts upon business functions. Business</a:t>
            </a:r>
          </a:p>
          <a:p>
            <a:r>
              <a:rPr lang="en-US" sz="1300" dirty="0" smtClean="0"/>
              <a:t>network redesign and business scope redefinition</a:t>
            </a:r>
          </a:p>
          <a:p>
            <a:r>
              <a:rPr lang="en-US" sz="1300" dirty="0" smtClean="0"/>
              <a:t>involve reconfiguring the scope and tasks of</a:t>
            </a:r>
          </a:p>
          <a:p>
            <a:r>
              <a:rPr lang="en-US" sz="1300" dirty="0" smtClean="0"/>
              <a:t>the business network that delivers the products</a:t>
            </a:r>
          </a:p>
          <a:p>
            <a:r>
              <a:rPr lang="en-US" sz="1300" dirty="0" smtClean="0"/>
              <a:t>and services (see Figure 7.6). It must, however,</a:t>
            </a:r>
          </a:p>
          <a:p>
            <a:r>
              <a:rPr lang="en-US" sz="1300" dirty="0" smtClean="0"/>
              <a:t>be remembered that, while higher levels of</a:t>
            </a:r>
          </a:p>
          <a:p>
            <a:r>
              <a:rPr lang="en-US" sz="1300" dirty="0" smtClean="0"/>
              <a:t>business transformation may bring greater</a:t>
            </a:r>
          </a:p>
          <a:p>
            <a:r>
              <a:rPr lang="en-US" sz="1300" dirty="0" smtClean="0"/>
              <a:t>benefits, they also entail risk and a higher degree</a:t>
            </a:r>
          </a:p>
          <a:p>
            <a:r>
              <a:rPr lang="en-US" sz="1300" dirty="0" smtClean="0"/>
              <a:t>of changes in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routines, such as</a:t>
            </a:r>
          </a:p>
          <a:p>
            <a:r>
              <a:rPr lang="en-US" sz="1300" dirty="0" smtClean="0"/>
              <a:t>logical structuring and lines of reporting. Each</a:t>
            </a:r>
            <a:endParaRPr lang="en-US" dirty="0" smtClean="0"/>
          </a:p>
          <a:p>
            <a:r>
              <a:rPr lang="en-US" sz="1300" dirty="0" err="1" smtClean="0"/>
              <a:t>organisation</a:t>
            </a:r>
            <a:r>
              <a:rPr lang="en-US" sz="1300" dirty="0" smtClean="0"/>
              <a:t> needs to decide which level of</a:t>
            </a:r>
          </a:p>
          <a:p>
            <a:r>
              <a:rPr lang="en-US" sz="1300" dirty="0" smtClean="0"/>
              <a:t>transformation fits with potential costs and</a:t>
            </a:r>
          </a:p>
          <a:p>
            <a:r>
              <a:rPr lang="en-US" sz="1300" dirty="0" smtClean="0"/>
              <a:t>required effort to implement the necessary</a:t>
            </a:r>
          </a:p>
          <a:p>
            <a:r>
              <a:rPr lang="en-US" sz="1300" dirty="0" smtClean="0"/>
              <a:t>changes.</a:t>
            </a:r>
          </a:p>
          <a:p>
            <a:r>
              <a:rPr lang="en-US" sz="1300" dirty="0" smtClean="0"/>
              <a:t>The five-level model of IT-induced reconfiguration</a:t>
            </a:r>
          </a:p>
          <a:p>
            <a:r>
              <a:rPr lang="en-US" sz="1300" dirty="0" smtClean="0"/>
              <a:t>charts the increasing use made of IT</a:t>
            </a:r>
          </a:p>
          <a:p>
            <a:r>
              <a:rPr lang="en-US" sz="1300" dirty="0" smtClean="0"/>
              <a:t>and provides a means of assessing current and</a:t>
            </a:r>
          </a:p>
          <a:p>
            <a:r>
              <a:rPr lang="en-US" sz="1300" dirty="0" smtClean="0"/>
              <a:t>future potential positions of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. The</a:t>
            </a:r>
          </a:p>
          <a:p>
            <a:r>
              <a:rPr lang="en-US" sz="1300" dirty="0" smtClean="0"/>
              <a:t>range and value of potential benefits are predicted</a:t>
            </a:r>
          </a:p>
          <a:p>
            <a:r>
              <a:rPr lang="en-US" sz="1300" dirty="0" smtClean="0"/>
              <a:t>to increase from each level to the next</a:t>
            </a:r>
          </a:p>
          <a:p>
            <a:r>
              <a:rPr lang="en-US" sz="1300" dirty="0" smtClean="0"/>
              <a:t>but only if accompanied by a greater degree of</a:t>
            </a:r>
          </a:p>
          <a:p>
            <a:r>
              <a:rPr lang="en-US" sz="1300" dirty="0" smtClean="0"/>
              <a:t>change in the way the business is operated</a:t>
            </a:r>
          </a:p>
          <a:p>
            <a:r>
              <a:rPr lang="en-US" sz="1300" dirty="0" smtClean="0"/>
              <a:t>(Brown, 1994).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300" dirty="0" smtClean="0"/>
              <a:t>It is important to </a:t>
            </a:r>
            <a:r>
              <a:rPr lang="en-US" sz="1300" dirty="0" err="1" smtClean="0"/>
              <a:t>recognise</a:t>
            </a:r>
            <a:r>
              <a:rPr lang="en-US" sz="1300" dirty="0" smtClean="0"/>
              <a:t> that IT-enabled</a:t>
            </a:r>
          </a:p>
          <a:p>
            <a:r>
              <a:rPr lang="en-US" sz="1300" dirty="0" smtClean="0"/>
              <a:t>transformation is more likely to succeed when</a:t>
            </a:r>
          </a:p>
          <a:p>
            <a:r>
              <a:rPr lang="en-US" sz="1300" dirty="0" smtClean="0"/>
              <a:t>everyone involved accepts that IT is not a</a:t>
            </a:r>
          </a:p>
          <a:p>
            <a:r>
              <a:rPr lang="en-US" sz="1300" dirty="0" smtClean="0"/>
              <a:t>magic bullet (Markus and Benjamin, 1997).</a:t>
            </a:r>
          </a:p>
          <a:p>
            <a:r>
              <a:rPr lang="en-US" sz="1300" dirty="0" smtClean="0"/>
              <a:t>Good ideas and good designs together are not</a:t>
            </a:r>
          </a:p>
          <a:p>
            <a:r>
              <a:rPr lang="en-US" sz="1300" dirty="0" smtClean="0"/>
              <a:t>enough and change management involves listening,</a:t>
            </a:r>
          </a:p>
          <a:p>
            <a:r>
              <a:rPr lang="en-US" sz="1300" dirty="0" smtClean="0"/>
              <a:t>understanding and giving people a</a:t>
            </a:r>
          </a:p>
          <a:p>
            <a:r>
              <a:rPr lang="en-US" sz="1300" dirty="0" smtClean="0"/>
              <a:t>chance to learn. Change management activity</a:t>
            </a:r>
          </a:p>
          <a:p>
            <a:r>
              <a:rPr lang="en-US" sz="1300" dirty="0" smtClean="0"/>
              <a:t>must be undertaken as an integral part of initiating,</a:t>
            </a:r>
          </a:p>
          <a:p>
            <a:r>
              <a:rPr lang="en-US" sz="1300" dirty="0" smtClean="0"/>
              <a:t>designing and building </a:t>
            </a:r>
            <a:r>
              <a:rPr lang="en-US" sz="1300" dirty="0" err="1" smtClean="0"/>
              <a:t>technologyenabled</a:t>
            </a:r>
            <a:endParaRPr lang="en-US" sz="1300" dirty="0" smtClean="0"/>
          </a:p>
          <a:p>
            <a:r>
              <a:rPr lang="en-US" sz="1300" dirty="0" smtClean="0"/>
              <a:t>change. It is also essential to merge</a:t>
            </a:r>
          </a:p>
          <a:p>
            <a:r>
              <a:rPr lang="en-US" sz="1300" dirty="0" smtClean="0"/>
              <a:t>technological and process innovations in order</a:t>
            </a:r>
          </a:p>
          <a:p>
            <a:r>
              <a:rPr lang="en-US" sz="1300" dirty="0" smtClean="0"/>
              <a:t>to transform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, processes and relationships</a:t>
            </a:r>
          </a:p>
          <a:p>
            <a:r>
              <a:rPr lang="en-US" sz="1300" dirty="0" smtClean="0"/>
              <a:t>(Clark and Stoddard, 1996).</a:t>
            </a:r>
          </a:p>
          <a:p>
            <a:r>
              <a:rPr lang="en-US" sz="1300" dirty="0" smtClean="0"/>
              <a:t>It is important to understand the recursive</a:t>
            </a:r>
          </a:p>
          <a:p>
            <a:r>
              <a:rPr lang="en-US" sz="1300" dirty="0" smtClean="0"/>
              <a:t>relationship between IT and BPR. Thinking</a:t>
            </a:r>
          </a:p>
          <a:p>
            <a:r>
              <a:rPr lang="en-US" sz="1300" dirty="0" smtClean="0"/>
              <a:t>about IT should stimulate thinking about BPR.</a:t>
            </a:r>
          </a:p>
          <a:p>
            <a:r>
              <a:rPr lang="en-US" sz="1300" dirty="0" smtClean="0"/>
              <a:t>IT needs consideration of how it supports new</a:t>
            </a:r>
          </a:p>
          <a:p>
            <a:r>
              <a:rPr lang="en-US" sz="1300" dirty="0" smtClean="0"/>
              <a:t>or redesigned business processes. Conversely,</a:t>
            </a:r>
          </a:p>
          <a:p>
            <a:r>
              <a:rPr lang="en-US" sz="1300" dirty="0" smtClean="0"/>
              <a:t>business processes and process improvements</a:t>
            </a:r>
          </a:p>
          <a:p>
            <a:r>
              <a:rPr lang="en-US" sz="1300" dirty="0" smtClean="0"/>
              <a:t>need consideration in terms of the capabilities</a:t>
            </a:r>
          </a:p>
          <a:p>
            <a:r>
              <a:rPr lang="en-US" sz="1300" dirty="0" smtClean="0"/>
              <a:t>IT can provide. This relationship is illustrated</a:t>
            </a:r>
          </a:p>
          <a:p>
            <a:r>
              <a:rPr lang="en-US" sz="1300" dirty="0" smtClean="0"/>
              <a:t>in Figure 7.7.</a:t>
            </a:r>
          </a:p>
          <a:p>
            <a:r>
              <a:rPr lang="en-US" sz="1300" dirty="0" smtClean="0"/>
              <a:t>BPR and IT are not one and the same, nor</a:t>
            </a:r>
          </a:p>
          <a:p>
            <a:r>
              <a:rPr lang="en-US" sz="1300" dirty="0" smtClean="0"/>
              <a:t>are they inseparable. Re-engineering of business</a:t>
            </a:r>
          </a:p>
          <a:p>
            <a:r>
              <a:rPr lang="en-US" sz="1300" dirty="0" smtClean="0"/>
              <a:t>processes should take place before introducing</a:t>
            </a:r>
          </a:p>
          <a:p>
            <a:r>
              <a:rPr lang="en-US" sz="1300" dirty="0" smtClean="0"/>
              <a:t>technology. Applications of IT may well be crucial</a:t>
            </a:r>
          </a:p>
          <a:p>
            <a:r>
              <a:rPr lang="en-US" sz="1300" dirty="0" smtClean="0"/>
              <a:t>to those redesigned processes but IS/IT</a:t>
            </a:r>
          </a:p>
          <a:p>
            <a:r>
              <a:rPr lang="en-US" sz="1300" dirty="0" smtClean="0"/>
              <a:t>architectures constructed to serve the </a:t>
            </a:r>
            <a:r>
              <a:rPr lang="en-US" sz="1300" dirty="0" err="1" smtClean="0"/>
              <a:t>organisation</a:t>
            </a:r>
            <a:endParaRPr lang="en-US" sz="1300" dirty="0" smtClean="0"/>
          </a:p>
          <a:p>
            <a:r>
              <a:rPr lang="en-US" sz="1300" dirty="0" smtClean="0"/>
              <a:t>in the past may impose constraints on BPR.</a:t>
            </a:r>
          </a:p>
          <a:p>
            <a:r>
              <a:rPr lang="en-US" sz="1300" dirty="0" smtClean="0"/>
              <a:t>IS/IT infrastructure contributes to successful</a:t>
            </a:r>
          </a:p>
          <a:p>
            <a:r>
              <a:rPr lang="en-US" sz="1300" dirty="0" smtClean="0"/>
              <a:t>implementation of BPR, and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 having</a:t>
            </a:r>
          </a:p>
          <a:p>
            <a:r>
              <a:rPr lang="en-US" sz="1300" dirty="0" smtClean="0"/>
              <a:t>developed a higher level of IS/IT infrastructure</a:t>
            </a:r>
          </a:p>
          <a:p>
            <a:r>
              <a:rPr lang="en-US" sz="1300" dirty="0" smtClean="0"/>
              <a:t>capability have been able to implement</a:t>
            </a:r>
          </a:p>
          <a:p>
            <a:r>
              <a:rPr lang="en-US" sz="1300" dirty="0" smtClean="0"/>
              <a:t>extensive changes to their business processes</a:t>
            </a:r>
          </a:p>
          <a:p>
            <a:r>
              <a:rPr lang="en-US" sz="1300" dirty="0" smtClean="0"/>
              <a:t>over relatively short time-frames (Broadbent </a:t>
            </a:r>
            <a:r>
              <a:rPr lang="en-US" sz="1300" i="1" dirty="0" smtClean="0"/>
              <a:t>et</a:t>
            </a:r>
          </a:p>
          <a:p>
            <a:r>
              <a:rPr lang="en-US" sz="1300" i="1" dirty="0" smtClean="0"/>
              <a:t>al., 1999). This extends further to the mutually</a:t>
            </a:r>
          </a:p>
          <a:p>
            <a:r>
              <a:rPr lang="en-US" sz="1300" dirty="0" smtClean="0"/>
              <a:t>supportive nature of BPR and information</a:t>
            </a:r>
          </a:p>
          <a:p>
            <a:r>
              <a:rPr lang="en-US" sz="1300" dirty="0" smtClean="0"/>
              <a:t>architecture. A stable information architecture</a:t>
            </a:r>
          </a:p>
          <a:p>
            <a:r>
              <a:rPr lang="en-US" sz="1300" dirty="0" smtClean="0"/>
              <a:t>can support existing as well as improved business</a:t>
            </a:r>
          </a:p>
          <a:p>
            <a:r>
              <a:rPr lang="en-US" sz="1300" dirty="0" smtClean="0"/>
              <a:t>processes and reciprocally BPR provides a </a:t>
            </a:r>
            <a:r>
              <a:rPr lang="en-US" sz="1300" dirty="0" err="1" smtClean="0"/>
              <a:t>highprofile</a:t>
            </a:r>
            <a:endParaRPr lang="en-US" sz="1300" dirty="0" smtClean="0"/>
          </a:p>
          <a:p>
            <a:r>
              <a:rPr lang="en-US" sz="1300" dirty="0" smtClean="0"/>
              <a:t>justification for the information architecture</a:t>
            </a:r>
          </a:p>
          <a:p>
            <a:r>
              <a:rPr lang="da-DK" sz="1300" dirty="0" smtClean="0"/>
              <a:t>endeavour (Kettinger </a:t>
            </a:r>
            <a:r>
              <a:rPr lang="da-DK" sz="1300" i="1" dirty="0" smtClean="0"/>
              <a:t>et al., 1996).</a:t>
            </a:r>
          </a:p>
          <a:p>
            <a:r>
              <a:rPr lang="en-US" sz="1300" dirty="0" smtClean="0"/>
              <a:t>BPR contains the three core elements of</a:t>
            </a:r>
          </a:p>
          <a:p>
            <a:r>
              <a:rPr lang="en-US" sz="1300" dirty="0" smtClean="0"/>
              <a:t>processes, IT and transformation, where IT</a:t>
            </a:r>
          </a:p>
          <a:p>
            <a:r>
              <a:rPr lang="en-US" sz="1300" dirty="0" smtClean="0"/>
              <a:t>is a key enabler rather than a necessity. IT can</a:t>
            </a:r>
          </a:p>
          <a:p>
            <a:r>
              <a:rPr lang="en-US" sz="1300" dirty="0" smtClean="0"/>
              <a:t>surmount time and distance constraints,</a:t>
            </a:r>
          </a:p>
          <a:p>
            <a:r>
              <a:rPr lang="en-US" sz="1300" dirty="0" smtClean="0"/>
              <a:t>contributing considerably to increased responsiveness</a:t>
            </a:r>
          </a:p>
          <a:p>
            <a:r>
              <a:rPr lang="en-US" sz="1300" dirty="0" smtClean="0"/>
              <a:t>and flexibility. Communication technologies</a:t>
            </a:r>
          </a:p>
          <a:p>
            <a:r>
              <a:rPr lang="en-US" sz="1300" dirty="0" smtClean="0"/>
              <a:t>increase the extent of collaboration,</a:t>
            </a:r>
          </a:p>
          <a:p>
            <a:r>
              <a:rPr lang="en-US" sz="1300" dirty="0" smtClean="0"/>
              <a:t>while shared information resources, such as</a:t>
            </a:r>
          </a:p>
          <a:p>
            <a:r>
              <a:rPr lang="en-US" sz="1300" dirty="0" smtClean="0"/>
              <a:t>relational databases, increase the extent of</a:t>
            </a:r>
          </a:p>
          <a:p>
            <a:r>
              <a:rPr lang="en-US" sz="1300" dirty="0" smtClean="0"/>
              <a:t>direct involvement by managers and users. BPR</a:t>
            </a:r>
          </a:p>
          <a:p>
            <a:r>
              <a:rPr lang="en-US" sz="1300" dirty="0" smtClean="0"/>
              <a:t>aims to </a:t>
            </a:r>
            <a:r>
              <a:rPr lang="en-US" sz="1300" dirty="0" err="1" smtClean="0"/>
              <a:t>optimise</a:t>
            </a:r>
            <a:r>
              <a:rPr lang="en-US" sz="1300" dirty="0" smtClean="0"/>
              <a:t> IT use and align more closely</a:t>
            </a:r>
          </a:p>
          <a:p>
            <a:r>
              <a:rPr lang="en-US" sz="1300" dirty="0" smtClean="0"/>
              <a:t>different IS to the value added or support</a:t>
            </a:r>
          </a:p>
          <a:p>
            <a:r>
              <a:rPr lang="en-US" sz="1300" dirty="0" smtClean="0"/>
              <a:t>processes they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300" b="1" dirty="0" smtClean="0"/>
              <a:t>Structure and culture</a:t>
            </a:r>
          </a:p>
          <a:p>
            <a:r>
              <a:rPr lang="en-US" sz="1300" dirty="0" smtClean="0"/>
              <a:t>In the previous chapter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structure</a:t>
            </a:r>
          </a:p>
          <a:p>
            <a:r>
              <a:rPr lang="en-US" sz="1300" dirty="0" smtClean="0"/>
              <a:t>and culture were extensively discussed with</a:t>
            </a:r>
          </a:p>
          <a:p>
            <a:r>
              <a:rPr lang="en-US" sz="1300" dirty="0" smtClean="0"/>
              <a:t>regard to information systems. The </a:t>
            </a:r>
            <a:r>
              <a:rPr lang="en-US" sz="1300" b="1" dirty="0" smtClean="0"/>
              <a:t>concept of</a:t>
            </a:r>
          </a:p>
          <a:p>
            <a:r>
              <a:rPr lang="en-US" sz="1300" b="1" dirty="0" err="1" smtClean="0"/>
              <a:t>organisational</a:t>
            </a:r>
            <a:r>
              <a:rPr lang="en-US" sz="1300" b="1" dirty="0" smtClean="0"/>
              <a:t> ‘fit’ </a:t>
            </a:r>
            <a:r>
              <a:rPr lang="en-US" sz="1300" dirty="0" smtClean="0"/>
              <a:t>is very important and must</a:t>
            </a:r>
          </a:p>
          <a:p>
            <a:r>
              <a:rPr lang="en-US" sz="1300" dirty="0" smtClean="0"/>
              <a:t>be determined by </a:t>
            </a:r>
            <a:r>
              <a:rPr lang="en-US" sz="1300" b="1" dirty="0" smtClean="0"/>
              <a:t>strategic objectives </a:t>
            </a:r>
            <a:r>
              <a:rPr lang="en-US" sz="1300" dirty="0" smtClean="0"/>
              <a:t>if the</a:t>
            </a:r>
          </a:p>
          <a:p>
            <a:r>
              <a:rPr lang="en-US" sz="1300" dirty="0" smtClean="0"/>
              <a:t>company is to make successful progress in the</a:t>
            </a:r>
          </a:p>
          <a:p>
            <a:r>
              <a:rPr lang="en-US" sz="1300" dirty="0" smtClean="0"/>
              <a:t>right business direction. An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 may</a:t>
            </a:r>
          </a:p>
          <a:p>
            <a:r>
              <a:rPr lang="en-US" sz="1300" dirty="0" smtClean="0"/>
              <a:t>be changed in a number of ways in terms of its</a:t>
            </a:r>
          </a:p>
          <a:p>
            <a:r>
              <a:rPr lang="en-US" sz="1300" dirty="0" smtClean="0"/>
              <a:t>structure:</a:t>
            </a:r>
          </a:p>
          <a:p>
            <a:r>
              <a:rPr lang="en-US" sz="1300" dirty="0" smtClean="0"/>
              <a:t>• It needs to have an </a:t>
            </a:r>
            <a:r>
              <a:rPr lang="en-US" sz="1300" b="1" dirty="0" smtClean="0"/>
              <a:t>appropriate shape </a:t>
            </a:r>
            <a:r>
              <a:rPr lang="en-US" sz="1300" dirty="0" smtClean="0"/>
              <a:t>and</a:t>
            </a:r>
          </a:p>
          <a:p>
            <a:r>
              <a:rPr lang="en-US" sz="1300" b="1" dirty="0" smtClean="0"/>
              <a:t>physical design</a:t>
            </a:r>
            <a:r>
              <a:rPr lang="en-US" sz="1300" dirty="0" smtClean="0"/>
              <a:t>, which may involve changing</a:t>
            </a:r>
          </a:p>
          <a:p>
            <a:r>
              <a:rPr lang="en-US" sz="1300" dirty="0" smtClean="0"/>
              <a:t>the extent to which it is </a:t>
            </a:r>
            <a:r>
              <a:rPr lang="en-US" sz="1300" b="1" dirty="0" err="1" smtClean="0"/>
              <a:t>centralised</a:t>
            </a:r>
            <a:r>
              <a:rPr lang="en-US" sz="1300" b="1" dirty="0" smtClean="0"/>
              <a:t>/</a:t>
            </a:r>
            <a:r>
              <a:rPr lang="en-US" sz="1300" b="1" dirty="0" err="1" smtClean="0"/>
              <a:t>decentralised</a:t>
            </a:r>
            <a:endParaRPr lang="en-US" sz="1300" b="1" dirty="0" smtClean="0"/>
          </a:p>
          <a:p>
            <a:r>
              <a:rPr lang="en-US" sz="1300" dirty="0" smtClean="0"/>
              <a:t>and the hierarchical levels, in terms</a:t>
            </a:r>
          </a:p>
          <a:p>
            <a:r>
              <a:rPr lang="en-US" sz="1300" dirty="0" smtClean="0"/>
              <a:t>of layers of management.</a:t>
            </a:r>
          </a:p>
          <a:p>
            <a:r>
              <a:rPr lang="en-US" sz="1300" dirty="0" smtClean="0"/>
              <a:t>• It has to be in the </a:t>
            </a:r>
            <a:r>
              <a:rPr lang="en-US" sz="1300" b="1" dirty="0" smtClean="0"/>
              <a:t>right location</a:t>
            </a:r>
            <a:r>
              <a:rPr lang="en-US" sz="1300" dirty="0" smtClean="0"/>
              <a:t>. This may</a:t>
            </a:r>
          </a:p>
          <a:p>
            <a:r>
              <a:rPr lang="en-US" sz="1300" dirty="0" smtClean="0"/>
              <a:t>involve the creation of </a:t>
            </a:r>
            <a:r>
              <a:rPr lang="en-US" sz="1300" b="1" dirty="0" smtClean="0"/>
              <a:t>subsidiaries </a:t>
            </a:r>
            <a:r>
              <a:rPr lang="en-US" sz="1300" dirty="0" smtClean="0"/>
              <a:t>or </a:t>
            </a:r>
            <a:r>
              <a:rPr lang="en-US" sz="1300" b="1" dirty="0" smtClean="0"/>
              <a:t>independent</a:t>
            </a:r>
          </a:p>
          <a:p>
            <a:r>
              <a:rPr lang="en-US" sz="1300" dirty="0" smtClean="0"/>
              <a:t>business units in remote areas.</a:t>
            </a:r>
          </a:p>
          <a:p>
            <a:r>
              <a:rPr lang="en-US" sz="1300" dirty="0" smtClean="0"/>
              <a:t>• It has to have the </a:t>
            </a:r>
            <a:r>
              <a:rPr lang="en-US" sz="1300" b="1" dirty="0" smtClean="0"/>
              <a:t>right type of ownership</a:t>
            </a:r>
            <a:r>
              <a:rPr lang="en-US" sz="1300" dirty="0" smtClean="0"/>
              <a:t>. It</a:t>
            </a:r>
          </a:p>
          <a:p>
            <a:r>
              <a:rPr lang="en-US" sz="1300" dirty="0" smtClean="0"/>
              <a:t>may benefit from </a:t>
            </a:r>
            <a:r>
              <a:rPr lang="en-US" sz="1300" b="1" dirty="0" err="1" smtClean="0"/>
              <a:t>privatisation</a:t>
            </a:r>
            <a:r>
              <a:rPr lang="en-US" sz="1300" b="1" dirty="0" smtClean="0"/>
              <a:t> </a:t>
            </a:r>
            <a:r>
              <a:rPr lang="en-US" sz="1300" dirty="0" smtClean="0"/>
              <a:t>or </a:t>
            </a:r>
            <a:r>
              <a:rPr lang="en-US" sz="1300" b="1" dirty="0" err="1" smtClean="0"/>
              <a:t>nationalisation</a:t>
            </a:r>
            <a:r>
              <a:rPr lang="en-US" sz="1300" dirty="0" smtClean="0"/>
              <a:t>.</a:t>
            </a:r>
          </a:p>
          <a:p>
            <a:r>
              <a:rPr lang="en-US" sz="1300" dirty="0" smtClean="0"/>
              <a:t>A privately owned company may</a:t>
            </a:r>
          </a:p>
          <a:p>
            <a:r>
              <a:rPr lang="en-US" sz="1300" dirty="0" smtClean="0"/>
              <a:t>need to become a public limited one.</a:t>
            </a:r>
          </a:p>
          <a:p>
            <a:r>
              <a:rPr lang="en-US" sz="1300" u="sng" dirty="0" smtClean="0"/>
              <a:t>Culture has to fit with structure</a:t>
            </a:r>
            <a:r>
              <a:rPr lang="en-US" sz="1300" dirty="0" smtClean="0"/>
              <a:t>. An atmosphere</a:t>
            </a:r>
          </a:p>
          <a:p>
            <a:r>
              <a:rPr lang="en-US" sz="1300" dirty="0" smtClean="0"/>
              <a:t>of informality, trust and absence of strict</a:t>
            </a:r>
          </a:p>
          <a:p>
            <a:r>
              <a:rPr lang="en-US" sz="1300" dirty="0" smtClean="0"/>
              <a:t>control works better in an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 with a</a:t>
            </a:r>
          </a:p>
          <a:p>
            <a:r>
              <a:rPr lang="en-US" sz="1300" dirty="0" smtClean="0"/>
              <a:t>professional, motivated, innovative workforce.</a:t>
            </a:r>
          </a:p>
          <a:p>
            <a:r>
              <a:rPr lang="en-US" sz="1300" dirty="0" smtClean="0"/>
              <a:t>What is more, if </a:t>
            </a:r>
            <a:r>
              <a:rPr lang="en-US" sz="1300" b="1" dirty="0" smtClean="0"/>
              <a:t>radical performance </a:t>
            </a:r>
            <a:r>
              <a:rPr lang="en-US" sz="1300" dirty="0" smtClean="0"/>
              <a:t>improvement</a:t>
            </a:r>
          </a:p>
          <a:p>
            <a:r>
              <a:rPr lang="en-US" sz="1300" dirty="0" smtClean="0"/>
              <a:t>requires </a:t>
            </a:r>
            <a:r>
              <a:rPr lang="en-US" sz="1300" b="1" dirty="0" smtClean="0"/>
              <a:t>collaboration, teamwork and</a:t>
            </a:r>
          </a:p>
          <a:p>
            <a:r>
              <a:rPr lang="en-US" sz="1300" b="1" dirty="0" smtClean="0"/>
              <a:t>empowerment, </a:t>
            </a:r>
            <a:r>
              <a:rPr lang="en-US" sz="1300" dirty="0" smtClean="0"/>
              <a:t>strong departmental or functional</a:t>
            </a:r>
          </a:p>
          <a:p>
            <a:r>
              <a:rPr lang="en-US" sz="1300" dirty="0" smtClean="0"/>
              <a:t>loyalties may become an obstacle. If the</a:t>
            </a:r>
          </a:p>
          <a:p>
            <a:r>
              <a:rPr lang="en-US" sz="1300" dirty="0" smtClean="0"/>
              <a:t>focus is on </a:t>
            </a:r>
            <a:r>
              <a:rPr lang="en-US" sz="1300" b="1" dirty="0" smtClean="0"/>
              <a:t>customer and supplier relationships</a:t>
            </a:r>
            <a:r>
              <a:rPr lang="en-US" sz="1300" dirty="0" smtClean="0"/>
              <a:t>,</a:t>
            </a:r>
          </a:p>
          <a:p>
            <a:r>
              <a:rPr lang="en-US" sz="1300" dirty="0" smtClean="0"/>
              <a:t>a </a:t>
            </a:r>
            <a:r>
              <a:rPr lang="en-US" sz="1300" b="1" dirty="0" smtClean="0"/>
              <a:t>culture of stringent cost control </a:t>
            </a:r>
            <a:r>
              <a:rPr lang="en-US" sz="1300" dirty="0" smtClean="0"/>
              <a:t>will create</a:t>
            </a:r>
          </a:p>
          <a:p>
            <a:r>
              <a:rPr lang="en-US" sz="1300" dirty="0" smtClean="0"/>
              <a:t>conflicts.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culture is most import-ant when implementing </a:t>
            </a:r>
            <a:r>
              <a:rPr lang="en-US" sz="1300" b="1" dirty="0" smtClean="0"/>
              <a:t>technological innovations</a:t>
            </a:r>
            <a:r>
              <a:rPr lang="en-US" sz="1300" dirty="0" smtClean="0"/>
              <a:t>,</a:t>
            </a:r>
          </a:p>
          <a:p>
            <a:r>
              <a:rPr lang="en-US" sz="1300" dirty="0" smtClean="0"/>
              <a:t>which may impact the very nature of</a:t>
            </a:r>
          </a:p>
          <a:p>
            <a:r>
              <a:rPr lang="en-US" sz="1300" dirty="0" smtClean="0"/>
              <a:t>work being done by imposing new </a:t>
            </a:r>
            <a:r>
              <a:rPr lang="en-US" sz="1300" dirty="0" err="1" smtClean="0"/>
              <a:t>behavioural</a:t>
            </a:r>
            <a:endParaRPr lang="en-US" sz="1300" dirty="0" smtClean="0"/>
          </a:p>
          <a:p>
            <a:r>
              <a:rPr lang="fr-FR" sz="1300" dirty="0" err="1" smtClean="0"/>
              <a:t>requirements</a:t>
            </a:r>
            <a:r>
              <a:rPr lang="fr-FR" sz="1300" dirty="0" smtClean="0"/>
              <a:t> on </a:t>
            </a:r>
            <a:r>
              <a:rPr lang="fr-FR" sz="1300" dirty="0" err="1" smtClean="0"/>
              <a:t>users</a:t>
            </a:r>
            <a:r>
              <a:rPr lang="fr-FR" sz="1300" dirty="0" smtClean="0"/>
              <a:t> (Cabrera </a:t>
            </a:r>
            <a:r>
              <a:rPr lang="fr-FR" sz="1300" i="1" dirty="0" smtClean="0"/>
              <a:t>et al., 2001).</a:t>
            </a:r>
          </a:p>
          <a:p>
            <a:r>
              <a:rPr lang="en-US" sz="1300" dirty="0" smtClean="0"/>
              <a:t>Aligning </a:t>
            </a:r>
            <a:r>
              <a:rPr lang="en-US" sz="1300" u="sng" dirty="0" smtClean="0"/>
              <a:t>technology and culture is not an easy</a:t>
            </a:r>
          </a:p>
          <a:p>
            <a:r>
              <a:rPr lang="en-US" sz="1300" dirty="0" smtClean="0"/>
              <a:t>task and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effectiveness is a function</a:t>
            </a:r>
          </a:p>
          <a:p>
            <a:r>
              <a:rPr lang="en-US" sz="1300" dirty="0" smtClean="0"/>
              <a:t>of how well the social and technical systems</a:t>
            </a:r>
          </a:p>
          <a:p>
            <a:r>
              <a:rPr lang="en-US" sz="1300" dirty="0" smtClean="0"/>
              <a:t>are designed with respect to one another </a:t>
            </a:r>
          </a:p>
          <a:p>
            <a:r>
              <a:rPr lang="en-US" sz="1300" b="1" dirty="0" smtClean="0"/>
              <a:t>People</a:t>
            </a:r>
          </a:p>
          <a:p>
            <a:r>
              <a:rPr lang="en-US" sz="1300" dirty="0" smtClean="0"/>
              <a:t>The balance within the workforce may need</a:t>
            </a:r>
          </a:p>
          <a:p>
            <a:r>
              <a:rPr lang="en-US" sz="1300" dirty="0" smtClean="0"/>
              <a:t>altering and redundancies may be necessary as</a:t>
            </a:r>
          </a:p>
          <a:p>
            <a:r>
              <a:rPr lang="en-US" sz="1300" dirty="0" smtClean="0"/>
              <a:t>a result. The skills-base may be inadequate and</a:t>
            </a:r>
          </a:p>
          <a:p>
            <a:r>
              <a:rPr lang="en-US" sz="1300" dirty="0" smtClean="0"/>
              <a:t>training of various types and at various levels of</a:t>
            </a:r>
          </a:p>
          <a:p>
            <a:r>
              <a:rPr lang="en-US" sz="1300" dirty="0" smtClean="0"/>
              <a:t>the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 may be needed, particularly if</a:t>
            </a:r>
          </a:p>
          <a:p>
            <a:r>
              <a:rPr lang="en-US" sz="1300" dirty="0" smtClean="0"/>
              <a:t>new technology is to be introduced. The core</a:t>
            </a:r>
          </a:p>
          <a:p>
            <a:r>
              <a:rPr lang="en-US" sz="1300" dirty="0" smtClean="0"/>
              <a:t>workforce may have to shrink to reduce overhead</a:t>
            </a:r>
          </a:p>
          <a:p>
            <a:r>
              <a:rPr lang="en-US" sz="1300" dirty="0" smtClean="0"/>
              <a:t>costs and make way for contracting out to</a:t>
            </a:r>
          </a:p>
          <a:p>
            <a:r>
              <a:rPr lang="en-US" sz="1300" dirty="0" smtClean="0"/>
              <a:t>independent agencies or </a:t>
            </a:r>
            <a:r>
              <a:rPr lang="en-US" sz="1300" dirty="0" err="1" smtClean="0"/>
              <a:t>specialised</a:t>
            </a:r>
            <a:r>
              <a:rPr lang="en-US" sz="1300" dirty="0" smtClean="0"/>
              <a:t> consultancies.</a:t>
            </a:r>
          </a:p>
          <a:p>
            <a:r>
              <a:rPr lang="en-US" sz="1300" dirty="0" smtClean="0"/>
              <a:t>Location of workers has become increasingly</a:t>
            </a:r>
          </a:p>
          <a:p>
            <a:r>
              <a:rPr lang="en-US" sz="1300" dirty="0" smtClean="0"/>
              <a:t>flexible as a result of new communication</a:t>
            </a:r>
          </a:p>
          <a:p>
            <a:r>
              <a:rPr lang="en-US" sz="1300" dirty="0" smtClean="0"/>
              <a:t>technologies, resulting in </a:t>
            </a:r>
            <a:r>
              <a:rPr lang="en-US" sz="1300" dirty="0" err="1" smtClean="0"/>
              <a:t>teleworking</a:t>
            </a:r>
            <a:r>
              <a:rPr lang="en-US" sz="1300" dirty="0" smtClean="0"/>
              <a:t> and flexible</a:t>
            </a:r>
          </a:p>
          <a:p>
            <a:r>
              <a:rPr lang="en-US" sz="1300" dirty="0" smtClean="0"/>
              <a:t>hours of working. More in the way of</a:t>
            </a:r>
          </a:p>
          <a:p>
            <a:r>
              <a:rPr lang="en-US" sz="1300" dirty="0" smtClean="0"/>
              <a:t>networking may improve the quality of working</a:t>
            </a:r>
          </a:p>
          <a:p>
            <a:r>
              <a:rPr lang="en-US" sz="1300" dirty="0" smtClean="0"/>
              <a:t>life by allowing people to work from home and</a:t>
            </a:r>
          </a:p>
          <a:p>
            <a:r>
              <a:rPr lang="en-US" sz="1300" dirty="0" smtClean="0"/>
              <a:t>eliminating the need to face rush-hour traffic</a:t>
            </a:r>
          </a:p>
          <a:p>
            <a:r>
              <a:rPr lang="en-US" sz="1300" dirty="0" smtClean="0"/>
              <a:t>each day to travel into heavily populated</a:t>
            </a:r>
          </a:p>
          <a:p>
            <a:r>
              <a:rPr lang="en-US" sz="1300" dirty="0" smtClean="0"/>
              <a:t>metropolitan areas.</a:t>
            </a:r>
          </a:p>
          <a:p>
            <a:endParaRPr lang="en-US" sz="1300" b="1" dirty="0" smtClean="0"/>
          </a:p>
          <a:p>
            <a:r>
              <a:rPr lang="en-US" sz="1300" b="1" dirty="0" smtClean="0"/>
              <a:t>Processes</a:t>
            </a:r>
          </a:p>
          <a:p>
            <a:r>
              <a:rPr lang="en-US" sz="1300" dirty="0" smtClean="0"/>
              <a:t>Business processes have internal or external</a:t>
            </a:r>
          </a:p>
          <a:p>
            <a:r>
              <a:rPr lang="en-US" sz="1300" dirty="0" smtClean="0"/>
              <a:t>customers and </a:t>
            </a:r>
            <a:r>
              <a:rPr lang="en-US" sz="1300" b="1" dirty="0" smtClean="0"/>
              <a:t>cross-</a:t>
            </a:r>
            <a:r>
              <a:rPr lang="en-US" sz="1300" b="1" dirty="0" err="1" smtClean="0"/>
              <a:t>organisational</a:t>
            </a:r>
            <a:r>
              <a:rPr lang="en-US" sz="1300" b="1" dirty="0" smtClean="0"/>
              <a:t> boundaries</a:t>
            </a:r>
            <a:r>
              <a:rPr lang="en-US" sz="1300" dirty="0" smtClean="0"/>
              <a:t>.</a:t>
            </a:r>
          </a:p>
          <a:p>
            <a:r>
              <a:rPr lang="en-US" sz="1300" dirty="0" smtClean="0"/>
              <a:t>Their change is discussed in some detail</a:t>
            </a:r>
          </a:p>
          <a:p>
            <a:r>
              <a:rPr lang="en-US" sz="1300" dirty="0" smtClean="0"/>
              <a:t>throughout this chapter in business process</a:t>
            </a:r>
          </a:p>
          <a:p>
            <a:r>
              <a:rPr lang="en-US" sz="1300" dirty="0" smtClean="0"/>
              <a:t>re-engineering. At this point it suffices to say that</a:t>
            </a:r>
          </a:p>
          <a:p>
            <a:r>
              <a:rPr lang="en-US" sz="1300" dirty="0" smtClean="0"/>
              <a:t>there are different business processes that may</a:t>
            </a:r>
          </a:p>
          <a:p>
            <a:r>
              <a:rPr lang="en-US" sz="1300" dirty="0" smtClean="0"/>
              <a:t>require change (see also Chapter 2, Figure 2.14).</a:t>
            </a:r>
          </a:p>
          <a:p>
            <a:r>
              <a:rPr lang="en-US" sz="1300" dirty="0" smtClean="0"/>
              <a:t>These are (</a:t>
            </a:r>
            <a:r>
              <a:rPr lang="en-US" sz="1300" dirty="0" err="1" smtClean="0"/>
              <a:t>Murdick</a:t>
            </a:r>
            <a:r>
              <a:rPr lang="en-US" sz="1300" dirty="0" smtClean="0"/>
              <a:t> and Munson, 1986):</a:t>
            </a:r>
          </a:p>
          <a:p>
            <a:r>
              <a:rPr lang="en-US" sz="1300" i="1" dirty="0" smtClean="0"/>
              <a:t>Core processes, which are central to the functioning</a:t>
            </a:r>
          </a:p>
          <a:p>
            <a:r>
              <a:rPr lang="en-US" sz="1300" dirty="0" smtClean="0"/>
              <a:t>of the business and relate directly to external</a:t>
            </a:r>
          </a:p>
          <a:p>
            <a:r>
              <a:rPr lang="en-US" sz="1300" dirty="0" smtClean="0"/>
              <a:t>customers. </a:t>
            </a:r>
          </a:p>
          <a:p>
            <a:endParaRPr lang="en-US" sz="1300" dirty="0" smtClean="0"/>
          </a:p>
          <a:p>
            <a:r>
              <a:rPr lang="en-US" sz="1300" dirty="0" smtClean="0"/>
              <a:t>They are usually the primary</a:t>
            </a:r>
          </a:p>
          <a:p>
            <a:r>
              <a:rPr lang="en-US" sz="1300" dirty="0" smtClean="0"/>
              <a:t>activities in the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value chain, e.g.</a:t>
            </a:r>
          </a:p>
          <a:p>
            <a:r>
              <a:rPr lang="en-US" sz="1300" dirty="0" smtClean="0"/>
              <a:t>sales, operations.</a:t>
            </a:r>
          </a:p>
          <a:p>
            <a:r>
              <a:rPr lang="en-US" sz="1300" b="1" dirty="0" smtClean="0"/>
              <a:t>Support processes have internal customers and</a:t>
            </a:r>
          </a:p>
          <a:p>
            <a:r>
              <a:rPr lang="en-US" sz="1300" dirty="0" smtClean="0"/>
              <a:t>provide support for the core processes. They are</a:t>
            </a:r>
          </a:p>
          <a:p>
            <a:r>
              <a:rPr lang="en-US" sz="1300" dirty="0" smtClean="0"/>
              <a:t>usually the secondary activities in the </a:t>
            </a:r>
            <a:r>
              <a:rPr lang="en-US" sz="1300" dirty="0" err="1" smtClean="0"/>
              <a:t>organisational</a:t>
            </a:r>
            <a:endParaRPr lang="en-US" sz="1300" dirty="0" smtClean="0"/>
          </a:p>
          <a:p>
            <a:r>
              <a:rPr lang="en-US" sz="1300" dirty="0" smtClean="0"/>
              <a:t>value chain, e.g. administration, finance.</a:t>
            </a:r>
          </a:p>
          <a:p>
            <a:r>
              <a:rPr lang="en-US" sz="1300" b="1" dirty="0" smtClean="0"/>
              <a:t>Business network processes</a:t>
            </a:r>
            <a:r>
              <a:rPr lang="en-US" sz="1300" i="1" dirty="0" smtClean="0"/>
              <a:t>, which often extend</a:t>
            </a:r>
          </a:p>
          <a:p>
            <a:r>
              <a:rPr lang="en-US" sz="1300" dirty="0" smtClean="0"/>
              <a:t>beyond the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boundary to suppliers,</a:t>
            </a:r>
          </a:p>
          <a:p>
            <a:r>
              <a:rPr lang="en-US" sz="1300" dirty="0" smtClean="0"/>
              <a:t>customers and other stakeholders, e.g. outbound</a:t>
            </a:r>
          </a:p>
          <a:p>
            <a:r>
              <a:rPr lang="en-US" sz="1300" dirty="0" smtClean="0"/>
              <a:t>logistics.</a:t>
            </a:r>
          </a:p>
          <a:p>
            <a:r>
              <a:rPr lang="en-US" sz="1300" b="1" dirty="0" smtClean="0"/>
              <a:t>Management processes</a:t>
            </a:r>
            <a:r>
              <a:rPr lang="en-US" sz="1300" i="1" dirty="0" smtClean="0"/>
              <a:t>, which are those used by an</a:t>
            </a:r>
          </a:p>
          <a:p>
            <a:r>
              <a:rPr lang="en-US" sz="1300" dirty="0" err="1" smtClean="0"/>
              <a:t>organisation</a:t>
            </a:r>
            <a:r>
              <a:rPr lang="en-US" sz="1300" dirty="0" smtClean="0"/>
              <a:t> to plan, </a:t>
            </a:r>
            <a:r>
              <a:rPr lang="en-US" sz="1300" dirty="0" err="1" smtClean="0"/>
              <a:t>organise</a:t>
            </a:r>
            <a:r>
              <a:rPr lang="en-US" sz="1300" dirty="0" smtClean="0"/>
              <a:t> and control</a:t>
            </a:r>
          </a:p>
          <a:p>
            <a:r>
              <a:rPr lang="en-US" sz="1300" dirty="0" smtClean="0"/>
              <a:t>resources and then make decisions, e.g. senior</a:t>
            </a:r>
          </a:p>
          <a:p>
            <a:r>
              <a:rPr lang="en-US" sz="1300" dirty="0" smtClean="0"/>
              <a:t>management review.</a:t>
            </a:r>
          </a:p>
          <a:p>
            <a:r>
              <a:rPr lang="en-US" sz="1300" b="1" dirty="0" smtClean="0"/>
              <a:t>Technology</a:t>
            </a:r>
          </a:p>
          <a:p>
            <a:r>
              <a:rPr lang="en-US" sz="1300" dirty="0" smtClean="0"/>
              <a:t>Information technology supports and facilitates</a:t>
            </a:r>
          </a:p>
          <a:p>
            <a:r>
              <a:rPr lang="en-US" sz="1300" dirty="0" smtClean="0"/>
              <a:t>change in a number of ways, such as ERP, which</a:t>
            </a:r>
          </a:p>
          <a:p>
            <a:r>
              <a:rPr lang="en-US" sz="1300" dirty="0" smtClean="0"/>
              <a:t>serve to integrate internal operations, and CRM,</a:t>
            </a:r>
          </a:p>
          <a:p>
            <a:r>
              <a:rPr lang="en-US" sz="1300" dirty="0" smtClean="0"/>
              <a:t>which serve to integrate the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 and its</a:t>
            </a:r>
          </a:p>
          <a:p>
            <a:r>
              <a:rPr lang="en-US" sz="1300" dirty="0" smtClean="0"/>
              <a:t>customers, with the aim of increasing value for</a:t>
            </a:r>
          </a:p>
          <a:p>
            <a:r>
              <a:rPr lang="en-US" sz="1300" dirty="0" smtClean="0"/>
              <a:t>both. Two particular aspects of technology</a:t>
            </a:r>
          </a:p>
          <a:p>
            <a:r>
              <a:rPr lang="en-US" sz="1300" dirty="0" smtClean="0"/>
              <a:t>worth noting at this point are the following:</a:t>
            </a:r>
          </a:p>
          <a:p>
            <a:r>
              <a:rPr lang="en-US" sz="1300" dirty="0" smtClean="0"/>
              <a:t>1 The </a:t>
            </a:r>
            <a:r>
              <a:rPr lang="en-US" sz="1300" b="1" dirty="0" smtClean="0"/>
              <a:t>potential of telecommunications technology</a:t>
            </a:r>
          </a:p>
          <a:p>
            <a:r>
              <a:rPr lang="en-US" sz="1300" b="1" dirty="0" smtClean="0"/>
              <a:t>to increase the </a:t>
            </a:r>
            <a:r>
              <a:rPr lang="en-US" sz="1300" dirty="0" smtClean="0"/>
              <a:t>scope of </a:t>
            </a:r>
            <a:r>
              <a:rPr lang="en-US" sz="1300" dirty="0" err="1" smtClean="0"/>
              <a:t>organisational</a:t>
            </a:r>
            <a:endParaRPr lang="en-US" sz="1300" dirty="0" smtClean="0"/>
          </a:p>
          <a:p>
            <a:r>
              <a:rPr lang="en-US" sz="1300" dirty="0" smtClean="0"/>
              <a:t>and inter-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coordination</a:t>
            </a:r>
          </a:p>
          <a:p>
            <a:r>
              <a:rPr lang="en-US" sz="1300" dirty="0" smtClean="0"/>
              <a:t>and reduce the costs of that coordination.</a:t>
            </a:r>
          </a:p>
          <a:p>
            <a:r>
              <a:rPr lang="en-US" sz="1300" dirty="0" smtClean="0"/>
              <a:t>2 The </a:t>
            </a:r>
            <a:r>
              <a:rPr lang="en-US" sz="1300" b="1" dirty="0" smtClean="0"/>
              <a:t>potential of shared information systems</a:t>
            </a:r>
          </a:p>
          <a:p>
            <a:r>
              <a:rPr lang="en-US" sz="1300" dirty="0" smtClean="0"/>
              <a:t>and databases to provide relevant information</a:t>
            </a:r>
          </a:p>
          <a:p>
            <a:r>
              <a:rPr lang="en-US" sz="1300" dirty="0" smtClean="0"/>
              <a:t>in a timely way to those who need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300" b="1" dirty="0" smtClean="0"/>
              <a:t>Internal reasons for change</a:t>
            </a:r>
          </a:p>
          <a:p>
            <a:r>
              <a:rPr lang="en-US" sz="1300" dirty="0" err="1" smtClean="0"/>
              <a:t>Organisations</a:t>
            </a:r>
            <a:r>
              <a:rPr lang="en-US" sz="1300" dirty="0" smtClean="0"/>
              <a:t> can be </a:t>
            </a:r>
            <a:r>
              <a:rPr lang="en-US" sz="1300" b="1" dirty="0" smtClean="0"/>
              <a:t>structured </a:t>
            </a:r>
            <a:r>
              <a:rPr lang="en-US" sz="1300" dirty="0" smtClean="0"/>
              <a:t>and </a:t>
            </a:r>
            <a:r>
              <a:rPr lang="en-US" sz="1300" b="1" dirty="0" smtClean="0"/>
              <a:t>restructured</a:t>
            </a:r>
          </a:p>
          <a:p>
            <a:r>
              <a:rPr lang="en-US" sz="1300" dirty="0" smtClean="0"/>
              <a:t>in different ways according to the </a:t>
            </a:r>
            <a:r>
              <a:rPr lang="en-US" sz="1300" b="1" dirty="0" smtClean="0"/>
              <a:t>decision-</a:t>
            </a:r>
          </a:p>
          <a:p>
            <a:r>
              <a:rPr lang="en-US" sz="1300" b="1" dirty="0" smtClean="0"/>
              <a:t>making </a:t>
            </a:r>
            <a:r>
              <a:rPr lang="en-US" sz="1300" dirty="0" smtClean="0"/>
              <a:t>and </a:t>
            </a:r>
            <a:r>
              <a:rPr lang="en-US" sz="1300" b="1" dirty="0" smtClean="0"/>
              <a:t>political processes </a:t>
            </a:r>
            <a:r>
              <a:rPr lang="en-US" sz="1300" dirty="0" smtClean="0"/>
              <a:t>within their</a:t>
            </a:r>
          </a:p>
          <a:p>
            <a:r>
              <a:rPr lang="en-US" sz="1300" dirty="0" smtClean="0"/>
              <a:t>own boundaries. As there is a </a:t>
            </a:r>
            <a:r>
              <a:rPr lang="en-US" sz="1300" b="1" dirty="0" smtClean="0"/>
              <a:t>reciprocal relationship</a:t>
            </a:r>
          </a:p>
          <a:p>
            <a:r>
              <a:rPr lang="en-US" sz="1300" b="1" dirty="0" smtClean="0"/>
              <a:t>between structure and strategy</a:t>
            </a:r>
            <a:r>
              <a:rPr lang="en-US" sz="1300" dirty="0" smtClean="0"/>
              <a:t>, a</a:t>
            </a:r>
          </a:p>
          <a:p>
            <a:r>
              <a:rPr lang="en-US" sz="1300" dirty="0" smtClean="0"/>
              <a:t>major task for senior managers is to determine</a:t>
            </a:r>
          </a:p>
          <a:p>
            <a:r>
              <a:rPr lang="en-US" sz="1300" dirty="0" smtClean="0"/>
              <a:t>the most appropriate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form for</a:t>
            </a:r>
          </a:p>
          <a:p>
            <a:r>
              <a:rPr lang="en-US" sz="1300" dirty="0" smtClean="0"/>
              <a:t>various situations.</a:t>
            </a:r>
          </a:p>
          <a:p>
            <a:r>
              <a:rPr lang="en-US" sz="1300" dirty="0" smtClean="0"/>
              <a:t>If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effectiveness is to be improved</a:t>
            </a:r>
          </a:p>
          <a:p>
            <a:r>
              <a:rPr lang="en-US" sz="1300" dirty="0" smtClean="0"/>
              <a:t>to ensure future survival, </a:t>
            </a:r>
            <a:r>
              <a:rPr lang="en-US" sz="1300" i="1" u="sng" dirty="0" smtClean="0"/>
              <a:t>goals need </a:t>
            </a:r>
            <a:r>
              <a:rPr lang="en-US" sz="1300" i="1" dirty="0" smtClean="0"/>
              <a:t>to</a:t>
            </a:r>
          </a:p>
          <a:p>
            <a:r>
              <a:rPr lang="en-US" sz="1300" dirty="0" smtClean="0"/>
              <a:t>be the right ones and need to be met. </a:t>
            </a:r>
            <a:r>
              <a:rPr lang="en-US" sz="1300" i="1" u="sng" dirty="0" smtClean="0"/>
              <a:t>Resources</a:t>
            </a:r>
          </a:p>
          <a:p>
            <a:r>
              <a:rPr lang="en-US" sz="1300" dirty="0" smtClean="0"/>
              <a:t>have to be adequate and have to be distributed</a:t>
            </a:r>
          </a:p>
          <a:p>
            <a:r>
              <a:rPr lang="en-US" sz="1300" dirty="0" smtClean="0"/>
              <a:t>in the right way across the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.</a:t>
            </a:r>
          </a:p>
          <a:p>
            <a:r>
              <a:rPr lang="en-US" sz="1300" i="1" u="sng" dirty="0" smtClean="0"/>
              <a:t>Managers and staff </a:t>
            </a:r>
            <a:r>
              <a:rPr lang="en-US" sz="1300" i="1" dirty="0" smtClean="0"/>
              <a:t>may be inadequately trained,</a:t>
            </a:r>
          </a:p>
          <a:p>
            <a:r>
              <a:rPr lang="en-US" sz="1300" dirty="0" err="1" smtClean="0"/>
              <a:t>demotivated</a:t>
            </a:r>
            <a:r>
              <a:rPr lang="en-US" sz="1300" dirty="0" smtClean="0"/>
              <a:t> and dissatisfied and lack cohesion.</a:t>
            </a:r>
          </a:p>
          <a:p>
            <a:r>
              <a:rPr lang="en-US" sz="1300" dirty="0" smtClean="0"/>
              <a:t>Lines of </a:t>
            </a:r>
            <a:r>
              <a:rPr lang="en-US" sz="1300" i="1" dirty="0" smtClean="0"/>
              <a:t>communication and information flows</a:t>
            </a:r>
          </a:p>
          <a:p>
            <a:r>
              <a:rPr lang="en-US" sz="1300" dirty="0" smtClean="0"/>
              <a:t>may be unsatisfactory or inappropriate. There</a:t>
            </a:r>
          </a:p>
          <a:p>
            <a:r>
              <a:rPr lang="en-US" sz="1300" dirty="0" smtClean="0"/>
              <a:t>may be contradictions and conflicts within and</a:t>
            </a:r>
          </a:p>
          <a:p>
            <a:r>
              <a:rPr lang="en-US" sz="1300" dirty="0" smtClean="0"/>
              <a:t>between the different elements of the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,</a:t>
            </a:r>
          </a:p>
          <a:p>
            <a:r>
              <a:rPr lang="en-US" sz="1300" dirty="0" smtClean="0"/>
              <a:t>such as strategic objectives, critical success</a:t>
            </a:r>
          </a:p>
          <a:p>
            <a:r>
              <a:rPr lang="en-US" sz="1300" dirty="0" smtClean="0"/>
              <a:t>factors, management style, degree of </a:t>
            </a:r>
            <a:r>
              <a:rPr lang="en-US" sz="1300" dirty="0" err="1" smtClean="0"/>
              <a:t>centralisation</a:t>
            </a:r>
            <a:endParaRPr lang="en-US" sz="1300" dirty="0" smtClean="0"/>
          </a:p>
          <a:p>
            <a:r>
              <a:rPr lang="en-US" sz="1300" dirty="0" smtClean="0"/>
              <a:t>and information flows and networks.</a:t>
            </a:r>
          </a:p>
          <a:p>
            <a:r>
              <a:rPr lang="en-US" sz="1300" i="1" u="sng" dirty="0" smtClean="0"/>
              <a:t>Resources </a:t>
            </a:r>
            <a:r>
              <a:rPr lang="en-US" sz="1300" i="1" dirty="0" smtClean="0"/>
              <a:t>have to be adequate and have to be</a:t>
            </a:r>
          </a:p>
          <a:p>
            <a:r>
              <a:rPr lang="en-US" sz="1300" dirty="0" smtClean="0"/>
              <a:t>appropriately distributed across the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.</a:t>
            </a:r>
          </a:p>
          <a:p>
            <a:r>
              <a:rPr lang="en-US" sz="1300" dirty="0" smtClean="0"/>
              <a:t>Resources may decrease or increase and</a:t>
            </a:r>
          </a:p>
          <a:p>
            <a:r>
              <a:rPr lang="en-US" sz="1300" dirty="0" smtClean="0"/>
              <a:t>need to be reallocated, restricted or concentrated</a:t>
            </a:r>
          </a:p>
          <a:p>
            <a:r>
              <a:rPr lang="en-US" sz="1300" dirty="0" smtClean="0"/>
              <a:t>in certain business priority areas as part</a:t>
            </a:r>
          </a:p>
          <a:p>
            <a:r>
              <a:rPr lang="en-US" sz="1300" dirty="0" smtClean="0"/>
              <a:t>of a change process.</a:t>
            </a:r>
          </a:p>
          <a:p>
            <a:r>
              <a:rPr lang="en-US" sz="1300" i="1" dirty="0" smtClean="0"/>
              <a:t>Technology may be introduced into the </a:t>
            </a:r>
            <a:r>
              <a:rPr lang="en-US" sz="1300" i="1" dirty="0" err="1" smtClean="0"/>
              <a:t>organisation</a:t>
            </a:r>
            <a:r>
              <a:rPr lang="en-US" sz="1300" i="1" dirty="0" smtClean="0"/>
              <a:t>.</a:t>
            </a:r>
          </a:p>
          <a:p>
            <a:r>
              <a:rPr lang="en-US" sz="1300" dirty="0" smtClean="0"/>
              <a:t>It may be an extension to what was</a:t>
            </a:r>
          </a:p>
          <a:p>
            <a:r>
              <a:rPr lang="en-US" sz="1300" dirty="0" smtClean="0"/>
              <a:t>already there or may be completely new. In</a:t>
            </a:r>
          </a:p>
          <a:p>
            <a:r>
              <a:rPr lang="en-US" sz="1300" dirty="0" smtClean="0"/>
              <a:t>either case, changes within the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 will</a:t>
            </a:r>
          </a:p>
          <a:p>
            <a:r>
              <a:rPr lang="en-US" sz="1300" dirty="0" smtClean="0"/>
              <a:t>be triggered.</a:t>
            </a:r>
          </a:p>
          <a:p>
            <a:r>
              <a:rPr lang="en-US" sz="1300" i="1" dirty="0" smtClean="0"/>
              <a:t>People within an </a:t>
            </a:r>
            <a:r>
              <a:rPr lang="en-US" sz="1300" i="1" dirty="0" err="1" smtClean="0"/>
              <a:t>organisation</a:t>
            </a:r>
            <a:r>
              <a:rPr lang="en-US" sz="1300" i="1" dirty="0" smtClean="0"/>
              <a:t> are themselves a</a:t>
            </a:r>
          </a:p>
          <a:p>
            <a:r>
              <a:rPr lang="en-US" sz="1300" dirty="0" smtClean="0"/>
              <a:t>stimulus for internal change. Redundancies</a:t>
            </a:r>
          </a:p>
          <a:p>
            <a:r>
              <a:rPr lang="en-US" sz="1300" dirty="0" smtClean="0"/>
              <a:t>require redeployment of tasks and responsibilities</a:t>
            </a:r>
          </a:p>
          <a:p>
            <a:r>
              <a:rPr lang="en-US" sz="1300" dirty="0" smtClean="0"/>
              <a:t>and skills shortages require training and</a:t>
            </a:r>
          </a:p>
          <a:p>
            <a:r>
              <a:rPr lang="en-US" sz="1300" dirty="0" smtClean="0"/>
              <a:t>staff development to be updated.</a:t>
            </a:r>
          </a:p>
          <a:p>
            <a:r>
              <a:rPr lang="en-US" sz="1300" i="1" dirty="0" smtClean="0"/>
              <a:t>Priorities may need to be changed if, for example,</a:t>
            </a:r>
          </a:p>
          <a:p>
            <a:r>
              <a:rPr lang="en-US" sz="1300" dirty="0" err="1" smtClean="0"/>
              <a:t>organisational</a:t>
            </a:r>
            <a:r>
              <a:rPr lang="en-US" sz="1300" dirty="0" smtClean="0"/>
              <a:t> targets are not being</a:t>
            </a:r>
          </a:p>
          <a:p>
            <a:r>
              <a:rPr lang="en-US" sz="1300" dirty="0" smtClean="0"/>
              <a:t>achieved. Priority activities relate to critical</a:t>
            </a:r>
          </a:p>
          <a:p>
            <a:r>
              <a:rPr lang="en-US" sz="1300" dirty="0" smtClean="0"/>
              <a:t>success factors and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goals. The</a:t>
            </a:r>
          </a:p>
          <a:p>
            <a:r>
              <a:rPr lang="en-US" sz="1300" dirty="0" smtClean="0"/>
              <a:t>necessity to readjust internal priorities is a powerful</a:t>
            </a:r>
          </a:p>
          <a:p>
            <a:r>
              <a:rPr lang="en-US" sz="1300" dirty="0" smtClean="0"/>
              <a:t>force for change which will affect internal</a:t>
            </a:r>
          </a:p>
          <a:p>
            <a:r>
              <a:rPr lang="en-US" sz="1300" dirty="0" smtClean="0"/>
              <a:t>control mechanisms.</a:t>
            </a:r>
          </a:p>
          <a:p>
            <a:r>
              <a:rPr lang="en-US" sz="1300" i="1" dirty="0" smtClean="0"/>
              <a:t>Problems of different types arise within </a:t>
            </a:r>
            <a:r>
              <a:rPr lang="en-US" sz="1300" i="1" dirty="0" err="1" smtClean="0"/>
              <a:t>organisations</a:t>
            </a:r>
            <a:endParaRPr lang="en-US" sz="1300" i="1" dirty="0" smtClean="0"/>
          </a:p>
          <a:p>
            <a:r>
              <a:rPr lang="en-US" sz="1300" dirty="0" smtClean="0"/>
              <a:t>and these are often powerful motivators</a:t>
            </a:r>
          </a:p>
          <a:p>
            <a:r>
              <a:rPr lang="en-US" sz="1300" dirty="0" smtClean="0"/>
              <a:t>of change. Wastage costs may be seriously</a:t>
            </a:r>
          </a:p>
          <a:p>
            <a:r>
              <a:rPr lang="en-US" sz="1300" dirty="0" smtClean="0"/>
              <a:t>affecting profits, and information flows may be</a:t>
            </a:r>
          </a:p>
          <a:p>
            <a:r>
              <a:rPr lang="en-US" sz="1300" dirty="0" smtClean="0"/>
              <a:t>inadequate, resulting in inefficiencies and poor</a:t>
            </a:r>
          </a:p>
          <a:p>
            <a:r>
              <a:rPr lang="en-US" sz="1300" dirty="0" smtClean="0"/>
              <a:t>communication. Increasing customer dissatisfaction</a:t>
            </a:r>
          </a:p>
          <a:p>
            <a:r>
              <a:rPr lang="en-US" sz="1300" dirty="0" smtClean="0"/>
              <a:t>requires attention as does an unprofitable</a:t>
            </a:r>
          </a:p>
          <a:p>
            <a:r>
              <a:rPr lang="en-US" sz="1300" dirty="0" smtClean="0"/>
              <a:t>product range. Marks &amp; Spencer have</a:t>
            </a:r>
          </a:p>
          <a:p>
            <a:r>
              <a:rPr lang="en-US" sz="1300" dirty="0" smtClean="0"/>
              <a:t>had to reconfigure their product range quite</a:t>
            </a:r>
          </a:p>
          <a:p>
            <a:r>
              <a:rPr lang="en-US" sz="1300" dirty="0" smtClean="0"/>
              <a:t>drastically on more than one occasion to realign</a:t>
            </a:r>
          </a:p>
          <a:p>
            <a:r>
              <a:rPr lang="en-US" sz="1300" dirty="0" smtClean="0"/>
              <a:t>the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 with market demand.</a:t>
            </a:r>
          </a:p>
          <a:p>
            <a:r>
              <a:rPr lang="en-US" sz="1300" dirty="0" smtClean="0"/>
              <a:t>The internal forces of change centre on the</a:t>
            </a:r>
          </a:p>
          <a:p>
            <a:r>
              <a:rPr lang="en-US" sz="1300" dirty="0" smtClean="0"/>
              <a:t>notion of ‘fit’. Culture and structure must dovetail</a:t>
            </a:r>
          </a:p>
          <a:p>
            <a:r>
              <a:rPr lang="en-US" sz="1300" dirty="0" smtClean="0"/>
              <a:t>with management tasks and </a:t>
            </a:r>
            <a:r>
              <a:rPr lang="en-US" sz="1300" dirty="0" err="1" smtClean="0"/>
              <a:t>behaviour</a:t>
            </a:r>
            <a:r>
              <a:rPr lang="en-US" sz="1300" dirty="0" smtClean="0"/>
              <a:t> to</a:t>
            </a:r>
          </a:p>
          <a:p>
            <a:r>
              <a:rPr lang="en-US" sz="1300" dirty="0" smtClean="0"/>
              <a:t>produce a cohesive, integrated, cooperative</a:t>
            </a:r>
          </a:p>
          <a:p>
            <a:r>
              <a:rPr lang="en-US" sz="1300" dirty="0" smtClean="0"/>
              <a:t>whole. Mismatching elements, internal inefficiency</a:t>
            </a:r>
          </a:p>
          <a:p>
            <a:r>
              <a:rPr lang="en-US" sz="1300" dirty="0" smtClean="0"/>
              <a:t>and ineffectiveness will transgress the</a:t>
            </a:r>
          </a:p>
          <a:p>
            <a:r>
              <a:rPr lang="en-US" sz="1300" dirty="0" err="1" smtClean="0"/>
              <a:t>organisational</a:t>
            </a:r>
            <a:r>
              <a:rPr lang="en-US" sz="1300" dirty="0" smtClean="0"/>
              <a:t> boundary, creating negative</a:t>
            </a:r>
          </a:p>
          <a:p>
            <a:r>
              <a:rPr lang="en-US" sz="1300" dirty="0" smtClean="0"/>
              <a:t>external perceptions among customers, suppliers</a:t>
            </a:r>
          </a:p>
          <a:p>
            <a:r>
              <a:rPr lang="en-US" sz="1300" dirty="0" smtClean="0"/>
              <a:t>and stakeholders in general.</a:t>
            </a:r>
          </a:p>
          <a:p>
            <a:r>
              <a:rPr lang="en-US" sz="1300" dirty="0" smtClean="0"/>
              <a:t>Internal change may start from a new business</a:t>
            </a:r>
          </a:p>
          <a:p>
            <a:r>
              <a:rPr lang="en-US" sz="1300" dirty="0" smtClean="0"/>
              <a:t>vision, translated into aims and objectives</a:t>
            </a:r>
          </a:p>
          <a:p>
            <a:r>
              <a:rPr lang="en-US" sz="1300" dirty="0" smtClean="0"/>
              <a:t>to ensure future success. An example is given in</a:t>
            </a:r>
          </a:p>
          <a:p>
            <a:r>
              <a:rPr lang="en-US" sz="1300" dirty="0" smtClean="0"/>
              <a:t>Figure 7.2.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300" b="1" dirty="0" smtClean="0"/>
              <a:t>External reasons for change</a:t>
            </a:r>
          </a:p>
          <a:p>
            <a:r>
              <a:rPr lang="en-US" sz="1300" dirty="0" smtClean="0"/>
              <a:t>The external environment accounts for a great</a:t>
            </a:r>
          </a:p>
          <a:p>
            <a:r>
              <a:rPr lang="en-US" sz="1300" dirty="0" smtClean="0"/>
              <a:t>deal of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change, change which is</a:t>
            </a:r>
          </a:p>
          <a:p>
            <a:r>
              <a:rPr lang="en-US" sz="1300" dirty="0" smtClean="0"/>
              <a:t>imposed and which is more difficult, if not impossible, to control. There may also be</a:t>
            </a:r>
          </a:p>
          <a:p>
            <a:r>
              <a:rPr lang="en-US" sz="1300" dirty="0" smtClean="0"/>
              <a:t>sequential changes that arise as a result of previous</a:t>
            </a:r>
          </a:p>
          <a:p>
            <a:r>
              <a:rPr lang="en-US" sz="1300" dirty="0" smtClean="0"/>
              <a:t>reasons for change.</a:t>
            </a:r>
          </a:p>
          <a:p>
            <a:r>
              <a:rPr lang="en-US" sz="1300" b="1" i="1" dirty="0" smtClean="0"/>
              <a:t>The culture in different countries </a:t>
            </a:r>
            <a:r>
              <a:rPr lang="en-US" sz="1300" i="1" dirty="0" smtClean="0"/>
              <a:t>affects local</a:t>
            </a:r>
          </a:p>
          <a:p>
            <a:r>
              <a:rPr lang="en-US" sz="1300" dirty="0" smtClean="0"/>
              <a:t>operation of companies. </a:t>
            </a:r>
            <a:r>
              <a:rPr lang="en-US" sz="1300" b="1" dirty="0" smtClean="0"/>
              <a:t>Multinationals </a:t>
            </a:r>
            <a:r>
              <a:rPr lang="en-US" sz="1300" dirty="0" smtClean="0"/>
              <a:t>have to</a:t>
            </a:r>
          </a:p>
          <a:p>
            <a:r>
              <a:rPr lang="en-US" sz="1300" dirty="0" smtClean="0"/>
              <a:t>be aware of the necessity to take an entirely</a:t>
            </a:r>
          </a:p>
          <a:p>
            <a:r>
              <a:rPr lang="en-US" sz="1300" dirty="0" smtClean="0"/>
              <a:t>different business approach when establishing</a:t>
            </a:r>
          </a:p>
          <a:p>
            <a:r>
              <a:rPr lang="en-US" sz="1300" dirty="0" smtClean="0"/>
              <a:t>subsidiaries in the USA, Japan, China and</a:t>
            </a:r>
          </a:p>
          <a:p>
            <a:r>
              <a:rPr lang="en-US" sz="1300" dirty="0" smtClean="0"/>
              <a:t>Europe. Culture impacts significantly on local</a:t>
            </a:r>
          </a:p>
          <a:p>
            <a:r>
              <a:rPr lang="en-US" sz="1300" dirty="0" smtClean="0"/>
              <a:t>business </a:t>
            </a:r>
            <a:r>
              <a:rPr lang="en-US" sz="1300" dirty="0" err="1" smtClean="0"/>
              <a:t>behaviour</a:t>
            </a:r>
            <a:r>
              <a:rPr lang="en-US" sz="1300" dirty="0" smtClean="0"/>
              <a:t>/protocol and on strategies</a:t>
            </a:r>
          </a:p>
          <a:p>
            <a:r>
              <a:rPr lang="en-US" sz="1300" dirty="0" smtClean="0"/>
              <a:t>for the future.</a:t>
            </a:r>
          </a:p>
          <a:p>
            <a:r>
              <a:rPr lang="en-US" sz="1300" b="1" i="1" dirty="0" smtClean="0"/>
              <a:t>Demographic trends are predictors of market</a:t>
            </a:r>
          </a:p>
          <a:p>
            <a:r>
              <a:rPr lang="en-US" sz="1300" b="1" dirty="0" smtClean="0"/>
              <a:t>opportunities which bring about change</a:t>
            </a:r>
            <a:r>
              <a:rPr lang="en-US" sz="1300" dirty="0" smtClean="0"/>
              <a:t>. The</a:t>
            </a:r>
          </a:p>
          <a:p>
            <a:r>
              <a:rPr lang="en-US" sz="1300" dirty="0" smtClean="0"/>
              <a:t>need to cater for an increasing ageing population</a:t>
            </a:r>
          </a:p>
          <a:p>
            <a:r>
              <a:rPr lang="en-US" sz="1300" dirty="0" smtClean="0"/>
              <a:t>is one factor and the location of </a:t>
            </a:r>
            <a:r>
              <a:rPr lang="en-US" sz="1300" dirty="0" err="1" smtClean="0"/>
              <a:t>organisations</a:t>
            </a:r>
            <a:endParaRPr lang="en-US" sz="1300" dirty="0" smtClean="0"/>
          </a:p>
          <a:p>
            <a:r>
              <a:rPr lang="en-US" sz="1300" dirty="0" smtClean="0"/>
              <a:t>in growing or declining metropolitan areas</a:t>
            </a:r>
          </a:p>
          <a:p>
            <a:r>
              <a:rPr lang="en-US" sz="1300" dirty="0" smtClean="0"/>
              <a:t>is another. The greater sophistication of the</a:t>
            </a:r>
          </a:p>
          <a:p>
            <a:r>
              <a:rPr lang="en-US" sz="1300" dirty="0" smtClean="0"/>
              <a:t>requirements of the young upwardly mobile</a:t>
            </a:r>
          </a:p>
          <a:p>
            <a:r>
              <a:rPr lang="en-US" sz="1300" dirty="0" smtClean="0"/>
              <a:t>population has created opportunities for </a:t>
            </a:r>
            <a:r>
              <a:rPr lang="en-US" sz="1300" dirty="0" err="1" smtClean="0"/>
              <a:t>organisations</a:t>
            </a:r>
            <a:endParaRPr lang="en-US" sz="1300" dirty="0" smtClean="0"/>
          </a:p>
          <a:p>
            <a:r>
              <a:rPr lang="en-US" sz="1300" dirty="0" smtClean="0"/>
              <a:t>to occupy select market </a:t>
            </a:r>
            <a:r>
              <a:rPr lang="en-US" sz="1300" b="1" dirty="0" smtClean="0"/>
              <a:t>niches.</a:t>
            </a:r>
          </a:p>
          <a:p>
            <a:r>
              <a:rPr lang="en-US" sz="1300" b="1" i="1" dirty="0" smtClean="0"/>
              <a:t>Legislation in force is a powerful motivator for</a:t>
            </a:r>
          </a:p>
          <a:p>
            <a:r>
              <a:rPr lang="en-US" sz="1300" b="1" dirty="0" smtClean="0"/>
              <a:t>change</a:t>
            </a:r>
            <a:r>
              <a:rPr lang="en-US" sz="1300" dirty="0" smtClean="0"/>
              <a:t>.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 are having to tackle</a:t>
            </a:r>
          </a:p>
          <a:p>
            <a:r>
              <a:rPr lang="en-US" sz="1300" dirty="0" smtClean="0"/>
              <a:t>dramatic changes of various kinds in response</a:t>
            </a:r>
          </a:p>
          <a:p>
            <a:r>
              <a:rPr lang="en-US" sz="1300" dirty="0" smtClean="0"/>
              <a:t>to health and safety requirements and the</a:t>
            </a:r>
          </a:p>
          <a:p>
            <a:r>
              <a:rPr lang="en-US" sz="1300" dirty="0" smtClean="0"/>
              <a:t>Environmental Protection and Disability</a:t>
            </a:r>
          </a:p>
          <a:p>
            <a:r>
              <a:rPr lang="en-US" sz="1300" dirty="0" smtClean="0"/>
              <a:t>Discrimination Acts.</a:t>
            </a:r>
          </a:p>
          <a:p>
            <a:r>
              <a:rPr lang="en-US" sz="1300" b="1" i="1" dirty="0" smtClean="0"/>
              <a:t>The political climate brings about the legislation</a:t>
            </a:r>
          </a:p>
          <a:p>
            <a:r>
              <a:rPr lang="en-US" sz="1300" b="1" dirty="0" smtClean="0"/>
              <a:t>affecting </a:t>
            </a:r>
            <a:r>
              <a:rPr lang="en-US" sz="1300" b="1" dirty="0" err="1" smtClean="0"/>
              <a:t>organisations</a:t>
            </a:r>
            <a:r>
              <a:rPr lang="en-US" sz="1300" dirty="0" smtClean="0"/>
              <a:t>, and political pressures</a:t>
            </a:r>
          </a:p>
          <a:p>
            <a:r>
              <a:rPr lang="en-US" sz="1300" dirty="0" smtClean="0"/>
              <a:t>will reduce or boost investment in different</a:t>
            </a:r>
          </a:p>
          <a:p>
            <a:r>
              <a:rPr lang="en-US" sz="1300" dirty="0" smtClean="0"/>
              <a:t>industry sectors. Reduction in public spending</a:t>
            </a:r>
          </a:p>
          <a:p>
            <a:r>
              <a:rPr lang="en-US" sz="1300" dirty="0" smtClean="0"/>
              <a:t>and increasing </a:t>
            </a:r>
            <a:r>
              <a:rPr lang="en-US" sz="1300" dirty="0" err="1" smtClean="0"/>
              <a:t>privatisation</a:t>
            </a:r>
            <a:r>
              <a:rPr lang="en-US" sz="1300" dirty="0" smtClean="0"/>
              <a:t> are both examples</a:t>
            </a:r>
          </a:p>
          <a:p>
            <a:r>
              <a:rPr lang="en-US" sz="1300" dirty="0" smtClean="0"/>
              <a:t>of powerful external forces of change.</a:t>
            </a:r>
          </a:p>
          <a:p>
            <a:r>
              <a:rPr lang="en-US" sz="1300" b="1" i="1" dirty="0" smtClean="0"/>
              <a:t>The economy will shape the ways </a:t>
            </a:r>
            <a:r>
              <a:rPr lang="en-US" sz="1300" b="1" i="1" dirty="0" err="1" smtClean="0"/>
              <a:t>organisations</a:t>
            </a:r>
            <a:endParaRPr lang="en-US" sz="1300" b="1" i="1" dirty="0" smtClean="0"/>
          </a:p>
          <a:p>
            <a:r>
              <a:rPr lang="en-US" sz="1300" b="1" dirty="0" smtClean="0"/>
              <a:t>operate </a:t>
            </a:r>
            <a:r>
              <a:rPr lang="en-US" sz="1300" dirty="0" smtClean="0"/>
              <a:t>in terms of confidence in times of boom</a:t>
            </a:r>
          </a:p>
          <a:p>
            <a:r>
              <a:rPr lang="en-US" sz="1300" dirty="0" smtClean="0"/>
              <a:t>and </a:t>
            </a:r>
            <a:r>
              <a:rPr lang="en-US" sz="1300" dirty="0" err="1" smtClean="0"/>
              <a:t>rationalisation</a:t>
            </a:r>
            <a:r>
              <a:rPr lang="en-US" sz="1300" dirty="0" smtClean="0"/>
              <a:t> in periods of recession.</a:t>
            </a:r>
          </a:p>
          <a:p>
            <a:r>
              <a:rPr lang="en-US" sz="1300" dirty="0" smtClean="0"/>
              <a:t>Interest rates and currency exchange fluctuations</a:t>
            </a:r>
          </a:p>
          <a:p>
            <a:r>
              <a:rPr lang="en-US" sz="1300" dirty="0" smtClean="0"/>
              <a:t>will dramatically alter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business</a:t>
            </a:r>
          </a:p>
          <a:p>
            <a:r>
              <a:rPr lang="en-US" sz="1300" dirty="0" smtClean="0"/>
              <a:t>policies.</a:t>
            </a:r>
          </a:p>
          <a:p>
            <a:r>
              <a:rPr lang="en-US" sz="1300" b="1" i="1" dirty="0" smtClean="0"/>
              <a:t>Technological advances have created numerous</a:t>
            </a:r>
          </a:p>
          <a:p>
            <a:r>
              <a:rPr lang="en-US" sz="1300" b="1" dirty="0" smtClean="0"/>
              <a:t>opportunities </a:t>
            </a:r>
            <a:r>
              <a:rPr lang="en-US" sz="1300" dirty="0" smtClean="0"/>
              <a:t>for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 which can </a:t>
            </a:r>
            <a:r>
              <a:rPr lang="en-US" sz="1300" dirty="0" err="1" smtClean="0"/>
              <a:t>capitalise</a:t>
            </a:r>
            <a:endParaRPr lang="en-US" sz="1300" dirty="0" smtClean="0"/>
          </a:p>
          <a:p>
            <a:r>
              <a:rPr lang="en-US" sz="1300" dirty="0" smtClean="0"/>
              <a:t>on their use, but pose threats for those who</a:t>
            </a:r>
          </a:p>
          <a:p>
            <a:r>
              <a:rPr lang="en-US" sz="1300" dirty="0" smtClean="0"/>
              <a:t>lag behind, especially if the particular industry</a:t>
            </a:r>
          </a:p>
          <a:p>
            <a:r>
              <a:rPr lang="en-US" sz="1300" dirty="0" smtClean="0"/>
              <a:t>sector is heavily dependent on up-to-date technology,</a:t>
            </a:r>
          </a:p>
          <a:p>
            <a:r>
              <a:rPr lang="en-US" sz="1300" dirty="0" smtClean="0"/>
              <a:t>such as in the financial services sector.</a:t>
            </a:r>
          </a:p>
          <a:p>
            <a:r>
              <a:rPr lang="en-US" sz="1300" b="1" i="1" dirty="0" smtClean="0"/>
              <a:t>Competition and increasing customer demands</a:t>
            </a:r>
          </a:p>
          <a:p>
            <a:r>
              <a:rPr lang="en-US" sz="1300" dirty="0" smtClean="0"/>
              <a:t>have generated very powerful forces of change.</a:t>
            </a:r>
          </a:p>
          <a:p>
            <a:r>
              <a:rPr lang="en-US" sz="1300" dirty="0" smtClean="0"/>
              <a:t>Customers are taking charge and their requirements</a:t>
            </a:r>
          </a:p>
          <a:p>
            <a:r>
              <a:rPr lang="en-US" sz="1300" dirty="0" smtClean="0"/>
              <a:t>must be met if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 wish to stay</a:t>
            </a:r>
          </a:p>
          <a:p>
            <a:r>
              <a:rPr lang="en-US" sz="1300" dirty="0" smtClean="0"/>
              <a:t>in business in the longer term. Competition has</a:t>
            </a:r>
          </a:p>
          <a:p>
            <a:r>
              <a:rPr lang="en-US" sz="1300" dirty="0" smtClean="0"/>
              <a:t>intensified to the extent where companies must</a:t>
            </a:r>
          </a:p>
          <a:p>
            <a:r>
              <a:rPr lang="en-US" sz="1300" dirty="0" smtClean="0"/>
              <a:t>work both harder and smarter to stay ahead of</a:t>
            </a:r>
          </a:p>
          <a:p>
            <a:r>
              <a:rPr lang="en-US" sz="1300" dirty="0" smtClean="0"/>
              <a:t>the game.</a:t>
            </a:r>
          </a:p>
          <a:p>
            <a:r>
              <a:rPr lang="en-US" sz="1300" b="1" i="1" dirty="0" smtClean="0"/>
              <a:t>Inter-</a:t>
            </a:r>
            <a:r>
              <a:rPr lang="en-US" sz="1300" b="1" i="1" dirty="0" err="1" smtClean="0"/>
              <a:t>organisational</a:t>
            </a:r>
            <a:r>
              <a:rPr lang="en-US" sz="1300" b="1" i="1" dirty="0" smtClean="0"/>
              <a:t> relationships create powerful</a:t>
            </a:r>
          </a:p>
          <a:p>
            <a:r>
              <a:rPr lang="en-US" sz="1300" b="1" dirty="0" smtClean="0"/>
              <a:t>synergies</a:t>
            </a:r>
            <a:r>
              <a:rPr lang="en-US" sz="1300" dirty="0" smtClean="0"/>
              <a:t>, particularly with the help of </a:t>
            </a:r>
            <a:r>
              <a:rPr lang="en-US" sz="1300" b="1" dirty="0" smtClean="0"/>
              <a:t>new communication</a:t>
            </a:r>
          </a:p>
          <a:p>
            <a:r>
              <a:rPr lang="en-US" sz="1300" b="1" dirty="0" smtClean="0"/>
              <a:t>technologies</a:t>
            </a:r>
            <a:r>
              <a:rPr lang="en-US" sz="1300" dirty="0" smtClean="0"/>
              <a:t>. Developing these relationships</a:t>
            </a:r>
          </a:p>
          <a:p>
            <a:r>
              <a:rPr lang="en-US" sz="1300" dirty="0" smtClean="0"/>
              <a:t>is an increasingly important factor in</a:t>
            </a:r>
          </a:p>
          <a:p>
            <a:r>
              <a:rPr lang="en-US" sz="1300" dirty="0" smtClean="0"/>
              <a:t>doing business in the longer term. Opportunities</a:t>
            </a:r>
          </a:p>
          <a:p>
            <a:r>
              <a:rPr lang="en-US" sz="1300" dirty="0" smtClean="0"/>
              <a:t>are presented to those who can respond well to</a:t>
            </a:r>
          </a:p>
          <a:p>
            <a:r>
              <a:rPr lang="en-US" sz="1300" dirty="0" smtClean="0"/>
              <a:t>the challenge, but necessary changes may give</a:t>
            </a:r>
          </a:p>
          <a:p>
            <a:r>
              <a:rPr lang="en-US" sz="1300" dirty="0" smtClean="0"/>
              <a:t>rise to increasing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complexity,</a:t>
            </a:r>
          </a:p>
          <a:p>
            <a:r>
              <a:rPr lang="en-US" sz="1300" dirty="0" smtClean="0"/>
              <a:t>unless well handled.</a:t>
            </a:r>
          </a:p>
          <a:p>
            <a:r>
              <a:rPr lang="en-US" sz="1300" b="1" i="1" dirty="0" smtClean="0"/>
              <a:t>Public opinion will shape and prompt change</a:t>
            </a:r>
            <a:r>
              <a:rPr lang="en-US" sz="1300" i="1" dirty="0" smtClean="0"/>
              <a:t>,</a:t>
            </a:r>
          </a:p>
          <a:p>
            <a:r>
              <a:rPr lang="en-US" sz="1300" dirty="0" smtClean="0"/>
              <a:t>often with respect to issues of the day. For</a:t>
            </a:r>
          </a:p>
          <a:p>
            <a:r>
              <a:rPr lang="en-US" sz="1300" dirty="0" smtClean="0"/>
              <a:t>example, a perceived fall in educational standards</a:t>
            </a:r>
          </a:p>
          <a:p>
            <a:r>
              <a:rPr lang="en-US" sz="1300" dirty="0" smtClean="0"/>
              <a:t>provoked the introduction of the National</a:t>
            </a:r>
          </a:p>
          <a:p>
            <a:r>
              <a:rPr lang="en-US" sz="1300" dirty="0" smtClean="0"/>
              <a:t>Curriculum in the UK. Long working hours of</a:t>
            </a:r>
          </a:p>
          <a:p>
            <a:r>
              <a:rPr lang="en-US" sz="1300" dirty="0" smtClean="0"/>
              <a:t>junior doctors and the shortage of hospital beds</a:t>
            </a:r>
          </a:p>
          <a:p>
            <a:r>
              <a:rPr lang="en-US" sz="1300" dirty="0" smtClean="0"/>
              <a:t>have motivated public opinion to instigate</a:t>
            </a:r>
          </a:p>
          <a:p>
            <a:r>
              <a:rPr lang="en-US" sz="1300" dirty="0" smtClean="0"/>
              <a:t>change in the UK health care sector. The</a:t>
            </a:r>
          </a:p>
          <a:p>
            <a:r>
              <a:rPr lang="en-US" sz="1300" dirty="0" smtClean="0"/>
              <a:t>increasing importance of environmental issues</a:t>
            </a:r>
          </a:p>
          <a:p>
            <a:r>
              <a:rPr lang="en-US" sz="1300" dirty="0" smtClean="0"/>
              <a:t>has also provoked corporate responses to maintain</a:t>
            </a:r>
          </a:p>
          <a:p>
            <a:r>
              <a:rPr lang="en-US" sz="1300" dirty="0" err="1" smtClean="0"/>
              <a:t>favourable</a:t>
            </a:r>
            <a:r>
              <a:rPr lang="en-US" sz="1300" dirty="0" smtClean="0"/>
              <a:t> public perceptions.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300" b="1" dirty="0" smtClean="0"/>
              <a:t>Evolutionary change</a:t>
            </a:r>
          </a:p>
          <a:p>
            <a:r>
              <a:rPr lang="en-US" sz="1300" dirty="0" smtClean="0"/>
              <a:t>Evolutionary change, as its name suggests,</a:t>
            </a:r>
          </a:p>
          <a:p>
            <a:r>
              <a:rPr lang="en-US" sz="1300" dirty="0" smtClean="0"/>
              <a:t>refers to a change process that evolves over</a:t>
            </a:r>
          </a:p>
          <a:p>
            <a:r>
              <a:rPr lang="en-US" sz="1300" dirty="0" smtClean="0"/>
              <a:t>time, gradually rather than dramatically or radically.</a:t>
            </a:r>
          </a:p>
          <a:p>
            <a:r>
              <a:rPr lang="en-US" sz="1300" dirty="0" smtClean="0"/>
              <a:t>It may take the form of a series of projects</a:t>
            </a:r>
          </a:p>
          <a:p>
            <a:r>
              <a:rPr lang="en-US" sz="1300" dirty="0" smtClean="0"/>
              <a:t>carried out by task teams, followed by</a:t>
            </a:r>
          </a:p>
          <a:p>
            <a:r>
              <a:rPr lang="en-US" sz="1300" dirty="0" smtClean="0"/>
              <a:t>absorption of new work processes into everyday</a:t>
            </a:r>
          </a:p>
          <a:p>
            <a:r>
              <a:rPr lang="en-US" sz="1300" dirty="0" smtClean="0"/>
              <a:t>working life over a period of time.</a:t>
            </a:r>
          </a:p>
          <a:p>
            <a:r>
              <a:rPr lang="en-US" sz="1300" dirty="0" smtClean="0"/>
              <a:t>An example of this type of change is total</a:t>
            </a:r>
          </a:p>
          <a:p>
            <a:r>
              <a:rPr lang="en-US" sz="1300" dirty="0" smtClean="0"/>
              <a:t>quality management, which is a process of continuous</a:t>
            </a:r>
          </a:p>
          <a:p>
            <a:r>
              <a:rPr lang="en-US" sz="1300" dirty="0" smtClean="0"/>
              <a:t>improvement over a number of years.</a:t>
            </a:r>
          </a:p>
          <a:p>
            <a:r>
              <a:rPr lang="en-US" sz="1300" dirty="0" smtClean="0"/>
              <a:t>The underlying principle is that a thousand process are of greater value than one single</a:t>
            </a:r>
          </a:p>
          <a:p>
            <a:r>
              <a:rPr lang="en-US" sz="1300" dirty="0" smtClean="0"/>
              <a:t>quantum leap. The aim is to make total quality</a:t>
            </a:r>
          </a:p>
          <a:p>
            <a:r>
              <a:rPr lang="en-US" sz="1300" dirty="0" smtClean="0"/>
              <a:t>part of every activity in the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 and to</a:t>
            </a:r>
          </a:p>
          <a:p>
            <a:r>
              <a:rPr lang="en-US" sz="1300" dirty="0" smtClean="0"/>
              <a:t>enlist commitment to getting things done right</a:t>
            </a:r>
          </a:p>
          <a:p>
            <a:r>
              <a:rPr lang="en-US" sz="1300" dirty="0" smtClean="0"/>
              <a:t>first time and taking on responsibility for one’s</a:t>
            </a:r>
          </a:p>
          <a:p>
            <a:r>
              <a:rPr lang="en-US" sz="1300" dirty="0" smtClean="0"/>
              <a:t>own quality of work. Commitment is not something</a:t>
            </a:r>
          </a:p>
          <a:p>
            <a:r>
              <a:rPr lang="en-US" sz="1300" dirty="0" smtClean="0"/>
              <a:t>that can be gained quickly, nor does the</a:t>
            </a:r>
          </a:p>
          <a:p>
            <a:r>
              <a:rPr lang="en-US" sz="1300" dirty="0" smtClean="0"/>
              <a:t>habit of building quality into activities and tasks</a:t>
            </a:r>
          </a:p>
          <a:p>
            <a:r>
              <a:rPr lang="en-US" sz="1300" dirty="0" smtClean="0"/>
              <a:t>become ingrained over night! Change of this</a:t>
            </a:r>
          </a:p>
          <a:p>
            <a:r>
              <a:rPr lang="en-US" sz="1300" dirty="0" smtClean="0"/>
              <a:t>kind takes time and demands sustained effort to</a:t>
            </a:r>
          </a:p>
          <a:p>
            <a:r>
              <a:rPr lang="en-US" sz="1300" dirty="0" smtClean="0"/>
              <a:t>reach a successful outcome.</a:t>
            </a:r>
          </a:p>
          <a:p>
            <a:r>
              <a:rPr lang="en-US" sz="1300" dirty="0" smtClean="0"/>
              <a:t>The impetus for evolutionary change, such as</a:t>
            </a:r>
          </a:p>
          <a:p>
            <a:r>
              <a:rPr lang="en-US" sz="1300" dirty="0" smtClean="0"/>
              <a:t>TQM, may be the need for greater efficiency</a:t>
            </a:r>
          </a:p>
          <a:p>
            <a:r>
              <a:rPr lang="en-US" sz="1300" dirty="0" smtClean="0"/>
              <a:t>and effectiveness, the desire for better productivity</a:t>
            </a:r>
          </a:p>
          <a:p>
            <a:r>
              <a:rPr lang="en-US" sz="1300" dirty="0" smtClean="0"/>
              <a:t>or the wish to change the corporate culture.</a:t>
            </a:r>
          </a:p>
          <a:p>
            <a:r>
              <a:rPr lang="en-US" sz="1300" dirty="0" smtClean="0"/>
              <a:t>Staff morale and motivation may need to be</a:t>
            </a:r>
          </a:p>
          <a:p>
            <a:r>
              <a:rPr lang="en-US" sz="1300" dirty="0" smtClean="0"/>
              <a:t>improved and absenteeism and </a:t>
            </a:r>
            <a:r>
              <a:rPr lang="en-US" sz="1300" dirty="0" err="1" smtClean="0"/>
              <a:t>labour</a:t>
            </a:r>
            <a:r>
              <a:rPr lang="en-US" sz="1300" dirty="0" smtClean="0"/>
              <a:t> turnover</a:t>
            </a:r>
          </a:p>
          <a:p>
            <a:r>
              <a:rPr lang="en-US" sz="1300" dirty="0" smtClean="0"/>
              <a:t>reduced. Changing corporate culture is neither</a:t>
            </a:r>
          </a:p>
          <a:p>
            <a:r>
              <a:rPr lang="en-US" sz="1300" dirty="0" smtClean="0"/>
              <a:t>quick nor easy. Service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, which</a:t>
            </a:r>
          </a:p>
          <a:p>
            <a:r>
              <a:rPr lang="en-US" sz="1300" dirty="0" smtClean="0"/>
              <a:t>have worked at it over time, have however seen</a:t>
            </a:r>
          </a:p>
          <a:p>
            <a:r>
              <a:rPr lang="en-US" sz="1300" dirty="0" smtClean="0"/>
              <a:t>considerable benefits, particularly in terms of</a:t>
            </a:r>
          </a:p>
          <a:p>
            <a:r>
              <a:rPr lang="en-US" sz="1300" dirty="0" smtClean="0"/>
              <a:t>more effective service delivery, enhanced customer</a:t>
            </a:r>
          </a:p>
          <a:p>
            <a:r>
              <a:rPr lang="en-US" sz="1300" dirty="0" smtClean="0"/>
              <a:t>satisfaction levels and good staff relations.</a:t>
            </a:r>
          </a:p>
          <a:p>
            <a:r>
              <a:rPr lang="en-US" sz="1300" dirty="0" smtClean="0"/>
              <a:t>Figure 7.5 provides a useful model for the various</a:t>
            </a:r>
          </a:p>
          <a:p>
            <a:r>
              <a:rPr lang="en-US" sz="1300" dirty="0" smtClean="0"/>
              <a:t>activities embraced by TQM. Some or all of</a:t>
            </a:r>
          </a:p>
          <a:p>
            <a:r>
              <a:rPr lang="en-US" sz="1300" dirty="0" smtClean="0"/>
              <a:t>them may be undertaken at different time intervals</a:t>
            </a:r>
          </a:p>
          <a:p>
            <a:r>
              <a:rPr lang="en-US" sz="1300" dirty="0" smtClean="0"/>
              <a:t>and in varying order of priority.</a:t>
            </a:r>
          </a:p>
          <a:p>
            <a:r>
              <a:rPr lang="en-US" sz="1300" b="1" dirty="0" smtClean="0"/>
              <a:t>Revolutionary change</a:t>
            </a:r>
          </a:p>
          <a:p>
            <a:r>
              <a:rPr lang="en-US" sz="1300" dirty="0" smtClean="0"/>
              <a:t>Unlike evolutionary change, revolutionary</a:t>
            </a:r>
          </a:p>
          <a:p>
            <a:r>
              <a:rPr lang="en-US" sz="1300" dirty="0" smtClean="0"/>
              <a:t>change is dramatic and intends to be achievable</a:t>
            </a:r>
          </a:p>
          <a:p>
            <a:r>
              <a:rPr lang="en-US" sz="1300" dirty="0" smtClean="0"/>
              <a:t>within a relatively restricted time interval. The impetus for this type of change is often more</a:t>
            </a:r>
          </a:p>
          <a:p>
            <a:r>
              <a:rPr lang="en-US" sz="1300" dirty="0" smtClean="0"/>
              <a:t>imperative and frequently triggered by external</a:t>
            </a:r>
          </a:p>
          <a:p>
            <a:r>
              <a:rPr lang="en-US" sz="1300" dirty="0" smtClean="0"/>
              <a:t>forces that cannot be controlled, such as sharp</a:t>
            </a:r>
          </a:p>
          <a:p>
            <a:r>
              <a:rPr lang="en-US" sz="1300" dirty="0" smtClean="0"/>
              <a:t>competition and new legislation. </a:t>
            </a:r>
            <a:r>
              <a:rPr lang="en-US" sz="1300" dirty="0" err="1" smtClean="0"/>
              <a:t>Organisational</a:t>
            </a:r>
            <a:endParaRPr lang="en-US" sz="1300" dirty="0" smtClean="0"/>
          </a:p>
          <a:p>
            <a:r>
              <a:rPr lang="en-US" sz="1300" dirty="0" smtClean="0"/>
              <a:t>response needs to be immediate and corporate</a:t>
            </a:r>
          </a:p>
          <a:p>
            <a:r>
              <a:rPr lang="en-US" sz="1300" dirty="0" smtClean="0"/>
              <a:t>survival may be in jeopardy if radical change is</a:t>
            </a:r>
          </a:p>
          <a:p>
            <a:r>
              <a:rPr lang="en-US" sz="1300" dirty="0" smtClean="0"/>
              <a:t>not undertaken. Table 7.1 contrasts some elements</a:t>
            </a:r>
          </a:p>
          <a:p>
            <a:r>
              <a:rPr lang="en-US" sz="1300" dirty="0" smtClean="0"/>
              <a:t>of continuous improvement and business</a:t>
            </a:r>
          </a:p>
          <a:p>
            <a:r>
              <a:rPr lang="en-US" sz="1300" dirty="0" smtClean="0"/>
              <a:t>process re-engineering (BPR), which is an</a:t>
            </a:r>
          </a:p>
          <a:p>
            <a:r>
              <a:rPr lang="en-US" sz="1300" dirty="0" smtClean="0"/>
              <a:t>example of revolutionary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300" b="1" dirty="0" smtClean="0"/>
              <a:t>Business process re-engineering</a:t>
            </a:r>
          </a:p>
          <a:p>
            <a:r>
              <a:rPr lang="en-US" sz="1300" dirty="0" smtClean="0"/>
              <a:t>There is some debate as to whether BPR</a:t>
            </a:r>
          </a:p>
          <a:p>
            <a:r>
              <a:rPr lang="en-US" sz="1300" dirty="0" smtClean="0"/>
              <a:t>involves evolutionary or revolutionary change.</a:t>
            </a:r>
          </a:p>
          <a:p>
            <a:r>
              <a:rPr lang="en-US" sz="1300" dirty="0" smtClean="0"/>
              <a:t>Arguably the Japanese have only ever engaged</a:t>
            </a:r>
          </a:p>
          <a:p>
            <a:r>
              <a:rPr lang="en-US" sz="1300" dirty="0" smtClean="0"/>
              <a:t>in continuous incremental change rather than</a:t>
            </a:r>
          </a:p>
          <a:p>
            <a:r>
              <a:rPr lang="en-US" sz="1300" dirty="0" smtClean="0"/>
              <a:t>anything dramatic or radical. ‘</a:t>
            </a:r>
            <a:r>
              <a:rPr lang="en-US" sz="1300" dirty="0" err="1" smtClean="0"/>
              <a:t>Kaizan</a:t>
            </a:r>
            <a:r>
              <a:rPr lang="en-US" sz="1300" dirty="0" smtClean="0"/>
              <a:t>’ refers to</a:t>
            </a:r>
          </a:p>
          <a:p>
            <a:r>
              <a:rPr lang="en-US" sz="1300" dirty="0" smtClean="0"/>
              <a:t>many small steps along a journey to improvement</a:t>
            </a:r>
          </a:p>
          <a:p>
            <a:r>
              <a:rPr lang="en-US" sz="1300" dirty="0" smtClean="0"/>
              <a:t>and has been incorporated into the TQM</a:t>
            </a:r>
          </a:p>
          <a:p>
            <a:r>
              <a:rPr lang="en-US" sz="1300" dirty="0" smtClean="0"/>
              <a:t>concept and philosophy adopted by Western</a:t>
            </a:r>
          </a:p>
          <a:p>
            <a:r>
              <a:rPr lang="en-US" sz="1300" dirty="0" smtClean="0"/>
              <a:t>companies. The reality is that continuous</a:t>
            </a:r>
          </a:p>
          <a:p>
            <a:r>
              <a:rPr lang="en-US" sz="1300" dirty="0" smtClean="0"/>
              <a:t>improvement has been sustained over time by</a:t>
            </a:r>
          </a:p>
          <a:p>
            <a:r>
              <a:rPr lang="en-US" sz="1300" dirty="0" smtClean="0"/>
              <a:t>the Japanese, who have effectively redesigned</a:t>
            </a:r>
          </a:p>
          <a:p>
            <a:r>
              <a:rPr lang="en-US" sz="1300" dirty="0" smtClean="0"/>
              <a:t>their </a:t>
            </a:r>
            <a:r>
              <a:rPr lang="en-US" sz="1300" dirty="0" err="1" smtClean="0"/>
              <a:t>organisations</a:t>
            </a:r>
            <a:r>
              <a:rPr lang="en-US" sz="1300" dirty="0" smtClean="0"/>
              <a:t> to stay ahead of the field;</a:t>
            </a:r>
          </a:p>
          <a:p>
            <a:r>
              <a:rPr lang="en-US" sz="1300" dirty="0" smtClean="0"/>
              <a:t>their Western competitors, however, need to</a:t>
            </a:r>
          </a:p>
          <a:p>
            <a:r>
              <a:rPr lang="en-US" sz="1300" dirty="0" smtClean="0"/>
              <a:t>embark on something more drastic to catch up.</a:t>
            </a:r>
          </a:p>
          <a:p>
            <a:r>
              <a:rPr lang="en-US" sz="1300" dirty="0" smtClean="0"/>
              <a:t>Gradualist initiatives may be insufficient for</a:t>
            </a:r>
          </a:p>
          <a:p>
            <a:r>
              <a:rPr lang="en-US" sz="1300" dirty="0" smtClean="0"/>
              <a:t>contemporary survival and radical change is</a:t>
            </a:r>
          </a:p>
          <a:p>
            <a:r>
              <a:rPr lang="en-US" sz="1300" dirty="0" smtClean="0"/>
              <a:t>now deemed the only route to </a:t>
            </a:r>
            <a:r>
              <a:rPr lang="en-US" sz="1300" dirty="0" err="1" smtClean="0"/>
              <a:t>realising</a:t>
            </a:r>
            <a:r>
              <a:rPr lang="en-US" sz="1300" dirty="0" smtClean="0"/>
              <a:t> the huge</a:t>
            </a:r>
          </a:p>
          <a:p>
            <a:r>
              <a:rPr lang="en-US" sz="1300" dirty="0" smtClean="0"/>
              <a:t>potential of computers and telecommunications</a:t>
            </a:r>
          </a:p>
          <a:p>
            <a:r>
              <a:rPr lang="en-US" sz="1300" dirty="0" smtClean="0"/>
              <a:t>to succeed in business. The Midland Bank, for</a:t>
            </a:r>
          </a:p>
          <a:p>
            <a:r>
              <a:rPr lang="en-US" sz="1300" dirty="0" smtClean="0"/>
              <a:t>example, having decided that their existing</a:t>
            </a:r>
          </a:p>
          <a:p>
            <a:r>
              <a:rPr lang="en-US" sz="1300" dirty="0" err="1" smtClean="0"/>
              <a:t>organisational</a:t>
            </a:r>
            <a:r>
              <a:rPr lang="en-US" sz="1300" dirty="0" smtClean="0"/>
              <a:t> design was inadequate for the</a:t>
            </a:r>
          </a:p>
          <a:p>
            <a:r>
              <a:rPr lang="en-US" sz="1300" dirty="0" smtClean="0"/>
              <a:t>purpose of offering good home-banking services,</a:t>
            </a:r>
          </a:p>
          <a:p>
            <a:r>
              <a:rPr lang="en-US" sz="1300" dirty="0" smtClean="0"/>
              <a:t>created First Direct. This radical redesign</a:t>
            </a:r>
          </a:p>
          <a:p>
            <a:r>
              <a:rPr lang="en-US" sz="1300" dirty="0" smtClean="0"/>
              <a:t>of the business entailed an independent entity</a:t>
            </a:r>
          </a:p>
          <a:p>
            <a:r>
              <a:rPr lang="en-US" sz="1300" dirty="0" smtClean="0"/>
              <a:t>able to articulate a vision and objectives specifically</a:t>
            </a:r>
          </a:p>
          <a:p>
            <a:r>
              <a:rPr lang="en-US" sz="1300" dirty="0" smtClean="0"/>
              <a:t>to tackle the way forward.</a:t>
            </a:r>
          </a:p>
          <a:p>
            <a:r>
              <a:rPr lang="en-US" sz="1300" dirty="0" smtClean="0"/>
              <a:t>While definitions of BPR may vary, it typically</a:t>
            </a:r>
          </a:p>
          <a:p>
            <a:r>
              <a:rPr lang="en-US" sz="1300" dirty="0" smtClean="0"/>
              <a:t>has four critical characteristics:</a:t>
            </a:r>
          </a:p>
          <a:p>
            <a:r>
              <a:rPr lang="en-US" sz="1300" dirty="0" smtClean="0"/>
              <a:t>1 It attempts to achieve dramatic improvements</a:t>
            </a:r>
          </a:p>
          <a:p>
            <a:r>
              <a:rPr lang="en-US" sz="1300" dirty="0" smtClean="0"/>
              <a:t>in performance.</a:t>
            </a:r>
          </a:p>
          <a:p>
            <a:r>
              <a:rPr lang="en-US" sz="1300" dirty="0" smtClean="0"/>
              <a:t>2 It involves radical departure from existing</a:t>
            </a:r>
          </a:p>
          <a:p>
            <a:r>
              <a:rPr lang="en-US" sz="1300" dirty="0" smtClean="0"/>
              <a:t>practices.</a:t>
            </a:r>
          </a:p>
          <a:p>
            <a:r>
              <a:rPr lang="en-US" sz="1300" dirty="0" smtClean="0"/>
              <a:t>3 It is usually enabled by information technology.</a:t>
            </a:r>
          </a:p>
          <a:p>
            <a:r>
              <a:rPr lang="en-US" sz="1300" dirty="0" smtClean="0"/>
              <a:t>4 It is a deliberate and planned </a:t>
            </a:r>
            <a:r>
              <a:rPr lang="en-US" sz="1300" dirty="0" err="1" smtClean="0"/>
              <a:t>endeavour</a:t>
            </a:r>
            <a:endParaRPr lang="en-US" sz="1300" dirty="0" smtClean="0"/>
          </a:p>
          <a:p>
            <a:r>
              <a:rPr lang="en-US" sz="1300" dirty="0" smtClean="0"/>
              <a:t>(Alter, 2002; Hammer, 1990; </a:t>
            </a:r>
            <a:r>
              <a:rPr lang="en-US" sz="1300" dirty="0" err="1" smtClean="0"/>
              <a:t>Venkatraman</a:t>
            </a:r>
            <a:r>
              <a:rPr lang="en-US" sz="1300" dirty="0" smtClean="0"/>
              <a:t>,</a:t>
            </a:r>
          </a:p>
          <a:p>
            <a:r>
              <a:rPr lang="en-US" sz="1300" dirty="0" smtClean="0"/>
              <a:t>1991).</a:t>
            </a:r>
          </a:p>
          <a:p>
            <a:r>
              <a:rPr lang="en-US" sz="1300" dirty="0" smtClean="0"/>
              <a:t>These four elements of BPR can be illustrated</a:t>
            </a:r>
          </a:p>
          <a:p>
            <a:r>
              <a:rPr lang="en-US" sz="1300" dirty="0" smtClean="0"/>
              <a:t>in the box on p. 210.</a:t>
            </a:r>
          </a:p>
          <a:p>
            <a:r>
              <a:rPr lang="en-US" sz="1300" dirty="0" smtClean="0"/>
              <a:t>BPR involves a critical analysis and radical</a:t>
            </a:r>
          </a:p>
          <a:p>
            <a:r>
              <a:rPr lang="en-US" sz="1300" dirty="0" smtClean="0"/>
              <a:t>redesign of work-flows and business processes in</a:t>
            </a:r>
          </a:p>
          <a:p>
            <a:r>
              <a:rPr lang="en-US" sz="1300" dirty="0" smtClean="0"/>
              <a:t>order to improve performance dramatically</a:t>
            </a:r>
          </a:p>
          <a:p>
            <a:r>
              <a:rPr lang="en-US" sz="1300" dirty="0" smtClean="0"/>
              <a:t>where it matters most. Both the physical and informational aspects of business processes</a:t>
            </a:r>
          </a:p>
          <a:p>
            <a:r>
              <a:rPr lang="en-US" sz="1300" dirty="0" smtClean="0"/>
              <a:t>need to be considered, with particular regard</a:t>
            </a:r>
          </a:p>
          <a:p>
            <a:r>
              <a:rPr lang="en-US" sz="1300" dirty="0" smtClean="0"/>
              <a:t>to the information-processing activities. Reengineering</a:t>
            </a:r>
          </a:p>
          <a:p>
            <a:r>
              <a:rPr lang="en-US" sz="1300" dirty="0" smtClean="0"/>
              <a:t>has provided a means for </a:t>
            </a:r>
            <a:r>
              <a:rPr lang="en-US" sz="1300" dirty="0" err="1" smtClean="0"/>
              <a:t>organisations</a:t>
            </a:r>
            <a:endParaRPr lang="en-US" sz="1300" dirty="0" smtClean="0"/>
          </a:p>
          <a:p>
            <a:r>
              <a:rPr lang="en-US" sz="1300" dirty="0" smtClean="0"/>
              <a:t>to delineate their structure as they</a:t>
            </a:r>
          </a:p>
          <a:p>
            <a:r>
              <a:rPr lang="en-US" sz="1300" dirty="0" smtClean="0"/>
              <a:t>become more adaptable to the task environment</a:t>
            </a:r>
          </a:p>
          <a:p>
            <a:r>
              <a:rPr lang="en-US" sz="1300" dirty="0" smtClean="0"/>
              <a:t>(Dibrell and Miller, 2002). Huff (1992)</a:t>
            </a:r>
          </a:p>
          <a:p>
            <a:r>
              <a:rPr lang="en-US" sz="1300" dirty="0" smtClean="0"/>
              <a:t>sees the basic concept behind re-engineering as</a:t>
            </a:r>
          </a:p>
          <a:p>
            <a:r>
              <a:rPr lang="en-US" sz="1300" dirty="0" smtClean="0"/>
              <a:t>the </a:t>
            </a:r>
            <a:r>
              <a:rPr lang="en-US" sz="1300" dirty="0" err="1" smtClean="0"/>
              <a:t>reorganisation</a:t>
            </a:r>
            <a:r>
              <a:rPr lang="en-US" sz="1300" dirty="0" smtClean="0"/>
              <a:t> of tasks using IT to automate</a:t>
            </a:r>
          </a:p>
          <a:p>
            <a:r>
              <a:rPr lang="en-US" sz="1300" dirty="0" smtClean="0"/>
              <a:t>processes, while Hammer (1990) regards reengineering</a:t>
            </a:r>
          </a:p>
          <a:p>
            <a:r>
              <a:rPr lang="en-US" sz="1300" dirty="0" smtClean="0"/>
              <a:t>as involving a change of mindset,</a:t>
            </a:r>
          </a:p>
          <a:p>
            <a:r>
              <a:rPr lang="en-US" sz="1300" dirty="0" smtClean="0"/>
              <a:t>challenging old assumptions and shedding the</a:t>
            </a:r>
          </a:p>
          <a:p>
            <a:r>
              <a:rPr lang="en-US" sz="1300" dirty="0" smtClean="0"/>
              <a:t>rules leading to </a:t>
            </a:r>
            <a:r>
              <a:rPr lang="en-US" sz="1300" dirty="0" err="1" smtClean="0"/>
              <a:t>organisational</a:t>
            </a:r>
            <a:r>
              <a:rPr lang="en-US" sz="1300" dirty="0" smtClean="0"/>
              <a:t> underperformance.</a:t>
            </a:r>
          </a:p>
          <a:p>
            <a:r>
              <a:rPr lang="en-US" sz="1300" dirty="0" smtClean="0"/>
              <a:t>Hammer and </a:t>
            </a:r>
            <a:r>
              <a:rPr lang="en-US" sz="1300" dirty="0" err="1" smtClean="0"/>
              <a:t>Champy</a:t>
            </a:r>
            <a:r>
              <a:rPr lang="en-US" sz="1300" dirty="0" smtClean="0"/>
              <a:t> (1993) suggested</a:t>
            </a:r>
          </a:p>
          <a:p>
            <a:r>
              <a:rPr lang="en-US" sz="1300" dirty="0" smtClean="0"/>
              <a:t>that an </a:t>
            </a:r>
            <a:r>
              <a:rPr lang="en-US" sz="1300" dirty="0" err="1" smtClean="0"/>
              <a:t>organisation</a:t>
            </a:r>
            <a:r>
              <a:rPr lang="en-US" sz="1300" dirty="0" smtClean="0"/>
              <a:t> should focus on larger</a:t>
            </a:r>
          </a:p>
          <a:p>
            <a:r>
              <a:rPr lang="en-US" sz="1300" dirty="0" smtClean="0"/>
              <a:t>objectives by embracing technology and </a:t>
            </a:r>
            <a:r>
              <a:rPr lang="en-US" sz="1300" dirty="0" err="1" smtClean="0"/>
              <a:t>recognised</a:t>
            </a:r>
            <a:endParaRPr lang="en-US" sz="1300" dirty="0" smtClean="0"/>
          </a:p>
          <a:p>
            <a:r>
              <a:rPr lang="en-US" sz="1300" dirty="0" smtClean="0"/>
              <a:t>that IT plays a critical role. IT staff act as</a:t>
            </a:r>
          </a:p>
          <a:p>
            <a:r>
              <a:rPr lang="en-US" sz="1300" dirty="0" smtClean="0"/>
              <a:t>catalysts in the re-engineering process, providing</a:t>
            </a:r>
          </a:p>
          <a:p>
            <a:r>
              <a:rPr lang="en-US" sz="1300" dirty="0" smtClean="0"/>
              <a:t>input as to how to use IT most effectively.</a:t>
            </a:r>
          </a:p>
          <a:p>
            <a:r>
              <a:rPr lang="en-US" sz="1300" dirty="0" smtClean="0"/>
              <a:t>The assumption is that BPR improves</a:t>
            </a:r>
          </a:p>
          <a:p>
            <a:r>
              <a:rPr lang="en-US" sz="1300" dirty="0" smtClean="0"/>
              <a:t>competitive capability by combining radical</a:t>
            </a:r>
          </a:p>
          <a:p>
            <a:r>
              <a:rPr lang="en-US" sz="1300" dirty="0" smtClean="0"/>
              <a:t>operational changes, i.e. doing things more efficiently,</a:t>
            </a:r>
          </a:p>
          <a:p>
            <a:r>
              <a:rPr lang="en-US" sz="1300" dirty="0" smtClean="0"/>
              <a:t>with new strategies, i.e. more effective</a:t>
            </a:r>
          </a:p>
          <a:p>
            <a:r>
              <a:rPr lang="en-US" sz="1300" dirty="0" smtClean="0"/>
              <a:t>approaches. The aim of BPR is to transform the</a:t>
            </a:r>
          </a:p>
          <a:p>
            <a:r>
              <a:rPr lang="en-US" sz="1300" dirty="0" err="1" smtClean="0"/>
              <a:t>organisational</a:t>
            </a:r>
            <a:r>
              <a:rPr lang="en-US" sz="1300" dirty="0" smtClean="0"/>
              <a:t> resources of materials, </a:t>
            </a:r>
            <a:r>
              <a:rPr lang="en-US" sz="1300" dirty="0" err="1" smtClean="0"/>
              <a:t>labour</a:t>
            </a:r>
            <a:endParaRPr lang="en-US" sz="1300" dirty="0" smtClean="0"/>
          </a:p>
          <a:p>
            <a:r>
              <a:rPr lang="en-US" sz="1300" dirty="0" smtClean="0"/>
              <a:t>and data into value-added outputs of products,</a:t>
            </a:r>
          </a:p>
          <a:p>
            <a:r>
              <a:rPr lang="en-US" sz="1300" dirty="0" smtClean="0"/>
              <a:t>services and information that are important to</a:t>
            </a:r>
          </a:p>
          <a:p>
            <a:r>
              <a:rPr lang="en-US" sz="1300" dirty="0" smtClean="0"/>
              <a:t>both internal and external customers. A process</a:t>
            </a:r>
          </a:p>
          <a:p>
            <a:r>
              <a:rPr lang="en-US" sz="1300" dirty="0" smtClean="0"/>
              <a:t>orientation replaces a functional orientation,</a:t>
            </a:r>
          </a:p>
          <a:p>
            <a:r>
              <a:rPr lang="en-US" sz="1300" dirty="0" smtClean="0"/>
              <a:t>whereby the current value and potential</a:t>
            </a:r>
          </a:p>
          <a:p>
            <a:r>
              <a:rPr lang="en-US" sz="1300" dirty="0" smtClean="0"/>
              <a:t>improvement of each business process are highlighted</a:t>
            </a:r>
          </a:p>
          <a:p>
            <a:r>
              <a:rPr lang="en-US" sz="1300" dirty="0" smtClean="0"/>
              <a:t>for consideration.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BPR challenges established ways of operating</a:t>
            </a:r>
          </a:p>
          <a:p>
            <a:r>
              <a:rPr lang="en-US" sz="1300" dirty="0" smtClean="0"/>
              <a:t>and doing business. Managers must rethink</a:t>
            </a:r>
          </a:p>
          <a:p>
            <a:r>
              <a:rPr lang="en-US" sz="1300" dirty="0" smtClean="0"/>
              <a:t>objectives and activities; determine key business</a:t>
            </a:r>
          </a:p>
          <a:p>
            <a:r>
              <a:rPr lang="en-US" sz="1300" dirty="0" smtClean="0"/>
              <a:t>processes from the customers’ viewpoint and</a:t>
            </a:r>
          </a:p>
          <a:p>
            <a:r>
              <a:rPr lang="en-US" sz="1300" dirty="0" smtClean="0"/>
              <a:t>then model new approaches to meet their needs.</a:t>
            </a:r>
          </a:p>
          <a:p>
            <a:r>
              <a:rPr lang="en-US" sz="1300" dirty="0" smtClean="0"/>
              <a:t>Specific aims may be cost reduction, quicker</a:t>
            </a:r>
          </a:p>
          <a:p>
            <a:r>
              <a:rPr lang="en-US" sz="1300" dirty="0" smtClean="0"/>
              <a:t>response, improved productivity or flexibility.</a:t>
            </a:r>
          </a:p>
          <a:p>
            <a:r>
              <a:rPr lang="en-US" sz="1300" dirty="0" smtClean="0"/>
              <a:t>Many processes may need to be redesigned from</a:t>
            </a:r>
          </a:p>
          <a:p>
            <a:r>
              <a:rPr lang="en-US" sz="1300" dirty="0" smtClean="0"/>
              <a:t>scratch, while others may need merely fine tuning.</a:t>
            </a:r>
          </a:p>
          <a:p>
            <a:r>
              <a:rPr lang="en-US" sz="1300" dirty="0" smtClean="0"/>
              <a:t>Processes that add no or insufficient value</a:t>
            </a:r>
          </a:p>
          <a:p>
            <a:r>
              <a:rPr lang="en-US" sz="1300" dirty="0" smtClean="0"/>
              <a:t>need to be eliminated. Outdated processes need</a:t>
            </a:r>
          </a:p>
          <a:p>
            <a:r>
              <a:rPr lang="en-US" sz="1300" dirty="0" smtClean="0"/>
              <a:t>to make way for innovative ones and multidisciplinary</a:t>
            </a:r>
          </a:p>
          <a:p>
            <a:r>
              <a:rPr lang="en-US" sz="1300" dirty="0" smtClean="0"/>
              <a:t>task teams may be needed to</a:t>
            </a:r>
          </a:p>
          <a:p>
            <a:r>
              <a:rPr lang="en-US" sz="1300" dirty="0" smtClean="0"/>
              <a:t>breach functional barriers. Undertaking BPR</a:t>
            </a:r>
          </a:p>
          <a:p>
            <a:r>
              <a:rPr lang="en-US" sz="1300" dirty="0" smtClean="0"/>
              <a:t>involves potential risks and cannot be casually</a:t>
            </a:r>
          </a:p>
          <a:p>
            <a:r>
              <a:rPr lang="en-US" sz="1300" dirty="0" smtClean="0"/>
              <a:t>approached if it is to succeed. The seven stages</a:t>
            </a:r>
          </a:p>
          <a:p>
            <a:r>
              <a:rPr lang="en-US" sz="1300" dirty="0" smtClean="0"/>
              <a:t>to BPR success are detailed below: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EC29-E395-45C0-8AD5-C67EF2B21D0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Word_Document2.docx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3.docx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black">
          <a:xfrm flipV="1">
            <a:off x="1454150" y="3779838"/>
            <a:ext cx="0" cy="1128712"/>
          </a:xfrm>
          <a:prstGeom prst="line">
            <a:avLst/>
          </a:prstGeom>
          <a:noFill/>
          <a:ln w="12700">
            <a:solidFill>
              <a:srgbClr val="94949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08550"/>
            <a:ext cx="9144000" cy="19494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7510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7" name="Line 7"/>
          <p:cNvSpPr>
            <a:spLocks noChangeShapeType="1"/>
          </p:cNvSpPr>
          <p:nvPr/>
        </p:nvSpPr>
        <p:spPr bwMode="black">
          <a:xfrm flipV="1">
            <a:off x="1454150" y="1444625"/>
            <a:ext cx="0" cy="3286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black">
          <a:xfrm flipV="1">
            <a:off x="1454150" y="4906963"/>
            <a:ext cx="0" cy="406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4" descr="skogur_0812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5138" y="1744663"/>
            <a:ext cx="359886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9737" name="Rectangle 9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443038" y="3805238"/>
            <a:ext cx="6400800" cy="99853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aphicFrame>
        <p:nvGraphicFramePr>
          <p:cNvPr id="101378" name="Object 3"/>
          <p:cNvGraphicFramePr>
            <a:graphicFrameLocks noChangeAspect="1"/>
          </p:cNvGraphicFramePr>
          <p:nvPr/>
        </p:nvGraphicFramePr>
        <p:xfrm>
          <a:off x="7842142" y="588935"/>
          <a:ext cx="914400" cy="1028700"/>
        </p:xfrm>
        <a:graphic>
          <a:graphicData uri="http://schemas.openxmlformats.org/presentationml/2006/ole">
            <p:oleObj spid="_x0000_s9218" name="Document" r:id="rId6" imgW="2229197" imgH="2506770" progId="Word.Document.12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68581" y="854765"/>
            <a:ext cx="6014403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UNIVERSITAS KOMPUTER INDONESIA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620713"/>
            <a:ext cx="2246312" cy="5057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620713"/>
            <a:ext cx="6591300" cy="5057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20713"/>
            <a:ext cx="8990012" cy="449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7775575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03650"/>
            <a:ext cx="7775575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3988" y="620713"/>
            <a:ext cx="8990012" cy="449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76413"/>
            <a:ext cx="3811588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03650"/>
            <a:ext cx="3811588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8" y="3803650"/>
            <a:ext cx="3811587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20713"/>
            <a:ext cx="8990012" cy="449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803650"/>
            <a:ext cx="3811587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 bwMode="gray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72250" y="6381750"/>
            <a:ext cx="2133600" cy="24447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3763A2B7-8B86-4F18-B026-8F475D225340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66800" y="152400"/>
            <a:ext cx="3135313" cy="244475"/>
          </a:xfrm>
          <a:prstGeom prst="rect">
            <a:avLst/>
          </a:prstGeom>
        </p:spPr>
        <p:txBody>
          <a:bodyPr/>
          <a:lstStyle>
            <a:lvl1pPr algn="l">
              <a:defRPr sz="2000" b="1" i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4343400"/>
            <a:ext cx="5943600" cy="942975"/>
          </a:xfrm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1066800" y="152400"/>
            <a:ext cx="3135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000" b="1" i="1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UNIVERSITAS KOMPUTER INDONESIA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 userDrawn="1"/>
        </p:nvGraphicFramePr>
        <p:xfrm>
          <a:off x="0" y="0"/>
          <a:ext cx="914400" cy="1028700"/>
        </p:xfrm>
        <a:graphic>
          <a:graphicData uri="http://schemas.openxmlformats.org/presentationml/2006/ole">
            <p:oleObj spid="_x0000_s10242" name="Document" r:id="rId4" imgW="2229197" imgH="250677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76413"/>
            <a:ext cx="3811587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package" Target="../embeddings/Microsoft_Office_Word_Document1.docx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345238"/>
            <a:ext cx="9144000" cy="5127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1108393"/>
            <a:ext cx="8990012" cy="449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6413"/>
            <a:ext cx="77755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08711" name="Rectangle 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53988" y="6399213"/>
            <a:ext cx="660400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 sz="1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C1DD5-3EFC-4694-8CAB-CDA3848651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08713" name="Line 9"/>
          <p:cNvSpPr>
            <a:spLocks noChangeShapeType="1"/>
          </p:cNvSpPr>
          <p:nvPr/>
        </p:nvSpPr>
        <p:spPr bwMode="black">
          <a:xfrm flipV="1">
            <a:off x="992188" y="217488"/>
            <a:ext cx="0" cy="3286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Arial" pitchFamily="34" charset="0"/>
              <a:cs typeface="Arial" pitchFamily="34" charset="0"/>
            </a:endParaRPr>
          </a:p>
        </p:txBody>
      </p:sp>
      <p:sp>
        <p:nvSpPr>
          <p:cNvPr id="1608715" name="Line 11"/>
          <p:cNvSpPr>
            <a:spLocks noChangeShapeType="1"/>
          </p:cNvSpPr>
          <p:nvPr/>
        </p:nvSpPr>
        <p:spPr bwMode="black">
          <a:xfrm flipV="1">
            <a:off x="992188" y="6329363"/>
            <a:ext cx="0" cy="26511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85" name="Object 3"/>
          <p:cNvGraphicFramePr>
            <a:graphicFrameLocks noChangeAspect="1"/>
          </p:cNvGraphicFramePr>
          <p:nvPr/>
        </p:nvGraphicFramePr>
        <p:xfrm>
          <a:off x="8607287" y="6254198"/>
          <a:ext cx="536713" cy="603802"/>
        </p:xfrm>
        <a:graphic>
          <a:graphicData uri="http://schemas.openxmlformats.org/presentationml/2006/ole">
            <p:oleObj spid="_x0000_s8194" name="Document" r:id="rId20" imgW="2229197" imgH="2506770" progId="Word.Document.12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8821" y="6363249"/>
            <a:ext cx="6014403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UNIVERSITAS KOMPUTER INDONESIA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1" fontAlgn="base" hangingPunct="1">
        <a:spcBef>
          <a:spcPct val="35000"/>
        </a:spcBef>
        <a:spcAft>
          <a:spcPct val="15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1" fontAlgn="base" hangingPunct="1">
        <a:spcBef>
          <a:spcPct val="25000"/>
        </a:spcBef>
        <a:spcAft>
          <a:spcPct val="1500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682625" indent="-2238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91281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5pPr>
      <a:lvl6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6pPr>
      <a:lvl7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7pPr>
      <a:lvl8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8pPr>
      <a:lvl9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Word_Document4.doc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-69000"/>
          </a:blip>
          <a:srcRect/>
          <a:stretch>
            <a:fillRect/>
          </a:stretch>
        </p:blipFill>
        <p:spPr bwMode="auto">
          <a:xfrm>
            <a:off x="0" y="357166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57158" y="1285860"/>
            <a:ext cx="7429520" cy="1754326"/>
          </a:xfrm>
          <a:noFill/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Chap 5 :Information System and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Organization Change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[Curry] chap 7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072050"/>
            <a:ext cx="8501090" cy="1785950"/>
          </a:xfrm>
          <a:noFill/>
        </p:spPr>
        <p:txBody>
          <a:bodyPr/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Ir.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Yeffry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Handoko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Putra, M.T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Department 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Magister of Information System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Komputer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Indonesia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Contiunous Improvement (Kaizan) dan BPR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785818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099" y="6072206"/>
            <a:ext cx="423525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stages to BPR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confirm </a:t>
            </a:r>
            <a:r>
              <a:rPr lang="en-US" dirty="0"/>
              <a:t>business vision and customer </a:t>
            </a:r>
            <a:r>
              <a:rPr lang="en-US" dirty="0" smtClean="0"/>
              <a:t>values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aims for each </a:t>
            </a:r>
            <a:r>
              <a:rPr lang="en-US" dirty="0" smtClean="0"/>
              <a:t>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evaluate </a:t>
            </a:r>
            <a:r>
              <a:rPr lang="en-US" dirty="0"/>
              <a:t>effectiveness of existing </a:t>
            </a:r>
            <a:r>
              <a:rPr lang="en-US" dirty="0" smtClean="0"/>
              <a:t>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dirty="0"/>
              <a:t>new performance standards and </a:t>
            </a:r>
            <a:r>
              <a:rPr lang="en-US" dirty="0" smtClean="0"/>
              <a:t>targets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redesign </a:t>
            </a:r>
            <a:r>
              <a:rPr lang="en-US" dirty="0"/>
              <a:t>the business </a:t>
            </a:r>
            <a:r>
              <a:rPr lang="en-US" dirty="0" smtClean="0"/>
              <a:t>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implement </a:t>
            </a:r>
            <a:r>
              <a:rPr lang="en-US" dirty="0"/>
              <a:t>the redesigned </a:t>
            </a:r>
            <a:r>
              <a:rPr lang="en-US" dirty="0" smtClean="0"/>
              <a:t>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evaluate </a:t>
            </a:r>
            <a:r>
              <a:rPr lang="en-US" dirty="0"/>
              <a:t>process performance and </a:t>
            </a:r>
            <a:r>
              <a:rPr lang="en-US" dirty="0" smtClean="0"/>
              <a:t>refine 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common reason for BPR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lack </a:t>
            </a:r>
            <a:r>
              <a:rPr lang="en-US" dirty="0"/>
              <a:t>of senior management </a:t>
            </a:r>
            <a:r>
              <a:rPr lang="en-US" dirty="0" smtClean="0"/>
              <a:t>commitment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poor </a:t>
            </a:r>
            <a:r>
              <a:rPr lang="en-US" dirty="0"/>
              <a:t>communication among those </a:t>
            </a:r>
            <a:r>
              <a:rPr lang="en-US" dirty="0" smtClean="0"/>
              <a:t>involved in BPR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poor </a:t>
            </a:r>
            <a:r>
              <a:rPr lang="en-US" dirty="0"/>
              <a:t>implementation of the </a:t>
            </a:r>
            <a:r>
              <a:rPr lang="en-US" dirty="0" smtClean="0"/>
              <a:t>redesigned 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6929486" cy="553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642942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IT on process innovation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04850" y="1724025"/>
          <a:ext cx="7942263" cy="4519613"/>
        </p:xfrm>
        <a:graphic>
          <a:graphicData uri="http://schemas.openxmlformats.org/presentationml/2006/ole">
            <p:oleObj spid="_x0000_s24580" name="Document" r:id="rId4" imgW="7979664" imgH="448482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1086" y="938218"/>
            <a:ext cx="8062914" cy="490518"/>
          </a:xfrm>
        </p:spPr>
        <p:txBody>
          <a:bodyPr>
            <a:noAutofit/>
          </a:bodyPr>
          <a:lstStyle/>
          <a:p>
            <a:r>
              <a:rPr lang="en-US" sz="2400" dirty="0"/>
              <a:t>Five levels of IT-enabled business </a:t>
            </a:r>
            <a:r>
              <a:rPr lang="en-US" sz="2000" dirty="0" smtClean="0"/>
              <a:t>transformation </a:t>
            </a:r>
            <a:br>
              <a:rPr lang="en-US" sz="2000" dirty="0" smtClean="0"/>
            </a:br>
            <a:r>
              <a:rPr lang="en-US" sz="1600" dirty="0" smtClean="0"/>
              <a:t>Source</a:t>
            </a:r>
            <a:r>
              <a:rPr lang="en-US" sz="1600" dirty="0"/>
              <a:t>: adapted from </a:t>
            </a:r>
            <a:r>
              <a:rPr lang="en-US" sz="1600" dirty="0" err="1"/>
              <a:t>Venkatraman</a:t>
            </a:r>
            <a:r>
              <a:rPr lang="en-US" sz="1600" dirty="0"/>
              <a:t> (1994)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76619" y="1917454"/>
            <a:ext cx="8438785" cy="4083314"/>
            <a:chOff x="357158" y="1715282"/>
            <a:chExt cx="8438785" cy="4083314"/>
          </a:xfrm>
        </p:grpSpPr>
        <p:cxnSp>
          <p:nvCxnSpPr>
            <p:cNvPr id="5" name="Straight Connector 4"/>
            <p:cNvCxnSpPr/>
            <p:nvPr/>
          </p:nvCxnSpPr>
          <p:spPr bwMode="auto">
            <a:xfrm rot="5400000" flipH="1" flipV="1">
              <a:off x="607191" y="3464719"/>
              <a:ext cx="3500462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2357422" y="3500438"/>
              <a:ext cx="5643602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2214546" y="4929198"/>
              <a:ext cx="6215106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1500166" y="178592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High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158" y="2857496"/>
              <a:ext cx="18133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/>
                <a:t>Degree of</a:t>
              </a:r>
              <a:br>
                <a:rPr lang="en-US" b="1" dirty="0" smtClean="0"/>
              </a:br>
              <a:r>
                <a:rPr lang="en-US" b="1" dirty="0" smtClean="0"/>
                <a:t>business</a:t>
              </a:r>
              <a:br>
                <a:rPr lang="en-US" b="1" dirty="0" smtClean="0"/>
              </a:br>
              <a:r>
                <a:rPr lang="en-US" b="1" dirty="0" smtClean="0"/>
                <a:t>transformation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57620" y="2000240"/>
              <a:ext cx="3288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/>
                <a:t>Business Scope redefinition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14678" y="2500306"/>
              <a:ext cx="3185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/>
                <a:t>Business network redesign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14612" y="3000372"/>
              <a:ext cx="3185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/>
                <a:t>Business process redesign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72330" y="2714620"/>
              <a:ext cx="17236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/>
                <a:t>Revolutionary</a:t>
              </a:r>
              <a:br>
                <a:rPr lang="en-US" b="1" dirty="0" smtClean="0"/>
              </a:br>
              <a:r>
                <a:rPr lang="en-US" b="1" dirty="0" smtClean="0"/>
                <a:t>levels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25339" y="470274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/>
                <a:t>Low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32" y="542926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/>
                <a:t>Low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0430" y="4429132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err="1" smtClean="0"/>
                <a:t>Localised</a:t>
              </a:r>
              <a:r>
                <a:rPr lang="en-US" b="1" dirty="0" smtClean="0"/>
                <a:t> use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29072" y="4143380"/>
              <a:ext cx="15825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/>
                <a:t>Evolutionary</a:t>
              </a:r>
              <a:br>
                <a:rPr lang="en-US" b="1" dirty="0" smtClean="0"/>
              </a:br>
              <a:r>
                <a:rPr lang="en-US" b="1" dirty="0" smtClean="0"/>
                <a:t>levels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28926" y="3714752"/>
              <a:ext cx="2826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/>
                <a:t>International integration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23904"/>
            <a:ext cx="9277392" cy="704832"/>
          </a:xfrm>
        </p:spPr>
        <p:txBody>
          <a:bodyPr>
            <a:noAutofit/>
          </a:bodyPr>
          <a:lstStyle/>
          <a:p>
            <a:r>
              <a:rPr lang="en-US" sz="2800" dirty="0"/>
              <a:t>The recursive relationship </a:t>
            </a:r>
            <a:r>
              <a:rPr lang="en-US" sz="2800" dirty="0" smtClean="0"/>
              <a:t>between IS/IT </a:t>
            </a:r>
            <a:r>
              <a:rPr lang="en-US" sz="2800" dirty="0"/>
              <a:t>and BPR</a:t>
            </a:r>
            <a:br>
              <a:rPr lang="en-US" sz="2800" dirty="0"/>
            </a:br>
            <a:r>
              <a:rPr lang="en-US" sz="1800" dirty="0"/>
              <a:t>Source: adapted from Davenport and Short (1990)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3786190"/>
            <a:ext cx="2268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IT Capabilities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71802" y="2000240"/>
            <a:ext cx="3350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How can IT Support</a:t>
            </a:r>
            <a:br>
              <a:rPr lang="en-US" sz="2400" b="1" dirty="0" smtClean="0"/>
            </a:br>
            <a:r>
              <a:rPr lang="en-US" sz="2400" b="1" dirty="0" smtClean="0"/>
              <a:t>Business processes?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4857760"/>
            <a:ext cx="2970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How can business</a:t>
            </a:r>
            <a:br>
              <a:rPr lang="en-US" sz="2400" b="1" dirty="0" smtClean="0"/>
            </a:br>
            <a:r>
              <a:rPr lang="en-US" sz="2400" b="1" dirty="0" smtClean="0"/>
              <a:t>processes be </a:t>
            </a:r>
            <a:br>
              <a:rPr lang="en-US" sz="2400" b="1" dirty="0" smtClean="0"/>
            </a:br>
            <a:r>
              <a:rPr lang="en-US" sz="2400" b="1" dirty="0" smtClean="0"/>
              <a:t>transformed by IT?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72330" y="378619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BPR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6179355" y="4393413"/>
            <a:ext cx="1357322" cy="128588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1678761" y="2393149"/>
            <a:ext cx="1357322" cy="128588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6607983" y="2750339"/>
            <a:ext cx="1071570" cy="857256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6200000" flipH="1">
            <a:off x="1821637" y="4536289"/>
            <a:ext cx="1071570" cy="857256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785794"/>
            <a:ext cx="8990012" cy="449262"/>
          </a:xfrm>
        </p:spPr>
        <p:txBody>
          <a:bodyPr/>
          <a:lstStyle/>
          <a:p>
            <a:r>
              <a:rPr lang="en-US" dirty="0" smtClean="0"/>
              <a:t>Born, change and die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56" y="1428736"/>
            <a:ext cx="855032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643578"/>
            <a:ext cx="357739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Structure and Culture</a:t>
            </a:r>
          </a:p>
          <a:p>
            <a:r>
              <a:rPr lang="en-US" smtClean="0"/>
              <a:t>People</a:t>
            </a:r>
          </a:p>
          <a:p>
            <a:r>
              <a:rPr lang="en-US" smtClean="0"/>
              <a:t>Process</a:t>
            </a:r>
          </a:p>
          <a:p>
            <a:r>
              <a:rPr lang="en-US" smtClean="0"/>
              <a:t>Support process</a:t>
            </a:r>
          </a:p>
          <a:p>
            <a:r>
              <a:rPr lang="en-US" smtClean="0"/>
              <a:t>Business Network Process</a:t>
            </a:r>
          </a:p>
          <a:p>
            <a:r>
              <a:rPr lang="en-US" smtClean="0"/>
              <a:t>Management  Process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 for organisational Change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Internal reason</a:t>
            </a:r>
          </a:p>
          <a:p>
            <a:pPr lvl="1"/>
            <a:r>
              <a:rPr lang="en-US" i="1"/>
              <a:t>Resources have to be </a:t>
            </a:r>
            <a:r>
              <a:rPr lang="en-US" i="1" smtClean="0"/>
              <a:t>adequate and distributed</a:t>
            </a:r>
          </a:p>
          <a:p>
            <a:pPr lvl="1"/>
            <a:r>
              <a:rPr lang="en-US" i="1"/>
              <a:t>Technology may be introduced into the </a:t>
            </a:r>
            <a:r>
              <a:rPr lang="en-US" i="1" smtClean="0"/>
              <a:t>organisation</a:t>
            </a:r>
          </a:p>
          <a:p>
            <a:pPr lvl="1"/>
            <a:r>
              <a:rPr lang="en-US" i="1"/>
              <a:t>People within an organisation </a:t>
            </a:r>
            <a:r>
              <a:rPr lang="en-US" i="1" smtClean="0"/>
              <a:t>are </a:t>
            </a:r>
            <a:r>
              <a:rPr lang="en-US" i="1"/>
              <a:t>themselves </a:t>
            </a:r>
            <a:r>
              <a:rPr lang="en-US" i="1" smtClean="0"/>
              <a:t>a </a:t>
            </a:r>
            <a:r>
              <a:rPr lang="en-US" smtClean="0"/>
              <a:t>stimulus </a:t>
            </a:r>
            <a:r>
              <a:rPr lang="en-US"/>
              <a:t>for internal </a:t>
            </a:r>
            <a:r>
              <a:rPr lang="en-US" smtClean="0"/>
              <a:t>change</a:t>
            </a:r>
          </a:p>
          <a:p>
            <a:pPr lvl="1"/>
            <a:r>
              <a:rPr lang="en-US" i="1" smtClean="0"/>
              <a:t>Priorities </a:t>
            </a:r>
            <a:r>
              <a:rPr lang="en-US" i="1"/>
              <a:t>may need to be </a:t>
            </a:r>
            <a:r>
              <a:rPr lang="en-US" i="1" smtClean="0"/>
              <a:t>changed</a:t>
            </a:r>
          </a:p>
          <a:p>
            <a:pPr lvl="1"/>
            <a:r>
              <a:rPr lang="en-US" i="1" smtClean="0"/>
              <a:t>Problems </a:t>
            </a:r>
            <a:r>
              <a:rPr lang="en-US" i="1"/>
              <a:t>of different types arise within </a:t>
            </a:r>
            <a:r>
              <a:rPr lang="en-US" i="1" smtClean="0"/>
              <a:t>organisations </a:t>
            </a:r>
            <a:r>
              <a:rPr lang="en-US" smtClean="0"/>
              <a:t>and </a:t>
            </a:r>
            <a:r>
              <a:rPr lang="en-US"/>
              <a:t>these are often powerful </a:t>
            </a:r>
            <a:r>
              <a:rPr lang="en-US" smtClean="0"/>
              <a:t>motivators of </a:t>
            </a:r>
            <a:r>
              <a:rPr lang="en-US"/>
              <a:t>change</a:t>
            </a:r>
            <a:endParaRPr lang="en-US" smtClean="0"/>
          </a:p>
          <a:p>
            <a:pPr lvl="1"/>
            <a:endParaRPr lang="en-US" smtClean="0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good to change </a:t>
            </a:r>
            <a:r>
              <a:rPr lang="en-US" dirty="0" err="1" smtClean="0"/>
              <a:t>vission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8429684" cy="370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45" y="5786454"/>
            <a:ext cx="516734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 for organisational Change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1662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External reason</a:t>
            </a:r>
          </a:p>
          <a:p>
            <a:pPr lvl="1"/>
            <a:r>
              <a:rPr lang="en-US" dirty="0" smtClean="0"/>
              <a:t>Culture</a:t>
            </a:r>
          </a:p>
          <a:p>
            <a:pPr lvl="1"/>
            <a:r>
              <a:rPr lang="en-US" dirty="0" smtClean="0"/>
              <a:t>Demographic</a:t>
            </a:r>
          </a:p>
          <a:p>
            <a:pPr lvl="1"/>
            <a:r>
              <a:rPr lang="en-US" dirty="0" smtClean="0"/>
              <a:t>Legislation</a:t>
            </a:r>
          </a:p>
          <a:p>
            <a:pPr lvl="1"/>
            <a:r>
              <a:rPr lang="en-US" dirty="0" smtClean="0"/>
              <a:t>Political Climate</a:t>
            </a:r>
          </a:p>
          <a:p>
            <a:pPr lvl="1"/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Technology Advance</a:t>
            </a:r>
          </a:p>
          <a:p>
            <a:pPr lvl="1"/>
            <a:r>
              <a:rPr lang="en-US" i="1" dirty="0"/>
              <a:t>Competition and increasing customer </a:t>
            </a:r>
            <a:r>
              <a:rPr lang="en-US" i="1" dirty="0" smtClean="0"/>
              <a:t>demands</a:t>
            </a:r>
          </a:p>
          <a:p>
            <a:pPr lvl="1"/>
            <a:r>
              <a:rPr lang="en-US" i="1" dirty="0"/>
              <a:t>Inter-</a:t>
            </a:r>
            <a:r>
              <a:rPr lang="en-US" i="1" dirty="0" err="1"/>
              <a:t>organisational</a:t>
            </a:r>
            <a:r>
              <a:rPr lang="en-US" i="1" dirty="0"/>
              <a:t> relationships create </a:t>
            </a:r>
            <a:r>
              <a:rPr lang="en-US" i="1" dirty="0" smtClean="0"/>
              <a:t>powerful </a:t>
            </a:r>
            <a:r>
              <a:rPr lang="en-US" dirty="0" smtClean="0"/>
              <a:t>synergies</a:t>
            </a:r>
          </a:p>
          <a:p>
            <a:pPr lvl="1"/>
            <a:r>
              <a:rPr lang="en-US" dirty="0" smtClean="0"/>
              <a:t>Public Opinion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Again Change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929618" cy="424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5786454"/>
            <a:ext cx="3286148" cy="52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What and how of organisational change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34802"/>
            <a:ext cx="8572560" cy="340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857232"/>
            <a:ext cx="8572528" cy="421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286388"/>
            <a:ext cx="690567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Sphere Live for SOA template">
  <a:themeElements>
    <a:clrScheme name="WebSphere Live for SOA template 3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000000"/>
      </a:hlink>
      <a:folHlink>
        <a:srgbClr val="D18213"/>
      </a:folHlink>
    </a:clrScheme>
    <a:fontScheme name="WebSphere Live for SOA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</a:bodyPr>
      <a:lstStyle>
        <a:defPPr marL="347663" marR="0" indent="-347663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Char char="§"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</a:bodyPr>
      <a:lstStyle>
        <a:defPPr marL="347663" marR="0" indent="-347663" algn="l" defTabSz="914400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Char char="§"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WebSphere Live for SOA template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phere Live for SOA template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phere Live for SOA template 3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00000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IBM template untuk ruang CISCO</Template>
  <TotalTime>273</TotalTime>
  <Words>4564</Words>
  <Application>Microsoft Office PowerPoint</Application>
  <PresentationFormat>On-screen Show (4:3)</PresentationFormat>
  <Paragraphs>683</Paragraphs>
  <Slides>17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WebSphere Live for SOA template</vt:lpstr>
      <vt:lpstr>Document</vt:lpstr>
      <vt:lpstr>Chap 5 :Information System and  Organization Change   [Curry] chap 7</vt:lpstr>
      <vt:lpstr>Born, change and die </vt:lpstr>
      <vt:lpstr>Change in Organization</vt:lpstr>
      <vt:lpstr>Reason for organisational Change</vt:lpstr>
      <vt:lpstr>It is good to change vission?</vt:lpstr>
      <vt:lpstr>Reason for organisational Change</vt:lpstr>
      <vt:lpstr>Forces Again Change</vt:lpstr>
      <vt:lpstr>What and how of organisational change</vt:lpstr>
      <vt:lpstr>Slide 9</vt:lpstr>
      <vt:lpstr>Contiunous Improvement (Kaizan) dan BPR</vt:lpstr>
      <vt:lpstr>7 stages to BPR Success</vt:lpstr>
      <vt:lpstr>3 common reason for BPR failure</vt:lpstr>
      <vt:lpstr>Slide 13</vt:lpstr>
      <vt:lpstr>Slide 14</vt:lpstr>
      <vt:lpstr>The Impact of IT on process innovation</vt:lpstr>
      <vt:lpstr>Five levels of IT-enabled business transformation  Source: adapted from Venkatraman (1994)</vt:lpstr>
      <vt:lpstr>The recursive relationship between IS/IT and BPR Source: adapted from Davenport and Short (1990)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Perubahan Organisasi</dc:title>
  <dc:creator>Axioo</dc:creator>
  <cp:lastModifiedBy>YEFFRY </cp:lastModifiedBy>
  <cp:revision>20</cp:revision>
  <dcterms:created xsi:type="dcterms:W3CDTF">2010-04-10T03:43:42Z</dcterms:created>
  <dcterms:modified xsi:type="dcterms:W3CDTF">2013-11-16T22:47:25Z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