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9" r:id="rId3"/>
    <p:sldId id="265" r:id="rId4"/>
    <p:sldId id="261" r:id="rId5"/>
    <p:sldId id="264" r:id="rId6"/>
    <p:sldId id="263" r:id="rId7"/>
    <p:sldId id="262" r:id="rId8"/>
    <p:sldId id="267" r:id="rId9"/>
    <p:sldId id="268" r:id="rId10"/>
    <p:sldId id="266" r:id="rId11"/>
    <p:sldId id="270" r:id="rId12"/>
    <p:sldId id="271" r:id="rId13"/>
    <p:sldId id="272" r:id="rId14"/>
    <p:sldId id="273" r:id="rId15"/>
    <p:sldId id="269" r:id="rId1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468C"/>
    <a:srgbClr val="014B82"/>
    <a:srgbClr val="014682"/>
    <a:srgbClr val="014882"/>
    <a:srgbClr val="014182"/>
    <a:srgbClr val="014579"/>
    <a:srgbClr val="014179"/>
    <a:srgbClr val="01457D"/>
    <a:srgbClr val="014985"/>
    <a:srgbClr val="014E8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29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50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D30D1-0991-4DE3-8938-76E4B09A74BE}" type="datetimeFigureOut">
              <a:rPr lang="id-ID" smtClean="0"/>
              <a:pPr/>
              <a:t>15/11/2013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34EDC-0C24-480D-9354-43F8E4A5D9B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4052762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34EDC-0C24-480D-9354-43F8E4A5D9B0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8426399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34EDC-0C24-480D-9354-43F8E4A5D9B0}" type="slidenum">
              <a:rPr lang="id-ID" smtClean="0"/>
              <a:pPr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1650823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34EDC-0C24-480D-9354-43F8E4A5D9B0}" type="slidenum">
              <a:rPr lang="id-ID" smtClean="0"/>
              <a:pPr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1650823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34EDC-0C24-480D-9354-43F8E4A5D9B0}" type="slidenum">
              <a:rPr lang="id-ID" smtClean="0"/>
              <a:pPr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1650823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34EDC-0C24-480D-9354-43F8E4A5D9B0}" type="slidenum">
              <a:rPr lang="id-ID" smtClean="0"/>
              <a:pPr/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1650823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34EDC-0C24-480D-9354-43F8E4A5D9B0}" type="slidenum">
              <a:rPr lang="id-ID" smtClean="0"/>
              <a:pPr/>
              <a:t>14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1650823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34EDC-0C24-480D-9354-43F8E4A5D9B0}" type="slidenum">
              <a:rPr lang="id-ID" smtClean="0"/>
              <a:pPr/>
              <a:t>15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165082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34EDC-0C24-480D-9354-43F8E4A5D9B0}" type="slidenum">
              <a:rPr lang="id-ID" smtClean="0"/>
              <a:pPr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165082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34EDC-0C24-480D-9354-43F8E4A5D9B0}" type="slidenum">
              <a:rPr lang="id-ID" smtClean="0"/>
              <a:pPr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165082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34EDC-0C24-480D-9354-43F8E4A5D9B0}" type="slidenum">
              <a:rPr lang="id-ID" smtClean="0"/>
              <a:pPr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165082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34EDC-0C24-480D-9354-43F8E4A5D9B0}" type="slidenum">
              <a:rPr lang="id-ID" smtClean="0"/>
              <a:pPr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1650823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34EDC-0C24-480D-9354-43F8E4A5D9B0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1650823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34EDC-0C24-480D-9354-43F8E4A5D9B0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1650823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34EDC-0C24-480D-9354-43F8E4A5D9B0}" type="slidenum">
              <a:rPr lang="id-ID" smtClean="0"/>
              <a:pPr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1650823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34EDC-0C24-480D-9354-43F8E4A5D9B0}" type="slidenum">
              <a:rPr lang="id-ID" smtClean="0"/>
              <a:pPr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165082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EDAA0-103C-4819-992F-6622999FD261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114922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65B1D-C55F-4CBE-B816-802CBF5FF69C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914386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C5C37B-E0E4-4193-A5A0-42A407D071CB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951113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E20B88-9F94-47C3-92A0-6422C07DC99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251420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4B5B34-6A07-4DD9-AD5F-0BF841A38C5A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007253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A7C1F-81ED-4FAD-B2C3-43D36E6A98AD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894910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6D9BD2-8996-4898-A3BB-6039909F05A7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141257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363969-1873-4AD1-A211-C7401833A8F5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923832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DEFF9-AECB-4CE6-BF20-58BDE6CCBA56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456433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95995-1378-4F82-95E6-1A928031DCD4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202060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CD4386-4D85-49AA-A841-A7B79DDBF568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956070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D7A18AC-6EAE-44CA-A10F-60F903522BB8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3995738" y="4868863"/>
            <a:ext cx="4608512" cy="1081087"/>
          </a:xfrm>
        </p:spPr>
        <p:txBody>
          <a:bodyPr/>
          <a:lstStyle/>
          <a:p>
            <a:r>
              <a:rPr lang="id-ID" sz="4000" dirty="0" smtClean="0">
                <a:solidFill>
                  <a:schemeClr val="tx1"/>
                </a:solidFill>
              </a:rPr>
              <a:t>Model Penugasan</a:t>
            </a:r>
            <a:endParaRPr lang="es-E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6962447"/>
              </p:ext>
            </p:extLst>
          </p:nvPr>
        </p:nvGraphicFramePr>
        <p:xfrm>
          <a:off x="1115616" y="332656"/>
          <a:ext cx="7848600" cy="2971800"/>
        </p:xfrm>
        <a:graphic>
          <a:graphicData uri="http://schemas.openxmlformats.org/drawingml/2006/table">
            <a:tbl>
              <a:tblPr/>
              <a:tblGrid>
                <a:gridCol w="1984375"/>
                <a:gridCol w="1466850"/>
                <a:gridCol w="1465263"/>
                <a:gridCol w="1466850"/>
                <a:gridCol w="1465262"/>
              </a:tblGrid>
              <a:tr h="62804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Pekerjaan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Karyawan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II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III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IV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7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3636289" y="1052736"/>
            <a:ext cx="432048" cy="432048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Oval 6"/>
          <p:cNvSpPr/>
          <p:nvPr/>
        </p:nvSpPr>
        <p:spPr>
          <a:xfrm>
            <a:off x="3636289" y="1628800"/>
            <a:ext cx="432048" cy="432048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5056299" y="2204864"/>
            <a:ext cx="432048" cy="432048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Oval 9"/>
          <p:cNvSpPr/>
          <p:nvPr/>
        </p:nvSpPr>
        <p:spPr>
          <a:xfrm>
            <a:off x="6619154" y="1052736"/>
            <a:ext cx="432048" cy="432048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Oval 10"/>
          <p:cNvSpPr/>
          <p:nvPr/>
        </p:nvSpPr>
        <p:spPr>
          <a:xfrm>
            <a:off x="6588224" y="2780928"/>
            <a:ext cx="432048" cy="432048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Oval 11"/>
          <p:cNvSpPr/>
          <p:nvPr/>
        </p:nvSpPr>
        <p:spPr>
          <a:xfrm>
            <a:off x="8028384" y="2204864"/>
            <a:ext cx="432048" cy="432048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AutoShape 188"/>
          <p:cNvSpPr>
            <a:spLocks noChangeArrowheads="1"/>
          </p:cNvSpPr>
          <p:nvPr/>
        </p:nvSpPr>
        <p:spPr bwMode="auto">
          <a:xfrm>
            <a:off x="7922443" y="2204864"/>
            <a:ext cx="648072" cy="381000"/>
          </a:xfrm>
          <a:prstGeom prst="flowChartSummingJunction">
            <a:avLst/>
          </a:prstGeom>
          <a:noFill/>
          <a:ln w="254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id-ID">
              <a:solidFill>
                <a:srgbClr val="FFC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8030455" y="2780928"/>
            <a:ext cx="432048" cy="432048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AutoShape 188"/>
          <p:cNvSpPr>
            <a:spLocks noChangeArrowheads="1"/>
          </p:cNvSpPr>
          <p:nvPr/>
        </p:nvSpPr>
        <p:spPr bwMode="auto">
          <a:xfrm>
            <a:off x="6447190" y="2831976"/>
            <a:ext cx="648072" cy="381000"/>
          </a:xfrm>
          <a:prstGeom prst="flowChartSummingJunction">
            <a:avLst/>
          </a:prstGeom>
          <a:noFill/>
          <a:ln w="254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id-ID">
              <a:solidFill>
                <a:srgbClr val="FFC000"/>
              </a:solidFill>
            </a:endParaRPr>
          </a:p>
        </p:txBody>
      </p:sp>
      <p:sp>
        <p:nvSpPr>
          <p:cNvPr id="17" name="AutoShape 188"/>
          <p:cNvSpPr>
            <a:spLocks noChangeArrowheads="1"/>
          </p:cNvSpPr>
          <p:nvPr/>
        </p:nvSpPr>
        <p:spPr bwMode="auto">
          <a:xfrm>
            <a:off x="3528277" y="1078260"/>
            <a:ext cx="648072" cy="381000"/>
          </a:xfrm>
          <a:prstGeom prst="flowChartSummingJunction">
            <a:avLst/>
          </a:prstGeom>
          <a:noFill/>
          <a:ln w="254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id-ID">
              <a:solidFill>
                <a:srgbClr val="FFC000"/>
              </a:solidFill>
            </a:endParaRPr>
          </a:p>
        </p:txBody>
      </p:sp>
      <p:graphicFrame>
        <p:nvGraphicFramePr>
          <p:cNvPr id="18" name="Group 1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95060654"/>
              </p:ext>
            </p:extLst>
          </p:nvPr>
        </p:nvGraphicFramePr>
        <p:xfrm>
          <a:off x="1131999" y="3501008"/>
          <a:ext cx="7848600" cy="2971800"/>
        </p:xfrm>
        <a:graphic>
          <a:graphicData uri="http://schemas.openxmlformats.org/drawingml/2006/table">
            <a:tbl>
              <a:tblPr/>
              <a:tblGrid>
                <a:gridCol w="1984375"/>
                <a:gridCol w="1466850"/>
                <a:gridCol w="1465263"/>
                <a:gridCol w="1466850"/>
                <a:gridCol w="1465262"/>
              </a:tblGrid>
              <a:tr h="62804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Pekerjaan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Karyawan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II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III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IV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7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20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0103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873276" y="271101"/>
            <a:ext cx="5761193" cy="615553"/>
          </a:xfrm>
        </p:spPr>
        <p:txBody>
          <a:bodyPr wrap="none" lIns="0" tIns="0" rIns="0" bIns="0">
            <a:spAutoFit/>
          </a:bodyPr>
          <a:lstStyle/>
          <a:p>
            <a:pPr eaLnBrk="1" hangingPunct="1">
              <a:defRPr/>
            </a:pPr>
            <a:r>
              <a:rPr lang="id-ID" sz="4000" dirty="0" smtClean="0">
                <a:solidFill>
                  <a:schemeClr val="bg1"/>
                </a:solidFill>
              </a:rPr>
              <a:t>P</a:t>
            </a:r>
            <a:r>
              <a:rPr lang="en-US" sz="4000" dirty="0" err="1" smtClean="0">
                <a:solidFill>
                  <a:schemeClr val="bg1"/>
                </a:solidFill>
              </a:rPr>
              <a:t>enugasan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id-ID" sz="4000" dirty="0" smtClean="0">
                <a:solidFill>
                  <a:schemeClr val="bg1"/>
                </a:solidFill>
              </a:rPr>
              <a:t>yang </a:t>
            </a:r>
            <a:r>
              <a:rPr lang="id-ID" sz="4000" dirty="0">
                <a:solidFill>
                  <a:schemeClr val="bg1"/>
                </a:solidFill>
              </a:rPr>
              <a:t>O</a:t>
            </a:r>
            <a:r>
              <a:rPr lang="en-US" sz="4000" dirty="0" err="1" smtClean="0">
                <a:solidFill>
                  <a:schemeClr val="bg1"/>
                </a:solidFill>
              </a:rPr>
              <a:t>ptimal</a:t>
            </a:r>
            <a:endParaRPr lang="en-GB" sz="40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98051625"/>
              </p:ext>
            </p:extLst>
          </p:nvPr>
        </p:nvGraphicFramePr>
        <p:xfrm>
          <a:off x="1475656" y="1268760"/>
          <a:ext cx="6192688" cy="3467993"/>
        </p:xfrm>
        <a:graphic>
          <a:graphicData uri="http://schemas.openxmlformats.org/drawingml/2006/table">
            <a:tbl>
              <a:tblPr/>
              <a:tblGrid>
                <a:gridCol w="1744419"/>
                <a:gridCol w="1831640"/>
                <a:gridCol w="2616629"/>
              </a:tblGrid>
              <a:tr h="87590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enugasan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86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 III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   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18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44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 I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     14 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86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 II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     20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86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 IV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     16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8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    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68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03648" y="4931876"/>
            <a:ext cx="6912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chemeClr val="bg1"/>
                </a:solidFill>
              </a:rPr>
              <a:t>Biaya yang harus dikeluarkan oleh perusahaan adalah = 68</a:t>
            </a:r>
            <a:endParaRPr lang="id-ID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562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42" name="Rectangle 1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id-ID" sz="4000" dirty="0" smtClean="0">
                <a:solidFill>
                  <a:schemeClr val="bg1"/>
                </a:solidFill>
              </a:rPr>
              <a:t>Latihan</a:t>
            </a:r>
            <a:endParaRPr lang="id-ID" sz="4000" dirty="0">
              <a:solidFill>
                <a:schemeClr val="bg1"/>
              </a:solidFill>
            </a:endParaRP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576" y="983050"/>
            <a:ext cx="828092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Suatu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perusahaan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mempunyai</a:t>
            </a:r>
            <a:r>
              <a:rPr lang="en-US" sz="2800" dirty="0" smtClean="0">
                <a:solidFill>
                  <a:schemeClr val="bg1"/>
                </a:solidFill>
              </a:rPr>
              <a:t> 5 </a:t>
            </a:r>
            <a:r>
              <a:rPr lang="en-US" sz="2800" dirty="0" err="1" smtClean="0">
                <a:solidFill>
                  <a:schemeClr val="bg1"/>
                </a:solidFill>
              </a:rPr>
              <a:t>pekerjaan</a:t>
            </a:r>
            <a:r>
              <a:rPr lang="en-US" sz="2800" dirty="0" smtClean="0">
                <a:solidFill>
                  <a:schemeClr val="bg1"/>
                </a:solidFill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</a:rPr>
              <a:t>berbeda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untuk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diselesaikan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oleh</a:t>
            </a:r>
            <a:r>
              <a:rPr lang="en-US" sz="2800" dirty="0" smtClean="0">
                <a:solidFill>
                  <a:schemeClr val="bg1"/>
                </a:solidFill>
              </a:rPr>
              <a:t> 5 </a:t>
            </a:r>
            <a:r>
              <a:rPr lang="en-US" sz="2800" dirty="0" err="1" smtClean="0">
                <a:solidFill>
                  <a:schemeClr val="bg1"/>
                </a:solidFill>
              </a:rPr>
              <a:t>karyawan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endParaRPr 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7" name="Group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65008524"/>
              </p:ext>
            </p:extLst>
          </p:nvPr>
        </p:nvGraphicFramePr>
        <p:xfrm>
          <a:off x="683568" y="2132856"/>
          <a:ext cx="8229600" cy="3505200"/>
        </p:xfrm>
        <a:graphic>
          <a:graphicData uri="http://schemas.openxmlformats.org/drawingml/2006/table">
            <a:tbl>
              <a:tblPr/>
              <a:tblGrid>
                <a:gridCol w="1600200"/>
                <a:gridCol w="1295400"/>
                <a:gridCol w="1371600"/>
                <a:gridCol w="1371600"/>
                <a:gridCol w="1295400"/>
                <a:gridCol w="1295400"/>
              </a:tblGrid>
              <a:tr h="6280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Pekerjaan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Karyawan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II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III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IV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V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6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T="45730" marB="4573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10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12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10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8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15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5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T="45730" marB="4573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T="45730" marB="4573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marT="45730" marB="4573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marT="45730" marB="4573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331640" y="5589240"/>
            <a:ext cx="76328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id-ID" sz="2800" dirty="0">
                <a:solidFill>
                  <a:schemeClr val="bg1"/>
                </a:solidFill>
              </a:rPr>
              <a:t>Tentukan penugasan yang harus dibuat oleh perusahaan agar dapat meminimalkan biaya</a:t>
            </a:r>
          </a:p>
        </p:txBody>
      </p:sp>
    </p:spTree>
    <p:extLst>
      <p:ext uri="{BB962C8B-B14F-4D97-AF65-F5344CB8AC3E}">
        <p14:creationId xmlns:p14="http://schemas.microsoft.com/office/powerpoint/2010/main" xmlns="" val="20581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06896" y="116632"/>
            <a:ext cx="8229600" cy="634082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solidFill>
                  <a:schemeClr val="bg1"/>
                </a:solidFill>
              </a:rPr>
              <a:t>Jumlah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Sumber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sym typeface="Symbol"/>
              </a:rPr>
              <a:t> </a:t>
            </a:r>
            <a:r>
              <a:rPr lang="en-US" sz="3600" dirty="0" err="1" smtClean="0">
                <a:solidFill>
                  <a:schemeClr val="bg1"/>
                </a:solidFill>
              </a:rPr>
              <a:t>Jumlah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Tujuan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Content Placeholder 3"/>
          <p:cNvSpPr>
            <a:spLocks noGrp="1"/>
          </p:cNvSpPr>
          <p:nvPr>
            <p:ph type="body" idx="1"/>
          </p:nvPr>
        </p:nvSpPr>
        <p:spPr>
          <a:xfrm>
            <a:off x="683568" y="980728"/>
            <a:ext cx="8218487" cy="5289550"/>
          </a:xfrm>
        </p:spPr>
        <p:txBody>
          <a:bodyPr/>
          <a:lstStyle/>
          <a:p>
            <a:r>
              <a:rPr lang="id-ID" sz="2800" dirty="0">
                <a:solidFill>
                  <a:schemeClr val="bg1"/>
                </a:solidFill>
              </a:rPr>
              <a:t>J</a:t>
            </a:r>
            <a:r>
              <a:rPr lang="en-US" sz="2800" dirty="0" err="1" smtClean="0">
                <a:solidFill>
                  <a:schemeClr val="bg1"/>
                </a:solidFill>
              </a:rPr>
              <a:t>umlah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tujuan</a:t>
            </a:r>
            <a:r>
              <a:rPr lang="en-US" sz="2800" dirty="0" smtClean="0">
                <a:solidFill>
                  <a:schemeClr val="bg1"/>
                </a:solidFill>
              </a:rPr>
              <a:t>/</a:t>
            </a:r>
            <a:r>
              <a:rPr lang="en-US" sz="2800" dirty="0" err="1" smtClean="0">
                <a:solidFill>
                  <a:schemeClr val="bg1"/>
                </a:solidFill>
              </a:rPr>
              <a:t>pekerjaan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id-ID" sz="2800" dirty="0" smtClean="0">
                <a:solidFill>
                  <a:schemeClr val="bg1"/>
                </a:solidFill>
              </a:rPr>
              <a:t>&gt; J</a:t>
            </a:r>
            <a:r>
              <a:rPr lang="en-US" sz="2800" dirty="0" err="1" smtClean="0">
                <a:solidFill>
                  <a:schemeClr val="bg1"/>
                </a:solidFill>
              </a:rPr>
              <a:t>umlah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sumber</a:t>
            </a:r>
            <a:r>
              <a:rPr lang="id-ID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/</a:t>
            </a:r>
            <a:r>
              <a:rPr lang="id-ID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karyawan</a:t>
            </a:r>
            <a:r>
              <a:rPr lang="en-US" sz="2800" dirty="0" smtClean="0">
                <a:solidFill>
                  <a:schemeClr val="bg1"/>
                </a:solidFill>
              </a:rPr>
              <a:t>, </a:t>
            </a:r>
            <a:r>
              <a:rPr lang="id-ID" sz="2800" dirty="0" smtClean="0">
                <a:solidFill>
                  <a:schemeClr val="bg1"/>
                </a:solidFill>
              </a:rPr>
              <a:t>tambahkan kolom </a:t>
            </a:r>
            <a:r>
              <a:rPr lang="en-US" sz="2800" dirty="0" err="1" smtClean="0">
                <a:solidFill>
                  <a:schemeClr val="bg1"/>
                </a:solidFill>
              </a:rPr>
              <a:t>tujuan</a:t>
            </a:r>
            <a:r>
              <a:rPr lang="en-US" sz="2800" dirty="0" smtClean="0">
                <a:solidFill>
                  <a:schemeClr val="bg1"/>
                </a:solidFill>
              </a:rPr>
              <a:t>/</a:t>
            </a:r>
            <a:r>
              <a:rPr lang="en-US" sz="2800" dirty="0" err="1" smtClean="0">
                <a:solidFill>
                  <a:schemeClr val="bg1"/>
                </a:solidFill>
              </a:rPr>
              <a:t>karyawan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semu</a:t>
            </a:r>
            <a:r>
              <a:rPr lang="en-US" sz="2800" dirty="0" smtClean="0">
                <a:solidFill>
                  <a:schemeClr val="bg1"/>
                </a:solidFill>
              </a:rPr>
              <a:t> (</a:t>
            </a:r>
            <a:r>
              <a:rPr lang="en-US" sz="2800" i="1" dirty="0" smtClean="0">
                <a:solidFill>
                  <a:schemeClr val="bg1"/>
                </a:solidFill>
              </a:rPr>
              <a:t>dummy worker</a:t>
            </a:r>
            <a:r>
              <a:rPr lang="en-US" sz="2800" dirty="0" smtClean="0">
                <a:solidFill>
                  <a:schemeClr val="bg1"/>
                </a:solidFill>
              </a:rPr>
              <a:t>). </a:t>
            </a:r>
            <a:r>
              <a:rPr lang="en-US" sz="2800" dirty="0" err="1" smtClean="0">
                <a:solidFill>
                  <a:schemeClr val="bg1"/>
                </a:solidFill>
              </a:rPr>
              <a:t>Biaya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semu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id-ID" sz="2800" dirty="0" smtClean="0">
                <a:solidFill>
                  <a:schemeClr val="bg1"/>
                </a:solidFill>
              </a:rPr>
              <a:t>= </a:t>
            </a:r>
            <a:r>
              <a:rPr lang="id-ID" sz="2800" dirty="0">
                <a:solidFill>
                  <a:schemeClr val="bg1"/>
                </a:solidFill>
              </a:rPr>
              <a:t>0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karena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tidak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id-ID" sz="2800" dirty="0" smtClean="0">
                <a:solidFill>
                  <a:schemeClr val="bg1"/>
                </a:solidFill>
              </a:rPr>
              <a:t>ada </a:t>
            </a:r>
            <a:r>
              <a:rPr lang="en-US" sz="2800" dirty="0" err="1" smtClean="0">
                <a:solidFill>
                  <a:schemeClr val="bg1"/>
                </a:solidFill>
              </a:rPr>
              <a:t>biaya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bila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suatu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pekerjaan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ditugaskan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ke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karyawan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semu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</a:p>
          <a:p>
            <a:r>
              <a:rPr lang="id-ID" sz="2800" dirty="0">
                <a:solidFill>
                  <a:schemeClr val="bg1"/>
                </a:solidFill>
              </a:rPr>
              <a:t>J</a:t>
            </a:r>
            <a:r>
              <a:rPr lang="en-US" sz="2800" dirty="0" err="1">
                <a:solidFill>
                  <a:schemeClr val="bg1"/>
                </a:solidFill>
              </a:rPr>
              <a:t>umlah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tujuan</a:t>
            </a:r>
            <a:r>
              <a:rPr lang="en-US" sz="2800" dirty="0">
                <a:solidFill>
                  <a:schemeClr val="bg1"/>
                </a:solidFill>
              </a:rPr>
              <a:t>/</a:t>
            </a:r>
            <a:r>
              <a:rPr lang="en-US" sz="2800" dirty="0" err="1">
                <a:solidFill>
                  <a:schemeClr val="bg1"/>
                </a:solidFill>
              </a:rPr>
              <a:t>pekerjaan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id-ID" sz="2800" dirty="0" smtClean="0">
                <a:solidFill>
                  <a:schemeClr val="bg1"/>
                </a:solidFill>
              </a:rPr>
              <a:t>&lt; </a:t>
            </a:r>
            <a:r>
              <a:rPr lang="id-ID" sz="2800" dirty="0">
                <a:solidFill>
                  <a:schemeClr val="bg1"/>
                </a:solidFill>
              </a:rPr>
              <a:t>J</a:t>
            </a:r>
            <a:r>
              <a:rPr lang="en-US" sz="2800" dirty="0" err="1">
                <a:solidFill>
                  <a:schemeClr val="bg1"/>
                </a:solidFill>
              </a:rPr>
              <a:t>umlah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sumber</a:t>
            </a:r>
            <a:r>
              <a:rPr lang="id-ID" sz="2800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/</a:t>
            </a:r>
            <a:r>
              <a:rPr lang="id-ID" sz="2800" dirty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karyawan</a:t>
            </a:r>
            <a:r>
              <a:rPr lang="en-US" sz="2800" dirty="0" smtClean="0">
                <a:solidFill>
                  <a:schemeClr val="bg1"/>
                </a:solidFill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</a:rPr>
              <a:t>tambahkan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pekerjaan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semu</a:t>
            </a:r>
            <a:r>
              <a:rPr lang="en-US" sz="2800" dirty="0" smtClean="0">
                <a:solidFill>
                  <a:schemeClr val="bg1"/>
                </a:solidFill>
              </a:rPr>
              <a:t> (</a:t>
            </a:r>
            <a:r>
              <a:rPr lang="en-US" sz="2800" i="1" dirty="0" smtClean="0">
                <a:solidFill>
                  <a:schemeClr val="bg1"/>
                </a:solidFill>
              </a:rPr>
              <a:t>dummy job</a:t>
            </a:r>
            <a:r>
              <a:rPr lang="en-US" sz="2800" dirty="0" smtClean="0">
                <a:solidFill>
                  <a:schemeClr val="bg1"/>
                </a:solidFill>
              </a:rPr>
              <a:t>).</a:t>
            </a:r>
          </a:p>
          <a:p>
            <a:r>
              <a:rPr lang="en-US" sz="2800" dirty="0" err="1" smtClean="0">
                <a:solidFill>
                  <a:schemeClr val="bg1"/>
                </a:solidFill>
              </a:rPr>
              <a:t>Prosedur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penyelesaian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sama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dengan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langkah-langkah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sebelumnya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0739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06896" y="116632"/>
            <a:ext cx="8229600" cy="634082"/>
          </a:xfrm>
        </p:spPr>
        <p:txBody>
          <a:bodyPr>
            <a:noAutofit/>
          </a:bodyPr>
          <a:lstStyle/>
          <a:p>
            <a:r>
              <a:rPr lang="id-ID" sz="3600" dirty="0" smtClean="0">
                <a:solidFill>
                  <a:schemeClr val="bg1"/>
                </a:solidFill>
              </a:rPr>
              <a:t>Latihan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Content Placeholder 3"/>
          <p:cNvSpPr>
            <a:spLocks noGrp="1"/>
          </p:cNvSpPr>
          <p:nvPr>
            <p:ph type="body" idx="1"/>
          </p:nvPr>
        </p:nvSpPr>
        <p:spPr>
          <a:xfrm>
            <a:off x="683568" y="980728"/>
            <a:ext cx="8218487" cy="5289550"/>
          </a:xfrm>
        </p:spPr>
        <p:txBody>
          <a:bodyPr/>
          <a:lstStyle/>
          <a:p>
            <a:pPr marL="609600" indent="0" algn="just" eaLnBrk="1" hangingPunct="1">
              <a:buClr>
                <a:srgbClr val="3366FF"/>
              </a:buClr>
              <a:buFont typeface="Wingdings" pitchFamily="2" charset="2"/>
              <a:buNone/>
            </a:pPr>
            <a:r>
              <a:rPr lang="en-US" sz="2800" dirty="0" err="1">
                <a:solidFill>
                  <a:schemeClr val="bg1"/>
                </a:solidFill>
              </a:rPr>
              <a:t>Bagian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pemasaran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sebuah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perusahaan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mempunyai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id-ID" sz="2800" dirty="0" smtClean="0">
                <a:solidFill>
                  <a:schemeClr val="bg1"/>
                </a:solidFill>
              </a:rPr>
              <a:t>5</a:t>
            </a:r>
            <a:r>
              <a:rPr lang="en-US" sz="2800" dirty="0" smtClean="0">
                <a:solidFill>
                  <a:schemeClr val="bg1"/>
                </a:solidFill>
              </a:rPr>
              <a:t> (</a:t>
            </a:r>
            <a:r>
              <a:rPr lang="id-ID" sz="2800" dirty="0" smtClean="0">
                <a:solidFill>
                  <a:schemeClr val="bg1"/>
                </a:solidFill>
              </a:rPr>
              <a:t>lima</a:t>
            </a:r>
            <a:r>
              <a:rPr lang="en-US" sz="2800" dirty="0" smtClean="0">
                <a:solidFill>
                  <a:schemeClr val="bg1"/>
                </a:solidFill>
              </a:rPr>
              <a:t>) </a:t>
            </a:r>
            <a:r>
              <a:rPr lang="en-US" sz="2800" dirty="0">
                <a:solidFill>
                  <a:schemeClr val="bg1"/>
                </a:solidFill>
              </a:rPr>
              <a:t>orang salesman, </a:t>
            </a:r>
            <a:r>
              <a:rPr lang="id-ID" sz="2800" dirty="0" smtClean="0">
                <a:solidFill>
                  <a:schemeClr val="bg1"/>
                </a:solidFill>
              </a:rPr>
              <a:t>A</a:t>
            </a:r>
            <a:r>
              <a:rPr lang="en-US" sz="2800" dirty="0" smtClean="0">
                <a:solidFill>
                  <a:schemeClr val="bg1"/>
                </a:solidFill>
              </a:rPr>
              <a:t>di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Andi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smtClean="0">
                <a:solidFill>
                  <a:schemeClr val="bg1"/>
                </a:solidFill>
              </a:rPr>
              <a:t>Rita</a:t>
            </a:r>
            <a:r>
              <a:rPr lang="id-ID" sz="2800" dirty="0" smtClean="0">
                <a:solidFill>
                  <a:schemeClr val="bg1"/>
                </a:solidFill>
              </a:rPr>
              <a:t>, </a:t>
            </a:r>
            <a:r>
              <a:rPr lang="en-US" sz="2800" dirty="0" smtClean="0">
                <a:solidFill>
                  <a:schemeClr val="bg1"/>
                </a:solidFill>
              </a:rPr>
              <a:t>Ida </a:t>
            </a:r>
            <a:r>
              <a:rPr lang="id-ID" sz="2800" dirty="0" smtClean="0">
                <a:solidFill>
                  <a:schemeClr val="bg1"/>
                </a:solidFill>
              </a:rPr>
              <a:t> dan Wisnu </a:t>
            </a:r>
            <a:r>
              <a:rPr lang="en-US" sz="2800" dirty="0" smtClean="0">
                <a:solidFill>
                  <a:schemeClr val="bg1"/>
                </a:solidFill>
              </a:rPr>
              <a:t>yang </a:t>
            </a:r>
            <a:r>
              <a:rPr lang="en-US" sz="2800" dirty="0" err="1">
                <a:solidFill>
                  <a:schemeClr val="bg1"/>
                </a:solidFill>
              </a:rPr>
              <a:t>akan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ditugaskan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ke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enam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kota</a:t>
            </a:r>
            <a:r>
              <a:rPr lang="en-US" sz="2800" dirty="0">
                <a:solidFill>
                  <a:schemeClr val="bg1"/>
                </a:solidFill>
              </a:rPr>
              <a:t> yang </a:t>
            </a:r>
            <a:r>
              <a:rPr lang="en-US" sz="2800" dirty="0" err="1">
                <a:solidFill>
                  <a:schemeClr val="bg1"/>
                </a:solidFill>
              </a:rPr>
              <a:t>berbeda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yaitu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kota</a:t>
            </a:r>
            <a:r>
              <a:rPr lang="en-US" sz="2800" dirty="0">
                <a:solidFill>
                  <a:schemeClr val="bg1"/>
                </a:solidFill>
              </a:rPr>
              <a:t> A, B, C, D, E </a:t>
            </a:r>
            <a:r>
              <a:rPr lang="en-US" sz="2800" dirty="0" err="1">
                <a:solidFill>
                  <a:schemeClr val="bg1"/>
                </a:solidFill>
              </a:rPr>
              <a:t>dan</a:t>
            </a:r>
            <a:r>
              <a:rPr lang="en-US" sz="2800" dirty="0">
                <a:solidFill>
                  <a:schemeClr val="bg1"/>
                </a:solidFill>
              </a:rPr>
              <a:t> F. </a:t>
            </a:r>
            <a:r>
              <a:rPr lang="en-US" sz="2800" dirty="0" err="1">
                <a:solidFill>
                  <a:schemeClr val="bg1"/>
                </a:solidFill>
              </a:rPr>
              <a:t>Ke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id-ID" sz="2800" dirty="0" smtClean="0">
                <a:solidFill>
                  <a:schemeClr val="bg1"/>
                </a:solidFill>
              </a:rPr>
              <a:t>lima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calon</a:t>
            </a:r>
            <a:r>
              <a:rPr lang="en-US" sz="2800" dirty="0">
                <a:solidFill>
                  <a:schemeClr val="bg1"/>
                </a:solidFill>
              </a:rPr>
              <a:t> salesman </a:t>
            </a:r>
            <a:r>
              <a:rPr lang="en-US" sz="2800" dirty="0" err="1">
                <a:solidFill>
                  <a:schemeClr val="bg1"/>
                </a:solidFill>
              </a:rPr>
              <a:t>kemudian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diuji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cobakan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pada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enam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kota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secara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bergilir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masing-masing</a:t>
            </a:r>
            <a:r>
              <a:rPr lang="en-US" sz="2800" dirty="0">
                <a:solidFill>
                  <a:schemeClr val="bg1"/>
                </a:solidFill>
              </a:rPr>
              <a:t> salesman </a:t>
            </a:r>
            <a:r>
              <a:rPr lang="en-US" sz="2800" dirty="0" err="1">
                <a:solidFill>
                  <a:schemeClr val="bg1"/>
                </a:solidFill>
              </a:rPr>
              <a:t>disatu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kota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selama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satu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bulan</a:t>
            </a:r>
            <a:r>
              <a:rPr lang="en-US" sz="2800" dirty="0">
                <a:solidFill>
                  <a:schemeClr val="bg1"/>
                </a:solidFill>
              </a:rPr>
              <a:t>. </a:t>
            </a:r>
            <a:r>
              <a:rPr lang="en-US" sz="2800" dirty="0" err="1">
                <a:solidFill>
                  <a:schemeClr val="bg1"/>
                </a:solidFill>
              </a:rPr>
              <a:t>Selama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uji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coba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kinerja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mereka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diukur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dengan</a:t>
            </a:r>
            <a:r>
              <a:rPr lang="en-US" sz="2800" dirty="0">
                <a:solidFill>
                  <a:schemeClr val="bg1"/>
                </a:solidFill>
              </a:rPr>
              <a:t> unit </a:t>
            </a:r>
            <a:r>
              <a:rPr lang="en-US" sz="2800" dirty="0" err="1">
                <a:solidFill>
                  <a:schemeClr val="bg1"/>
                </a:solidFill>
              </a:rPr>
              <a:t>barang</a:t>
            </a:r>
            <a:r>
              <a:rPr lang="en-US" sz="2800" dirty="0">
                <a:solidFill>
                  <a:schemeClr val="bg1"/>
                </a:solidFill>
              </a:rPr>
              <a:t> yang </a:t>
            </a:r>
            <a:r>
              <a:rPr lang="en-US" sz="2800" dirty="0" err="1">
                <a:solidFill>
                  <a:schemeClr val="bg1"/>
                </a:solidFill>
              </a:rPr>
              <a:t>mampu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dijualnya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hasilnya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ditunjukkan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pada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Tabel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berikut</a:t>
            </a:r>
            <a:r>
              <a:rPr lang="en-US" sz="2800" dirty="0">
                <a:solidFill>
                  <a:schemeClr val="bg1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xmlns="" val="33842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1187624" y="404664"/>
            <a:ext cx="76200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609600" indent="-609600">
              <a:lnSpc>
                <a:spcPct val="90000"/>
              </a:lnSpc>
              <a:buClr>
                <a:srgbClr val="3366FF"/>
              </a:buClr>
              <a:buFont typeface="Wingdings" pitchFamily="2" charset="2"/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-------------------------------------------------------------------------</a:t>
            </a:r>
          </a:p>
          <a:p>
            <a:pPr marL="609600" indent="-609600">
              <a:lnSpc>
                <a:spcPct val="90000"/>
              </a:lnSpc>
              <a:buClr>
                <a:srgbClr val="3366FF"/>
              </a:buClr>
              <a:buFont typeface="Wingdings" pitchFamily="2" charset="2"/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				                    Kota</a:t>
            </a:r>
          </a:p>
          <a:p>
            <a:pPr marL="609600" indent="-609600">
              <a:lnSpc>
                <a:spcPct val="90000"/>
              </a:lnSpc>
              <a:buClr>
                <a:srgbClr val="3366FF"/>
              </a:buClr>
              <a:buFont typeface="Wingdings" pitchFamily="2" charset="2"/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Salesman-----------------------------------------------------------</a:t>
            </a:r>
          </a:p>
          <a:p>
            <a:pPr marL="609600" indent="-609600">
              <a:lnSpc>
                <a:spcPct val="90000"/>
              </a:lnSpc>
              <a:buClr>
                <a:srgbClr val="3366FF"/>
              </a:buClr>
              <a:buFont typeface="Wingdings" pitchFamily="2" charset="2"/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			A	B	C	D	E	F	</a:t>
            </a:r>
          </a:p>
          <a:p>
            <a:pPr marL="609600" indent="-609600">
              <a:lnSpc>
                <a:spcPct val="90000"/>
              </a:lnSpc>
              <a:buClr>
                <a:srgbClr val="3366FF"/>
              </a:buClr>
              <a:buFont typeface="Wingdings" pitchFamily="2" charset="2"/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-------------------------------------------------------------------------</a:t>
            </a:r>
          </a:p>
          <a:p>
            <a:pPr marL="609600" indent="-609600">
              <a:lnSpc>
                <a:spcPct val="90000"/>
              </a:lnSpc>
              <a:buClr>
                <a:srgbClr val="3366FF"/>
              </a:buClr>
              <a:buFont typeface="Wingdings" pitchFamily="2" charset="2"/>
              <a:buNone/>
            </a:pPr>
            <a:r>
              <a:rPr lang="en-US" sz="2400" dirty="0" err="1" smtClean="0">
                <a:solidFill>
                  <a:schemeClr val="bg1"/>
                </a:solidFill>
              </a:rPr>
              <a:t>Adi</a:t>
            </a:r>
            <a:r>
              <a:rPr lang="en-US" sz="2400" dirty="0" smtClean="0">
                <a:solidFill>
                  <a:schemeClr val="bg1"/>
                </a:solidFill>
              </a:rPr>
              <a:t>			</a:t>
            </a:r>
            <a:r>
              <a:rPr lang="id-ID" sz="2400" dirty="0" smtClean="0">
                <a:solidFill>
                  <a:schemeClr val="bg1"/>
                </a:solidFill>
              </a:rPr>
              <a:t>2</a:t>
            </a:r>
            <a:r>
              <a:rPr lang="en-US" sz="2400" dirty="0" smtClean="0">
                <a:solidFill>
                  <a:schemeClr val="bg1"/>
                </a:solidFill>
              </a:rPr>
              <a:t>00	240	</a:t>
            </a:r>
            <a:r>
              <a:rPr lang="id-ID" sz="2400" dirty="0" smtClean="0">
                <a:solidFill>
                  <a:schemeClr val="bg1"/>
                </a:solidFill>
              </a:rPr>
              <a:t>2</a:t>
            </a:r>
            <a:r>
              <a:rPr lang="en-US" sz="2400" dirty="0" smtClean="0">
                <a:solidFill>
                  <a:schemeClr val="bg1"/>
                </a:solidFill>
              </a:rPr>
              <a:t>50	270	220	245</a:t>
            </a:r>
          </a:p>
          <a:p>
            <a:pPr marL="609600" indent="-609600">
              <a:lnSpc>
                <a:spcPct val="90000"/>
              </a:lnSpc>
              <a:buClr>
                <a:srgbClr val="3366FF"/>
              </a:buClr>
              <a:buFont typeface="Wingdings" pitchFamily="2" charset="2"/>
              <a:buNone/>
            </a:pPr>
            <a:r>
              <a:rPr lang="en-US" sz="2400" dirty="0" err="1" smtClean="0">
                <a:solidFill>
                  <a:schemeClr val="bg1"/>
                </a:solidFill>
              </a:rPr>
              <a:t>Andi</a:t>
            </a:r>
            <a:r>
              <a:rPr lang="en-US" sz="2400" dirty="0" smtClean="0">
                <a:solidFill>
                  <a:schemeClr val="bg1"/>
                </a:solidFill>
              </a:rPr>
              <a:t>		</a:t>
            </a:r>
            <a:r>
              <a:rPr lang="id-ID" sz="2400" dirty="0" smtClean="0">
                <a:solidFill>
                  <a:schemeClr val="bg1"/>
                </a:solidFill>
              </a:rPr>
              <a:t>2</a:t>
            </a:r>
            <a:r>
              <a:rPr lang="en-US" sz="2400" dirty="0" smtClean="0">
                <a:solidFill>
                  <a:schemeClr val="bg1"/>
                </a:solidFill>
              </a:rPr>
              <a:t>90</a:t>
            </a:r>
            <a:r>
              <a:rPr lang="en-US" sz="2400" dirty="0" smtClean="0">
                <a:solidFill>
                  <a:schemeClr val="bg1"/>
                </a:solidFill>
              </a:rPr>
              <a:t>	</a:t>
            </a:r>
            <a:r>
              <a:rPr lang="id-ID" sz="2400" dirty="0" smtClean="0">
                <a:solidFill>
                  <a:schemeClr val="bg1"/>
                </a:solidFill>
              </a:rPr>
              <a:t>28</a:t>
            </a:r>
            <a:r>
              <a:rPr lang="en-US" sz="2400" dirty="0" smtClean="0">
                <a:solidFill>
                  <a:schemeClr val="bg1"/>
                </a:solidFill>
              </a:rPr>
              <a:t>5	</a:t>
            </a:r>
            <a:r>
              <a:rPr lang="id-ID" sz="2400" dirty="0" smtClean="0">
                <a:solidFill>
                  <a:schemeClr val="bg1"/>
                </a:solidFill>
              </a:rPr>
              <a:t>280</a:t>
            </a:r>
            <a:r>
              <a:rPr lang="en-US" sz="2400" dirty="0" smtClean="0">
                <a:solidFill>
                  <a:schemeClr val="bg1"/>
                </a:solidFill>
              </a:rPr>
              <a:t>	250	340	210</a:t>
            </a:r>
          </a:p>
          <a:p>
            <a:pPr marL="609600" indent="-609600">
              <a:lnSpc>
                <a:spcPct val="90000"/>
              </a:lnSpc>
              <a:buClr>
                <a:srgbClr val="3366FF"/>
              </a:buClr>
              <a:buFont typeface="Wingdings" pitchFamily="2" charset="2"/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Rita			</a:t>
            </a:r>
            <a:r>
              <a:rPr lang="en-US" sz="2400" dirty="0" smtClean="0">
                <a:solidFill>
                  <a:schemeClr val="bg1"/>
                </a:solidFill>
              </a:rPr>
              <a:t>2</a:t>
            </a:r>
            <a:r>
              <a:rPr lang="id-ID" sz="2400" dirty="0" smtClean="0">
                <a:solidFill>
                  <a:schemeClr val="bg1"/>
                </a:solidFill>
              </a:rPr>
              <a:t>30</a:t>
            </a:r>
            <a:r>
              <a:rPr lang="en-US" sz="2400" dirty="0" smtClean="0">
                <a:solidFill>
                  <a:schemeClr val="bg1"/>
                </a:solidFill>
              </a:rPr>
              <a:t>	240	</a:t>
            </a:r>
            <a:r>
              <a:rPr lang="en-US" sz="2400" dirty="0" smtClean="0">
                <a:solidFill>
                  <a:schemeClr val="bg1"/>
                </a:solidFill>
              </a:rPr>
              <a:t>2</a:t>
            </a:r>
            <a:r>
              <a:rPr lang="id-ID" sz="2400" dirty="0" smtClean="0">
                <a:solidFill>
                  <a:schemeClr val="bg1"/>
                </a:solidFill>
              </a:rPr>
              <a:t>9</a:t>
            </a:r>
            <a:r>
              <a:rPr lang="id-ID" sz="2400" dirty="0" smtClean="0">
                <a:solidFill>
                  <a:schemeClr val="bg1"/>
                </a:solidFill>
              </a:rPr>
              <a:t>0</a:t>
            </a:r>
            <a:r>
              <a:rPr lang="en-US" sz="2400" dirty="0" smtClean="0">
                <a:solidFill>
                  <a:schemeClr val="bg1"/>
                </a:solidFill>
              </a:rPr>
              <a:t>	280	275	290</a:t>
            </a:r>
          </a:p>
          <a:p>
            <a:pPr marL="609600" indent="-609600">
              <a:lnSpc>
                <a:spcPct val="90000"/>
              </a:lnSpc>
              <a:buClr>
                <a:srgbClr val="3366FF"/>
              </a:buClr>
              <a:buFont typeface="Wingdings" pitchFamily="2" charset="2"/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Ida			220	270	390	310	260	320</a:t>
            </a:r>
            <a:r>
              <a:rPr lang="id-ID" sz="2400" dirty="0" smtClean="0">
                <a:solidFill>
                  <a:schemeClr val="bg1"/>
                </a:solidFill>
              </a:rPr>
              <a:t> 	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Clr>
                <a:srgbClr val="3366FF"/>
              </a:buClr>
              <a:buFont typeface="Wingdings" pitchFamily="2" charset="2"/>
              <a:buNone/>
            </a:pPr>
            <a:r>
              <a:rPr lang="id-ID" sz="2400" dirty="0" smtClean="0">
                <a:solidFill>
                  <a:schemeClr val="bg1"/>
                </a:solidFill>
              </a:rPr>
              <a:t>Wisnu		290	200	</a:t>
            </a:r>
            <a:r>
              <a:rPr lang="id-ID" sz="2400" dirty="0" smtClean="0">
                <a:solidFill>
                  <a:schemeClr val="bg1"/>
                </a:solidFill>
              </a:rPr>
              <a:t>2</a:t>
            </a:r>
            <a:r>
              <a:rPr lang="id-ID" sz="2400" dirty="0" smtClean="0">
                <a:solidFill>
                  <a:schemeClr val="bg1"/>
                </a:solidFill>
              </a:rPr>
              <a:t>75</a:t>
            </a:r>
            <a:r>
              <a:rPr lang="id-ID" sz="2400" dirty="0" smtClean="0">
                <a:solidFill>
                  <a:schemeClr val="bg1"/>
                </a:solidFill>
              </a:rPr>
              <a:t>	300	250	245</a:t>
            </a:r>
          </a:p>
          <a:p>
            <a:pPr marL="609600" indent="-609600">
              <a:lnSpc>
                <a:spcPct val="90000"/>
              </a:lnSpc>
              <a:buClr>
                <a:srgbClr val="3366FF"/>
              </a:buClr>
              <a:buFont typeface="Wingdings" pitchFamily="2" charset="2"/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-------------------------------------------------------------------------</a:t>
            </a:r>
          </a:p>
          <a:p>
            <a:pPr marL="609600" indent="-609600">
              <a:lnSpc>
                <a:spcPct val="90000"/>
              </a:lnSpc>
              <a:buClr>
                <a:srgbClr val="3366FF"/>
              </a:buClr>
              <a:buFont typeface="Wingdings" pitchFamily="2" charset="2"/>
              <a:buNone/>
            </a:pPr>
            <a:r>
              <a:rPr lang="en-US" sz="2400" i="1" u="sng" dirty="0" err="1" smtClean="0">
                <a:solidFill>
                  <a:schemeClr val="bg1"/>
                </a:solidFill>
              </a:rPr>
              <a:t>Pertanyaan</a:t>
            </a:r>
            <a:r>
              <a:rPr lang="en-US" sz="2400" i="1" u="sng" dirty="0" smtClean="0">
                <a:solidFill>
                  <a:schemeClr val="bg1"/>
                </a:solidFill>
              </a:rPr>
              <a:t> :</a:t>
            </a:r>
          </a:p>
          <a:p>
            <a:pPr marL="609600" indent="-609600">
              <a:lnSpc>
                <a:spcPct val="90000"/>
              </a:lnSpc>
              <a:buClr>
                <a:srgbClr val="3366FF"/>
              </a:buClr>
              <a:buFont typeface="Wingdings" pitchFamily="2" charset="2"/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        </a:t>
            </a:r>
            <a:r>
              <a:rPr lang="en-US" sz="2400" dirty="0" err="1" smtClean="0">
                <a:solidFill>
                  <a:schemeClr val="bg1"/>
                </a:solidFill>
              </a:rPr>
              <a:t>Bagaimanakah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sebaiknya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susunan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penugasan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id-ID" sz="2400" dirty="0" smtClean="0">
                <a:solidFill>
                  <a:schemeClr val="bg1"/>
                </a:solidFill>
              </a:rPr>
              <a:t>lima</a:t>
            </a:r>
            <a:r>
              <a:rPr lang="en-US" sz="2400" dirty="0" smtClean="0">
                <a:solidFill>
                  <a:schemeClr val="bg1"/>
                </a:solidFill>
              </a:rPr>
              <a:t> salesman </a:t>
            </a:r>
            <a:r>
              <a:rPr lang="en-US" sz="2400" dirty="0" err="1" smtClean="0">
                <a:solidFill>
                  <a:schemeClr val="bg1"/>
                </a:solidFill>
              </a:rPr>
              <a:t>perusahaan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tersebut</a:t>
            </a:r>
            <a:r>
              <a:rPr lang="en-US" sz="2400" dirty="0" smtClean="0">
                <a:solidFill>
                  <a:schemeClr val="bg1"/>
                </a:solidFill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</a:rPr>
              <a:t>tepat</a:t>
            </a:r>
            <a:r>
              <a:rPr lang="en-US" sz="2400" dirty="0" smtClean="0">
                <a:solidFill>
                  <a:schemeClr val="bg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202543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42" name="Rectangle 1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Pengantar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type="body" idx="1"/>
          </p:nvPr>
        </p:nvSpPr>
        <p:spPr>
          <a:xfrm>
            <a:off x="827584" y="1052736"/>
            <a:ext cx="8280920" cy="5544616"/>
          </a:xfrm>
        </p:spPr>
        <p:txBody>
          <a:bodyPr>
            <a:noAutofit/>
          </a:bodyPr>
          <a:lstStyle/>
          <a:p>
            <a:r>
              <a:rPr lang="id-ID" sz="2600" dirty="0" smtClean="0">
                <a:solidFill>
                  <a:schemeClr val="bg1"/>
                </a:solidFill>
              </a:rPr>
              <a:t>Bentuk khusus dari model transportasi</a:t>
            </a:r>
          </a:p>
          <a:p>
            <a:r>
              <a:rPr lang="id-ID" sz="2600" dirty="0" smtClean="0">
                <a:solidFill>
                  <a:schemeClr val="bg1"/>
                </a:solidFill>
              </a:rPr>
              <a:t>Digunakan untuk pemberian tugas/pekerjaan pada karyawan, mesin dimana satu tugas hanya dikerjakan oleh satu orang atau satu mesin.</a:t>
            </a:r>
          </a:p>
          <a:p>
            <a:r>
              <a:rPr lang="en-US" sz="2600" dirty="0" err="1">
                <a:solidFill>
                  <a:schemeClr val="bg1"/>
                </a:solidFill>
              </a:rPr>
              <a:t>Sumber</a:t>
            </a:r>
            <a:r>
              <a:rPr lang="en-US" sz="2600" dirty="0">
                <a:solidFill>
                  <a:schemeClr val="bg1"/>
                </a:solidFill>
              </a:rPr>
              <a:t> : </a:t>
            </a:r>
            <a:r>
              <a:rPr lang="en-US" sz="2600" dirty="0" err="1" smtClean="0">
                <a:solidFill>
                  <a:schemeClr val="bg1"/>
                </a:solidFill>
              </a:rPr>
              <a:t>pekerja</a:t>
            </a:r>
            <a:r>
              <a:rPr lang="id-ID" sz="2600" dirty="0" smtClean="0">
                <a:solidFill>
                  <a:schemeClr val="bg1"/>
                </a:solidFill>
              </a:rPr>
              <a:t>, mesin</a:t>
            </a:r>
            <a:endParaRPr lang="en-US" sz="2600" dirty="0">
              <a:solidFill>
                <a:schemeClr val="bg1"/>
              </a:solidFill>
            </a:endParaRPr>
          </a:p>
          <a:p>
            <a:r>
              <a:rPr lang="en-US" sz="2600" dirty="0" err="1">
                <a:solidFill>
                  <a:schemeClr val="bg1"/>
                </a:solidFill>
              </a:rPr>
              <a:t>Tujuan</a:t>
            </a:r>
            <a:r>
              <a:rPr lang="en-US" sz="2600" dirty="0">
                <a:solidFill>
                  <a:schemeClr val="bg1"/>
                </a:solidFill>
              </a:rPr>
              <a:t>/</a:t>
            </a:r>
            <a:r>
              <a:rPr lang="en-US" sz="2600" dirty="0" err="1">
                <a:solidFill>
                  <a:schemeClr val="bg1"/>
                </a:solidFill>
              </a:rPr>
              <a:t>Tugas</a:t>
            </a:r>
            <a:r>
              <a:rPr lang="en-US" sz="2600" dirty="0">
                <a:solidFill>
                  <a:schemeClr val="bg1"/>
                </a:solidFill>
              </a:rPr>
              <a:t> : </a:t>
            </a:r>
            <a:r>
              <a:rPr lang="en-US" sz="2600" dirty="0" err="1" smtClean="0">
                <a:solidFill>
                  <a:schemeClr val="bg1"/>
                </a:solidFill>
              </a:rPr>
              <a:t>pekerjaan</a:t>
            </a:r>
            <a:endParaRPr lang="id-ID" sz="2600" dirty="0" smtClean="0">
              <a:solidFill>
                <a:schemeClr val="bg1"/>
              </a:solidFill>
            </a:endParaRPr>
          </a:p>
          <a:p>
            <a:r>
              <a:rPr lang="en-US" sz="2600" dirty="0" err="1">
                <a:solidFill>
                  <a:schemeClr val="bg1"/>
                </a:solidFill>
              </a:rPr>
              <a:t>Jadi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masalah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penugasan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akan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mencakup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sejumlah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i="1" dirty="0">
                <a:solidFill>
                  <a:schemeClr val="bg1"/>
                </a:solidFill>
              </a:rPr>
              <a:t>m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sumber</a:t>
            </a:r>
            <a:r>
              <a:rPr lang="en-US" sz="2600" dirty="0">
                <a:solidFill>
                  <a:schemeClr val="bg1"/>
                </a:solidFill>
              </a:rPr>
              <a:t> yang </a:t>
            </a:r>
            <a:r>
              <a:rPr lang="en-US" sz="2600" dirty="0" err="1">
                <a:solidFill>
                  <a:schemeClr val="bg1"/>
                </a:solidFill>
              </a:rPr>
              <a:t>mempunyai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i="1" dirty="0">
                <a:solidFill>
                  <a:schemeClr val="bg1"/>
                </a:solidFill>
              </a:rPr>
              <a:t>n </a:t>
            </a:r>
            <a:r>
              <a:rPr lang="en-US" sz="2600" dirty="0" err="1">
                <a:solidFill>
                  <a:schemeClr val="bg1"/>
                </a:solidFill>
              </a:rPr>
              <a:t>tugas</a:t>
            </a:r>
            <a:r>
              <a:rPr lang="en-US" sz="2600" dirty="0">
                <a:solidFill>
                  <a:schemeClr val="bg1"/>
                </a:solidFill>
              </a:rPr>
              <a:t>/</a:t>
            </a:r>
            <a:r>
              <a:rPr lang="en-US" sz="2600" dirty="0" err="1">
                <a:solidFill>
                  <a:schemeClr val="bg1"/>
                </a:solidFill>
              </a:rPr>
              <a:t>tujuan</a:t>
            </a:r>
            <a:r>
              <a:rPr lang="en-US" sz="2600" dirty="0">
                <a:solidFill>
                  <a:schemeClr val="bg1"/>
                </a:solidFill>
              </a:rPr>
              <a:t> (</a:t>
            </a:r>
            <a:r>
              <a:rPr lang="en-US" sz="2600" dirty="0" err="1">
                <a:solidFill>
                  <a:schemeClr val="bg1"/>
                </a:solidFill>
              </a:rPr>
              <a:t>satu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sumber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untuk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satu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tujuan</a:t>
            </a:r>
            <a:r>
              <a:rPr lang="en-US" sz="2600" dirty="0" smtClean="0">
                <a:solidFill>
                  <a:schemeClr val="bg1"/>
                </a:solidFill>
              </a:rPr>
              <a:t>).</a:t>
            </a:r>
            <a:endParaRPr lang="id-ID" sz="2600" dirty="0" smtClean="0">
              <a:solidFill>
                <a:schemeClr val="bg1"/>
              </a:solidFill>
            </a:endParaRPr>
          </a:p>
          <a:p>
            <a:r>
              <a:rPr lang="id-ID" sz="2600" dirty="0">
                <a:solidFill>
                  <a:schemeClr val="bg1"/>
                </a:solidFill>
              </a:rPr>
              <a:t>Bisa diselesaikan dengan metode-metode pada model transportasi</a:t>
            </a:r>
          </a:p>
          <a:p>
            <a:r>
              <a:rPr lang="id-ID" sz="2600" dirty="0">
                <a:solidFill>
                  <a:schemeClr val="bg1"/>
                </a:solidFill>
              </a:rPr>
              <a:t>Metode khusus : Metode Hungarian</a:t>
            </a:r>
          </a:p>
          <a:p>
            <a:endParaRPr lang="en-US" sz="2600" dirty="0">
              <a:solidFill>
                <a:schemeClr val="bg1"/>
              </a:solidFill>
            </a:endParaRPr>
          </a:p>
          <a:p>
            <a:endParaRPr lang="id-ID" sz="2600" dirty="0" smtClean="0">
              <a:solidFill>
                <a:schemeClr val="bg1"/>
              </a:solidFill>
            </a:endParaRPr>
          </a:p>
          <a:p>
            <a:endParaRPr lang="en-US" sz="2600" dirty="0">
              <a:solidFill>
                <a:schemeClr val="bg1"/>
              </a:solidFill>
            </a:endParaRPr>
          </a:p>
          <a:p>
            <a:endParaRPr lang="id-ID" sz="2600" dirty="0">
              <a:solidFill>
                <a:schemeClr val="bg1"/>
              </a:solidFill>
            </a:endParaRPr>
          </a:p>
          <a:p>
            <a:endParaRPr lang="id-ID" sz="2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1763688" y="44624"/>
            <a:ext cx="6851104" cy="936104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Tabel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id-ID" dirty="0" smtClean="0">
                <a:solidFill>
                  <a:schemeClr val="bg1"/>
                </a:solidFill>
              </a:rPr>
              <a:t>Model </a:t>
            </a:r>
            <a:r>
              <a:rPr lang="en-US" dirty="0" err="1" smtClean="0">
                <a:solidFill>
                  <a:schemeClr val="bg1"/>
                </a:solidFill>
              </a:rPr>
              <a:t>Penugasan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9755244"/>
              </p:ext>
            </p:extLst>
          </p:nvPr>
        </p:nvGraphicFramePr>
        <p:xfrm>
          <a:off x="1187624" y="1124744"/>
          <a:ext cx="7440486" cy="36891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0081"/>
                <a:gridCol w="1240081"/>
                <a:gridCol w="1240081"/>
                <a:gridCol w="1240081"/>
                <a:gridCol w="1240081"/>
                <a:gridCol w="1240081"/>
              </a:tblGrid>
              <a:tr h="432048">
                <a:tc>
                  <a:txBody>
                    <a:bodyPr/>
                    <a:lstStyle/>
                    <a:p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Tugas 1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Tugas 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Tugas 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Kapasitas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11521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Pekerja 1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900" dirty="0" smtClean="0">
                          <a:solidFill>
                            <a:schemeClr val="tx1"/>
                          </a:solidFill>
                        </a:rPr>
                        <a:t>                         </a:t>
                      </a:r>
                      <a:r>
                        <a:rPr lang="id-ID" sz="14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id-ID" sz="9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  <a:p>
                      <a:pPr algn="ctr"/>
                      <a:r>
                        <a:rPr lang="id-ID" sz="28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id-ID" sz="16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id-ID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>
                          <a:solidFill>
                            <a:schemeClr val="tx1"/>
                          </a:solidFill>
                        </a:rPr>
                        <a:t>                C</a:t>
                      </a:r>
                      <a:r>
                        <a:rPr lang="id-ID" sz="9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8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id-ID" sz="16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id-ID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id-ID" sz="900" dirty="0" smtClean="0">
                          <a:solidFill>
                            <a:schemeClr val="tx1"/>
                          </a:solidFill>
                        </a:rPr>
                        <a:t>1n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8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id-ID" sz="1600" dirty="0" smtClean="0">
                          <a:solidFill>
                            <a:schemeClr val="tx1"/>
                          </a:solidFill>
                        </a:rPr>
                        <a:t>1n</a:t>
                      </a:r>
                      <a:endParaRPr lang="id-ID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245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Pekerja 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id-ID" sz="9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8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id-ID" sz="16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id-ID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id-ID" sz="9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8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id-ID" sz="16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id-ID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id-ID" sz="900" dirty="0" smtClean="0">
                          <a:solidFill>
                            <a:schemeClr val="tx1"/>
                          </a:solidFill>
                        </a:rPr>
                        <a:t>2n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8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id-ID" sz="1600" dirty="0" smtClean="0">
                          <a:solidFill>
                            <a:schemeClr val="tx1"/>
                          </a:solidFill>
                        </a:rPr>
                        <a:t>2n</a:t>
                      </a:r>
                      <a:endParaRPr lang="id-ID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245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⁞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⁞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⁞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⁞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⁞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245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Pekerja m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id-ID" sz="900" dirty="0" smtClean="0">
                          <a:solidFill>
                            <a:schemeClr val="tx1"/>
                          </a:solidFill>
                        </a:rPr>
                        <a:t>m1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id-ID" sz="1400" dirty="0" smtClean="0">
                          <a:solidFill>
                            <a:schemeClr val="tx1"/>
                          </a:solidFill>
                        </a:rPr>
                        <a:t>m1</a:t>
                      </a:r>
                      <a:endParaRPr lang="id-ID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id-ID" sz="900" dirty="0" smtClean="0">
                          <a:solidFill>
                            <a:schemeClr val="tx1"/>
                          </a:solidFill>
                        </a:rPr>
                        <a:t>m2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id-ID" sz="1400" dirty="0" smtClean="0">
                          <a:solidFill>
                            <a:schemeClr val="tx1"/>
                          </a:solidFill>
                        </a:rPr>
                        <a:t>m2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id-ID" sz="900" dirty="0" smtClean="0">
                          <a:solidFill>
                            <a:schemeClr val="tx1"/>
                          </a:solidFill>
                        </a:rPr>
                        <a:t>mn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id-ID" sz="1400" dirty="0" smtClean="0">
                          <a:solidFill>
                            <a:schemeClr val="tx1"/>
                          </a:solidFill>
                        </a:rPr>
                        <a:t>mn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245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Kapasitas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259632" y="5108991"/>
            <a:ext cx="7560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 err="1" smtClean="0">
                <a:solidFill>
                  <a:schemeClr val="bg1"/>
                </a:solidFill>
              </a:rPr>
              <a:t>X</a:t>
            </a:r>
            <a:r>
              <a:rPr lang="en-US" sz="2400" baseline="-25000" dirty="0" err="1" smtClean="0">
                <a:solidFill>
                  <a:schemeClr val="bg1"/>
                </a:solidFill>
              </a:rPr>
              <a:t>ij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: unit </a:t>
            </a:r>
            <a:r>
              <a:rPr lang="en-US" sz="2400" dirty="0" err="1">
                <a:solidFill>
                  <a:schemeClr val="bg1"/>
                </a:solidFill>
              </a:rPr>
              <a:t>alokasi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dari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sumber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tujuan</a:t>
            </a:r>
            <a:r>
              <a:rPr lang="en-US" sz="2400" dirty="0">
                <a:solidFill>
                  <a:schemeClr val="bg1"/>
                </a:solidFill>
              </a:rPr>
              <a:t> j (</a:t>
            </a:r>
            <a:r>
              <a:rPr lang="en-US" sz="2400" dirty="0" err="1">
                <a:solidFill>
                  <a:schemeClr val="bg1"/>
                </a:solidFill>
              </a:rPr>
              <a:t>hanya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bernilai</a:t>
            </a:r>
            <a:r>
              <a:rPr lang="en-US" sz="2400" dirty="0">
                <a:solidFill>
                  <a:schemeClr val="bg1"/>
                </a:solidFill>
              </a:rPr>
              <a:t> 1 </a:t>
            </a:r>
            <a:r>
              <a:rPr lang="en-US" sz="2400" dirty="0" err="1">
                <a:solidFill>
                  <a:schemeClr val="bg1"/>
                </a:solidFill>
              </a:rPr>
              <a:t>atau</a:t>
            </a:r>
            <a:r>
              <a:rPr lang="en-US" sz="2400" dirty="0">
                <a:solidFill>
                  <a:schemeClr val="bg1"/>
                </a:solidFill>
              </a:rPr>
              <a:t> 0)</a:t>
            </a:r>
          </a:p>
          <a:p>
            <a:pPr>
              <a:buNone/>
            </a:pPr>
            <a:r>
              <a:rPr lang="en-US" sz="2400" dirty="0" err="1">
                <a:solidFill>
                  <a:schemeClr val="bg1"/>
                </a:solidFill>
              </a:rPr>
              <a:t>C</a:t>
            </a:r>
            <a:r>
              <a:rPr lang="en-US" sz="2400" baseline="-25000" dirty="0" err="1">
                <a:solidFill>
                  <a:schemeClr val="bg1"/>
                </a:solidFill>
              </a:rPr>
              <a:t>ij</a:t>
            </a:r>
            <a:r>
              <a:rPr lang="en-US" sz="2400" dirty="0">
                <a:solidFill>
                  <a:schemeClr val="bg1"/>
                </a:solidFill>
              </a:rPr>
              <a:t> : parameter </a:t>
            </a:r>
            <a:r>
              <a:rPr lang="en-US" sz="2400" dirty="0" err="1">
                <a:solidFill>
                  <a:schemeClr val="bg1"/>
                </a:solidFill>
              </a:rPr>
              <a:t>alokasi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dari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sumber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tujuan</a:t>
            </a:r>
            <a:r>
              <a:rPr lang="en-US" sz="2400" dirty="0">
                <a:solidFill>
                  <a:schemeClr val="bg1"/>
                </a:solidFill>
              </a:rPr>
              <a:t> j</a:t>
            </a:r>
          </a:p>
        </p:txBody>
      </p:sp>
    </p:spTree>
    <p:extLst>
      <p:ext uri="{BB962C8B-B14F-4D97-AF65-F5344CB8AC3E}">
        <p14:creationId xmlns:p14="http://schemas.microsoft.com/office/powerpoint/2010/main" xmlns="" val="3364302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615553"/>
          </a:xfrm>
        </p:spPr>
        <p:txBody>
          <a:bodyPr lIns="0" tIns="0" rIns="0" bIns="0">
            <a:spAutoFit/>
          </a:bodyPr>
          <a:lstStyle/>
          <a:p>
            <a:pPr eaLnBrk="1" hangingPunct="1">
              <a:defRPr/>
            </a:pPr>
            <a:r>
              <a:rPr lang="en-US" sz="4000" dirty="0" err="1" smtClean="0">
                <a:solidFill>
                  <a:schemeClr val="bg1"/>
                </a:solidFill>
              </a:rPr>
              <a:t>Masalah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Minimisasi</a:t>
            </a:r>
            <a:endParaRPr lang="en-US" sz="4000" dirty="0" smtClean="0">
              <a:solidFill>
                <a:schemeClr val="bg1"/>
              </a:solidFill>
            </a:endParaRP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8009" y="1052736"/>
            <a:ext cx="8218487" cy="228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just">
              <a:defRPr/>
            </a:pPr>
            <a:r>
              <a:rPr lang="en-US" sz="2400" dirty="0" err="1">
                <a:solidFill>
                  <a:schemeClr val="bg1"/>
                </a:solidFill>
              </a:rPr>
              <a:t>Suatu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perusahaan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mempunyai</a:t>
            </a:r>
            <a:r>
              <a:rPr lang="en-US" sz="2400" dirty="0">
                <a:solidFill>
                  <a:schemeClr val="bg1"/>
                </a:solidFill>
              </a:rPr>
              <a:t> 4 </a:t>
            </a:r>
            <a:r>
              <a:rPr lang="en-US" sz="2400" dirty="0" err="1">
                <a:solidFill>
                  <a:schemeClr val="bg1"/>
                </a:solidFill>
              </a:rPr>
              <a:t>pekerjaan</a:t>
            </a:r>
            <a:r>
              <a:rPr lang="en-US" sz="2400" dirty="0">
                <a:solidFill>
                  <a:schemeClr val="bg1"/>
                </a:solidFill>
              </a:rPr>
              <a:t> yang </a:t>
            </a:r>
            <a:r>
              <a:rPr lang="en-US" sz="2400" dirty="0" err="1">
                <a:solidFill>
                  <a:schemeClr val="bg1"/>
                </a:solidFill>
              </a:rPr>
              <a:t>berbeda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untuk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diselesaikan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oleh</a:t>
            </a:r>
            <a:r>
              <a:rPr lang="en-US" sz="2400" dirty="0">
                <a:solidFill>
                  <a:schemeClr val="bg1"/>
                </a:solidFill>
              </a:rPr>
              <a:t> 4 </a:t>
            </a:r>
            <a:r>
              <a:rPr lang="en-US" sz="2400" dirty="0" err="1" smtClean="0">
                <a:solidFill>
                  <a:schemeClr val="bg1"/>
                </a:solidFill>
              </a:rPr>
              <a:t>karyawan</a:t>
            </a:r>
            <a:r>
              <a:rPr lang="id-ID" sz="2400" dirty="0" smtClean="0">
                <a:solidFill>
                  <a:schemeClr val="bg1"/>
                </a:solidFill>
              </a:rPr>
              <a:t>. Berikut biaya yang harus dikeluarkan perusahaan untuk masing-masing 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id-ID" sz="2400" dirty="0" smtClean="0">
                <a:solidFill>
                  <a:schemeClr val="bg1"/>
                </a:solidFill>
              </a:rPr>
              <a:t>pekerjaan. Tentukan penugasan yang harus dibuat oleh perusahaan agar dapat meminimalkan biaya</a:t>
            </a:r>
          </a:p>
          <a:p>
            <a:pPr algn="just">
              <a:defRPr/>
            </a:pPr>
            <a:endParaRPr lang="en-US" sz="2400" dirty="0">
              <a:solidFill>
                <a:schemeClr val="bg1"/>
              </a:solidFill>
            </a:endParaRPr>
          </a:p>
        </p:txBody>
      </p:sp>
      <p:graphicFrame>
        <p:nvGraphicFramePr>
          <p:cNvPr id="7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76774382"/>
              </p:ext>
            </p:extLst>
          </p:nvPr>
        </p:nvGraphicFramePr>
        <p:xfrm>
          <a:off x="1619672" y="3200400"/>
          <a:ext cx="6914728" cy="3038474"/>
        </p:xfrm>
        <a:graphic>
          <a:graphicData uri="http://schemas.openxmlformats.org/drawingml/2006/table">
            <a:tbl>
              <a:tblPr/>
              <a:tblGrid>
                <a:gridCol w="1748262"/>
                <a:gridCol w="1292316"/>
                <a:gridCol w="1290917"/>
                <a:gridCol w="1292316"/>
                <a:gridCol w="1290917"/>
              </a:tblGrid>
              <a:tr h="69503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Pekerjaan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Karyawan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II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III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IV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624">
                <a:tc>
                  <a:txBody>
                    <a:bodyPr/>
                    <a:lstStyle/>
                    <a:p>
                      <a:pPr marL="231775" marR="0" lvl="0" indent="1111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15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20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18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22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73">
                <a:tc>
                  <a:txBody>
                    <a:bodyPr/>
                    <a:lstStyle/>
                    <a:p>
                      <a:pPr marL="231775" marR="0" lvl="0" indent="1111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73">
                <a:tc>
                  <a:txBody>
                    <a:bodyPr/>
                    <a:lstStyle/>
                    <a:p>
                      <a:pPr marL="231775" marR="0" lvl="0" indent="1111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73">
                <a:tc>
                  <a:txBody>
                    <a:bodyPr/>
                    <a:lstStyle/>
                    <a:p>
                      <a:pPr marL="231775" marR="0" lvl="0" indent="1111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1787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094928" y="229870"/>
            <a:ext cx="8229600" cy="553998"/>
          </a:xfrm>
        </p:spPr>
        <p:txBody>
          <a:bodyPr lIns="0" tIns="0" rIns="0" bIns="0">
            <a:spAutoFit/>
          </a:bodyPr>
          <a:lstStyle/>
          <a:p>
            <a:pPr eaLnBrk="1" hangingPunct="1">
              <a:defRPr/>
            </a:pPr>
            <a:r>
              <a:rPr lang="en-US" sz="3600" dirty="0" err="1" smtClean="0">
                <a:solidFill>
                  <a:schemeClr val="bg1"/>
                </a:solidFill>
              </a:rPr>
              <a:t>Langkah-langkah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Metode</a:t>
            </a:r>
            <a:r>
              <a:rPr lang="en-US" sz="3600" dirty="0" smtClean="0">
                <a:solidFill>
                  <a:schemeClr val="bg1"/>
                </a:solidFill>
              </a:rPr>
              <a:t> Hungarian</a:t>
            </a:r>
            <a:endParaRPr lang="en-GB" sz="3600" dirty="0" smtClean="0">
              <a:solidFill>
                <a:schemeClr val="bg1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218487" cy="2808312"/>
          </a:xfrm>
        </p:spPr>
        <p:txBody>
          <a:bodyPr lIns="0" tIns="0" rIns="0" bIns="0"/>
          <a:lstStyle/>
          <a:p>
            <a:pPr marL="609600" indent="-609600" algn="just" eaLnBrk="1" hangingPunct="1">
              <a:buSzTx/>
              <a:buFont typeface="Wingdings" pitchFamily="2" charset="2"/>
              <a:buAutoNum type="arabicPeriod"/>
            </a:pP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Mengubah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Matriks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biaya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menjadi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matriks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i="1" dirty="0" smtClean="0">
                <a:solidFill>
                  <a:schemeClr val="bg1"/>
                </a:solidFill>
                <a:latin typeface="+mj-lt"/>
              </a:rPr>
              <a:t>opportunity 	cost:</a:t>
            </a:r>
          </a:p>
          <a:p>
            <a:pPr marL="609600" indent="-609600" algn="just" eaLnBrk="1" hangingPunct="1">
              <a:buFont typeface="Wingdings" pitchFamily="2" charset="2"/>
              <a:buNone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	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Caranya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: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pilih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elemen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terkecil</a:t>
            </a:r>
            <a:r>
              <a:rPr lang="id-ID" sz="2800" dirty="0" smtClean="0">
                <a:solidFill>
                  <a:schemeClr val="bg1"/>
                </a:solidFill>
                <a:latin typeface="+mj-lt"/>
              </a:rPr>
              <a:t> (minimasi)/ elemen terbesar (maksimasi)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dari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setiap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baris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kurangkan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pada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seluruh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elemen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baris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tersebut</a:t>
            </a:r>
            <a:endParaRPr lang="id-ID" sz="2800" dirty="0" smtClean="0">
              <a:solidFill>
                <a:schemeClr val="bg1"/>
              </a:solidFill>
              <a:latin typeface="+mj-lt"/>
            </a:endParaRPr>
          </a:p>
          <a:p>
            <a:pPr marL="609600" indent="-609600" algn="just">
              <a:buNone/>
            </a:pPr>
            <a:r>
              <a:rPr lang="id-ID" sz="2800" dirty="0">
                <a:solidFill>
                  <a:schemeClr val="bg1"/>
                </a:solidFill>
                <a:latin typeface="+mj-lt"/>
              </a:rPr>
              <a:t>	</a:t>
            </a:r>
            <a:endParaRPr lang="en-US" sz="2800" i="1" dirty="0">
              <a:solidFill>
                <a:schemeClr val="bg1"/>
              </a:solidFill>
            </a:endParaRPr>
          </a:p>
          <a:p>
            <a:pPr marL="609600" indent="-609600" algn="just" eaLnBrk="1" hangingPunct="1">
              <a:buFont typeface="Wingdings" pitchFamily="2" charset="2"/>
              <a:buNone/>
            </a:pPr>
            <a:endParaRPr lang="en-GB" sz="2800" dirty="0" smtClean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21142267"/>
              </p:ext>
            </p:extLst>
          </p:nvPr>
        </p:nvGraphicFramePr>
        <p:xfrm>
          <a:off x="1043608" y="3409528"/>
          <a:ext cx="7848600" cy="2971800"/>
        </p:xfrm>
        <a:graphic>
          <a:graphicData uri="http://schemas.openxmlformats.org/drawingml/2006/table">
            <a:tbl>
              <a:tblPr/>
              <a:tblGrid>
                <a:gridCol w="1984375"/>
                <a:gridCol w="1466850"/>
                <a:gridCol w="1465263"/>
                <a:gridCol w="1466850"/>
                <a:gridCol w="1465262"/>
              </a:tblGrid>
              <a:tr h="62804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Pekerjaan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Karyawan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II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III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IV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7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15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20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18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Oval 1"/>
          <p:cNvSpPr/>
          <p:nvPr/>
        </p:nvSpPr>
        <p:spPr>
          <a:xfrm>
            <a:off x="3635896" y="4149080"/>
            <a:ext cx="432048" cy="432048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TextBox 2"/>
          <p:cNvSpPr txBox="1"/>
          <p:nvPr/>
        </p:nvSpPr>
        <p:spPr>
          <a:xfrm>
            <a:off x="3059832" y="4077072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4077072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>
                <a:solidFill>
                  <a:schemeClr val="bg1"/>
                </a:solidFill>
              </a:rPr>
              <a:t>5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2160" y="4077072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>
                <a:solidFill>
                  <a:schemeClr val="bg1"/>
                </a:solidFill>
              </a:rPr>
              <a:t>3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52320" y="4077072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1" name="Oval 10"/>
          <p:cNvSpPr/>
          <p:nvPr/>
        </p:nvSpPr>
        <p:spPr>
          <a:xfrm>
            <a:off x="3563888" y="4725144"/>
            <a:ext cx="432048" cy="432048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Oval 11"/>
          <p:cNvSpPr/>
          <p:nvPr/>
        </p:nvSpPr>
        <p:spPr>
          <a:xfrm>
            <a:off x="5004048" y="5301208"/>
            <a:ext cx="432048" cy="432048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Oval 12"/>
          <p:cNvSpPr/>
          <p:nvPr/>
        </p:nvSpPr>
        <p:spPr>
          <a:xfrm>
            <a:off x="7956376" y="5301208"/>
            <a:ext cx="432048" cy="432048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3059832" y="4653136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2000" y="4653136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12160" y="4653136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>
                <a:solidFill>
                  <a:schemeClr val="bg1"/>
                </a:solidFill>
              </a:rPr>
              <a:t>7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52320" y="4653136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>
                <a:solidFill>
                  <a:schemeClr val="bg1"/>
                </a:solidFill>
              </a:rPr>
              <a:t>3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59832" y="5282044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72000" y="5282044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0" name="Oval 19"/>
          <p:cNvSpPr/>
          <p:nvPr/>
        </p:nvSpPr>
        <p:spPr>
          <a:xfrm>
            <a:off x="7956376" y="5904853"/>
            <a:ext cx="432048" cy="432048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TextBox 21"/>
          <p:cNvSpPr txBox="1"/>
          <p:nvPr/>
        </p:nvSpPr>
        <p:spPr>
          <a:xfrm>
            <a:off x="6012160" y="5282044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>
                <a:solidFill>
                  <a:schemeClr val="bg1"/>
                </a:solidFill>
              </a:rPr>
              <a:t>3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52320" y="5282044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488324" y="5858108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012160" y="5847095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>
                <a:solidFill>
                  <a:schemeClr val="bg1"/>
                </a:solidFill>
              </a:rPr>
              <a:t>2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72000" y="5858108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>
                <a:solidFill>
                  <a:schemeClr val="bg1"/>
                </a:solidFill>
              </a:rPr>
              <a:t>2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059832" y="5858108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>
                <a:solidFill>
                  <a:schemeClr val="bg1"/>
                </a:solidFill>
              </a:rPr>
              <a:t>1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35896" y="6453336"/>
            <a:ext cx="24584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i="1" dirty="0"/>
              <a:t>Reduced cost matrix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256211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2" grpId="0" animBg="1"/>
      <p:bldP spid="3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552" y="332656"/>
            <a:ext cx="8218487" cy="2757678"/>
          </a:xfrm>
        </p:spPr>
        <p:txBody>
          <a:bodyPr lIns="0" tIns="0" rIns="0" bIns="0">
            <a:spAutoFit/>
          </a:bodyPr>
          <a:lstStyle/>
          <a:p>
            <a:pPr marL="838200" indent="-838200" eaLnBrk="1" hangingPunct="1">
              <a:buFontTx/>
              <a:buAutoNum type="arabicPeriod" startAt="2"/>
              <a:defRPr/>
            </a:pPr>
            <a:r>
              <a:rPr lang="id-ID" sz="2800" dirty="0" err="1">
                <a:solidFill>
                  <a:schemeClr val="bg1"/>
                </a:solidFill>
              </a:rPr>
              <a:t>P</a:t>
            </a:r>
            <a:r>
              <a:rPr lang="en-US" sz="2800" dirty="0" err="1" smtClean="0">
                <a:solidFill>
                  <a:schemeClr val="bg1"/>
                </a:solidFill>
              </a:rPr>
              <a:t>ilih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elemen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terkecil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dari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setiap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kolom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pada</a:t>
            </a:r>
            <a:r>
              <a:rPr lang="en-US" sz="2800" dirty="0" smtClean="0">
                <a:solidFill>
                  <a:schemeClr val="bg1"/>
                </a:solidFill>
              </a:rPr>
              <a:t> RCM, </a:t>
            </a:r>
            <a:r>
              <a:rPr lang="en-US" sz="2800" dirty="0" err="1" smtClean="0">
                <a:solidFill>
                  <a:schemeClr val="bg1"/>
                </a:solidFill>
              </a:rPr>
              <a:t>kurangkan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pada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seluruh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elemen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dalam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kolom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tersebut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endParaRPr lang="id-ID" sz="2800" dirty="0" smtClean="0">
              <a:solidFill>
                <a:schemeClr val="bg1"/>
              </a:solidFill>
            </a:endParaRPr>
          </a:p>
          <a:p>
            <a:pPr marL="838200" indent="-838200" eaLnBrk="1" hangingPunct="1">
              <a:buFontTx/>
              <a:buAutoNum type="arabicPeriod" startAt="2"/>
              <a:defRPr/>
            </a:pPr>
            <a:endParaRPr lang="id-ID" sz="2800" dirty="0" smtClean="0">
              <a:solidFill>
                <a:schemeClr val="bg1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id-ID" sz="2800" i="1" dirty="0" smtClean="0">
                <a:solidFill>
                  <a:schemeClr val="bg1"/>
                </a:solidFill>
              </a:rPr>
              <a:t>        T</a:t>
            </a:r>
            <a:r>
              <a:rPr lang="en-US" sz="2800" i="1" dirty="0" err="1" smtClean="0">
                <a:solidFill>
                  <a:schemeClr val="bg1"/>
                </a:solidFill>
              </a:rPr>
              <a:t>otal</a:t>
            </a:r>
            <a:r>
              <a:rPr lang="en-US" sz="2800" i="1" dirty="0" smtClean="0">
                <a:solidFill>
                  <a:schemeClr val="bg1"/>
                </a:solidFill>
              </a:rPr>
              <a:t>-</a:t>
            </a:r>
            <a:r>
              <a:rPr lang="id-ID" sz="2800" i="1" dirty="0" smtClean="0">
                <a:solidFill>
                  <a:schemeClr val="bg1"/>
                </a:solidFill>
              </a:rPr>
              <a:t>O</a:t>
            </a:r>
            <a:r>
              <a:rPr lang="en-US" sz="2800" i="1" dirty="0" err="1" smtClean="0">
                <a:solidFill>
                  <a:schemeClr val="bg1"/>
                </a:solidFill>
              </a:rPr>
              <a:t>pportunity</a:t>
            </a:r>
            <a:r>
              <a:rPr lang="en-US" sz="2800" i="1" dirty="0" smtClean="0">
                <a:solidFill>
                  <a:schemeClr val="bg1"/>
                </a:solidFill>
              </a:rPr>
              <a:t>-</a:t>
            </a:r>
            <a:r>
              <a:rPr lang="id-ID" sz="2800" i="1" dirty="0" smtClean="0">
                <a:solidFill>
                  <a:schemeClr val="bg1"/>
                </a:solidFill>
              </a:rPr>
              <a:t>C</a:t>
            </a:r>
            <a:r>
              <a:rPr lang="en-US" sz="2800" i="1" dirty="0" err="1" smtClean="0">
                <a:solidFill>
                  <a:schemeClr val="bg1"/>
                </a:solidFill>
              </a:rPr>
              <a:t>ost</a:t>
            </a:r>
            <a:r>
              <a:rPr lang="en-US" sz="2800" i="1" dirty="0" smtClean="0">
                <a:solidFill>
                  <a:schemeClr val="bg1"/>
                </a:solidFill>
              </a:rPr>
              <a:t> </a:t>
            </a:r>
            <a:r>
              <a:rPr lang="id-ID" sz="2800" i="1" dirty="0" smtClean="0">
                <a:solidFill>
                  <a:schemeClr val="bg1"/>
                </a:solidFill>
              </a:rPr>
              <a:t>M</a:t>
            </a:r>
            <a:r>
              <a:rPr lang="en-US" sz="2800" i="1" dirty="0" err="1" smtClean="0">
                <a:solidFill>
                  <a:schemeClr val="bg1"/>
                </a:solidFill>
              </a:rPr>
              <a:t>atrix</a:t>
            </a:r>
            <a:r>
              <a:rPr lang="en-US" sz="2800" i="1" dirty="0">
                <a:solidFill>
                  <a:schemeClr val="bg1"/>
                </a:solidFill>
              </a:rPr>
              <a:t>.</a:t>
            </a:r>
            <a:br>
              <a:rPr lang="en-US" sz="2800" i="1" dirty="0">
                <a:solidFill>
                  <a:schemeClr val="bg1"/>
                </a:solidFill>
              </a:rPr>
            </a:br>
            <a:endParaRPr lang="en-GB" sz="2800" i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5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46508289"/>
              </p:ext>
            </p:extLst>
          </p:nvPr>
        </p:nvGraphicFramePr>
        <p:xfrm>
          <a:off x="827584" y="2708920"/>
          <a:ext cx="7848600" cy="2971800"/>
        </p:xfrm>
        <a:graphic>
          <a:graphicData uri="http://schemas.openxmlformats.org/drawingml/2006/table">
            <a:tbl>
              <a:tblPr/>
              <a:tblGrid>
                <a:gridCol w="1984375"/>
                <a:gridCol w="1466850"/>
                <a:gridCol w="1465263"/>
                <a:gridCol w="1466850"/>
                <a:gridCol w="1465262"/>
              </a:tblGrid>
              <a:tr h="62804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Pekerjaan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Karyawan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II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III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IV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7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3347864" y="3429000"/>
            <a:ext cx="432048" cy="432048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3347864" y="4005064"/>
            <a:ext cx="432048" cy="432048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Oval 8"/>
          <p:cNvSpPr/>
          <p:nvPr/>
        </p:nvSpPr>
        <p:spPr>
          <a:xfrm>
            <a:off x="4788024" y="4565301"/>
            <a:ext cx="432048" cy="432048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Oval 9"/>
          <p:cNvSpPr/>
          <p:nvPr/>
        </p:nvSpPr>
        <p:spPr>
          <a:xfrm>
            <a:off x="7740352" y="4565301"/>
            <a:ext cx="432048" cy="432048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Oval 10"/>
          <p:cNvSpPr/>
          <p:nvPr/>
        </p:nvSpPr>
        <p:spPr>
          <a:xfrm>
            <a:off x="7740352" y="5157192"/>
            <a:ext cx="432048" cy="432048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Oval 11"/>
          <p:cNvSpPr/>
          <p:nvPr/>
        </p:nvSpPr>
        <p:spPr>
          <a:xfrm>
            <a:off x="6228184" y="5157192"/>
            <a:ext cx="432048" cy="432048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TextBox 12"/>
          <p:cNvSpPr txBox="1"/>
          <p:nvPr/>
        </p:nvSpPr>
        <p:spPr>
          <a:xfrm>
            <a:off x="5796136" y="4561964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>
                <a:solidFill>
                  <a:schemeClr val="bg1"/>
                </a:solidFill>
              </a:rPr>
              <a:t>1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96136" y="3933056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>
                <a:solidFill>
                  <a:schemeClr val="bg1"/>
                </a:solidFill>
              </a:rPr>
              <a:t>5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96136" y="3356992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>
                <a:solidFill>
                  <a:schemeClr val="bg1"/>
                </a:solidFill>
              </a:rPr>
              <a:t>1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96136" y="5111767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>
                <a:solidFill>
                  <a:schemeClr val="bg1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xmlns="" val="85358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type="body" idx="1"/>
          </p:nvPr>
        </p:nvSpPr>
        <p:spPr>
          <a:xfrm>
            <a:off x="755576" y="764704"/>
            <a:ext cx="8064896" cy="2160240"/>
          </a:xfrm>
        </p:spPr>
        <p:txBody>
          <a:bodyPr>
            <a:noAutofit/>
          </a:bodyPr>
          <a:lstStyle/>
          <a:p>
            <a:r>
              <a:rPr lang="en-US" sz="2800" dirty="0" err="1">
                <a:solidFill>
                  <a:schemeClr val="bg1"/>
                </a:solidFill>
              </a:rPr>
              <a:t>Melakukan</a:t>
            </a:r>
            <a:r>
              <a:rPr lang="en-US" sz="2800" dirty="0">
                <a:solidFill>
                  <a:schemeClr val="bg1"/>
                </a:solidFill>
              </a:rPr>
              <a:t> test </a:t>
            </a:r>
            <a:r>
              <a:rPr lang="en-US" sz="2800" dirty="0" err="1">
                <a:solidFill>
                  <a:schemeClr val="bg1"/>
                </a:solidFill>
              </a:rPr>
              <a:t>optimalisasi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dengan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menarik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garis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horisontal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dan</a:t>
            </a:r>
            <a:r>
              <a:rPr lang="en-US" sz="2800" dirty="0">
                <a:solidFill>
                  <a:schemeClr val="bg1"/>
                </a:solidFill>
              </a:rPr>
              <a:t>/</a:t>
            </a:r>
            <a:r>
              <a:rPr lang="en-US" sz="2800" dirty="0" err="1">
                <a:solidFill>
                  <a:schemeClr val="bg1"/>
                </a:solidFill>
              </a:rPr>
              <a:t>atau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vertikal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id-ID" sz="2800" b="1" i="1" dirty="0" smtClean="0">
                <a:solidFill>
                  <a:schemeClr val="bg1"/>
                </a:solidFill>
              </a:rPr>
              <a:t>minimal </a:t>
            </a:r>
            <a:r>
              <a:rPr lang="id-ID" sz="2800" dirty="0" smtClean="0">
                <a:solidFill>
                  <a:schemeClr val="bg1"/>
                </a:solidFill>
              </a:rPr>
              <a:t>yang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mel</a:t>
            </a:r>
            <a:r>
              <a:rPr lang="id-ID" sz="2800" dirty="0" smtClean="0">
                <a:solidFill>
                  <a:schemeClr val="bg1"/>
                </a:solidFill>
              </a:rPr>
              <a:t>alui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seluruh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elemen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bernilai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nol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33033923"/>
              </p:ext>
            </p:extLst>
          </p:nvPr>
        </p:nvGraphicFramePr>
        <p:xfrm>
          <a:off x="827584" y="3409528"/>
          <a:ext cx="7848600" cy="2971800"/>
        </p:xfrm>
        <a:graphic>
          <a:graphicData uri="http://schemas.openxmlformats.org/drawingml/2006/table">
            <a:tbl>
              <a:tblPr/>
              <a:tblGrid>
                <a:gridCol w="1984375"/>
                <a:gridCol w="1466850"/>
                <a:gridCol w="1465263"/>
                <a:gridCol w="1466850"/>
                <a:gridCol w="1465262"/>
              </a:tblGrid>
              <a:tr h="62804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Pekerjaan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Karyawan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II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III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IV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7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3059832" y="5517232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131840" y="6093296"/>
            <a:ext cx="53285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563888" y="3861048"/>
            <a:ext cx="0" cy="2592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043608" y="2203443"/>
            <a:ext cx="7696200" cy="93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/>
            <a:r>
              <a:rPr lang="en-US" sz="2800" dirty="0" err="1" smtClean="0">
                <a:solidFill>
                  <a:schemeClr val="bg1"/>
                </a:solidFill>
              </a:rPr>
              <a:t>Penugasan</a:t>
            </a:r>
            <a:r>
              <a:rPr lang="en-US" sz="2800" dirty="0" smtClean="0">
                <a:solidFill>
                  <a:schemeClr val="bg1"/>
                </a:solidFill>
              </a:rPr>
              <a:t> optimal </a:t>
            </a:r>
            <a:r>
              <a:rPr lang="en-US" sz="2800" dirty="0" err="1" smtClean="0">
                <a:solidFill>
                  <a:schemeClr val="bg1"/>
                </a:solidFill>
              </a:rPr>
              <a:t>adalah</a:t>
            </a:r>
            <a:r>
              <a:rPr lang="en-US" sz="2800" dirty="0" smtClean="0">
                <a:solidFill>
                  <a:schemeClr val="bg1"/>
                </a:solidFill>
              </a:rPr>
              <a:t> feasible </a:t>
            </a:r>
            <a:r>
              <a:rPr lang="en-US" sz="2800" dirty="0" err="1" smtClean="0">
                <a:solidFill>
                  <a:schemeClr val="bg1"/>
                </a:solidFill>
              </a:rPr>
              <a:t>jika</a:t>
            </a:r>
            <a:r>
              <a:rPr lang="en-US" sz="2800" dirty="0" smtClean="0">
                <a:solidFill>
                  <a:schemeClr val="bg1"/>
                </a:solidFill>
              </a:rPr>
              <a:t> :</a:t>
            </a:r>
          </a:p>
          <a:p>
            <a:pPr algn="just"/>
            <a:r>
              <a:rPr lang="id-ID" sz="2800" b="1" dirty="0" err="1">
                <a:solidFill>
                  <a:schemeClr val="bg1"/>
                </a:solidFill>
              </a:rPr>
              <a:t>J</a:t>
            </a:r>
            <a:r>
              <a:rPr lang="en-US" sz="2800" b="1" dirty="0" err="1" smtClean="0">
                <a:solidFill>
                  <a:schemeClr val="bg1"/>
                </a:solidFill>
              </a:rPr>
              <a:t>umlah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garis</a:t>
            </a:r>
            <a:r>
              <a:rPr lang="en-US" sz="2800" b="1" dirty="0" smtClean="0">
                <a:solidFill>
                  <a:schemeClr val="bg1"/>
                </a:solidFill>
              </a:rPr>
              <a:t> = </a:t>
            </a:r>
            <a:r>
              <a:rPr lang="id-ID" sz="2800" b="1" dirty="0" err="1">
                <a:solidFill>
                  <a:schemeClr val="bg1"/>
                </a:solidFill>
              </a:rPr>
              <a:t>J</a:t>
            </a:r>
            <a:r>
              <a:rPr lang="en-US" sz="2800" b="1" dirty="0" err="1" smtClean="0">
                <a:solidFill>
                  <a:schemeClr val="bg1"/>
                </a:solidFill>
              </a:rPr>
              <a:t>umlah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baris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atau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kolom</a:t>
            </a:r>
            <a:endParaRPr lang="en-GB" sz="2800" b="1" dirty="0" smtClean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0449" y="4653136"/>
            <a:ext cx="1008112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Belum Optimal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3381268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type="body" idx="1"/>
          </p:nvPr>
        </p:nvSpPr>
        <p:spPr>
          <a:xfrm>
            <a:off x="971600" y="260648"/>
            <a:ext cx="8219256" cy="1900807"/>
          </a:xfrm>
        </p:spPr>
        <p:txBody>
          <a:bodyPr>
            <a:noAutofit/>
          </a:bodyPr>
          <a:lstStyle/>
          <a:p>
            <a:r>
              <a:rPr lang="en-US" sz="2600" dirty="0" err="1">
                <a:solidFill>
                  <a:schemeClr val="bg1"/>
                </a:solidFill>
              </a:rPr>
              <a:t>Untuk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merevisi</a:t>
            </a:r>
            <a:r>
              <a:rPr lang="en-US" sz="2600" dirty="0">
                <a:solidFill>
                  <a:schemeClr val="bg1"/>
                </a:solidFill>
              </a:rPr>
              <a:t> total-opportunity matrix, </a:t>
            </a:r>
            <a:r>
              <a:rPr lang="en-US" sz="2600" dirty="0" err="1">
                <a:solidFill>
                  <a:schemeClr val="bg1"/>
                </a:solidFill>
              </a:rPr>
              <a:t>pilih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elemen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terkecil</a:t>
            </a:r>
            <a:r>
              <a:rPr lang="en-US" sz="2600" dirty="0">
                <a:solidFill>
                  <a:schemeClr val="bg1"/>
                </a:solidFill>
              </a:rPr>
              <a:t> yang </a:t>
            </a:r>
            <a:r>
              <a:rPr lang="id-ID" sz="2600" dirty="0" smtClean="0">
                <a:solidFill>
                  <a:schemeClr val="bg1"/>
                </a:solidFill>
              </a:rPr>
              <a:t>tidak dilalui oleh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garis</a:t>
            </a:r>
            <a:r>
              <a:rPr lang="id-ID" sz="2600" dirty="0" smtClean="0">
                <a:solidFill>
                  <a:schemeClr val="bg1"/>
                </a:solidFill>
              </a:rPr>
              <a:t>,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id-ID" sz="2600" dirty="0" smtClean="0">
                <a:solidFill>
                  <a:schemeClr val="bg1"/>
                </a:solidFill>
              </a:rPr>
              <a:t>kurangkan dengan </a:t>
            </a:r>
            <a:r>
              <a:rPr lang="en-US" sz="2600" dirty="0" err="1" smtClean="0">
                <a:solidFill>
                  <a:schemeClr val="bg1"/>
                </a:solidFill>
              </a:rPr>
              <a:t>seluruh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elemen</a:t>
            </a:r>
            <a:r>
              <a:rPr lang="en-US" sz="2600" dirty="0">
                <a:solidFill>
                  <a:schemeClr val="bg1"/>
                </a:solidFill>
              </a:rPr>
              <a:t> yang </a:t>
            </a:r>
            <a:r>
              <a:rPr lang="en-US" sz="2600" dirty="0" err="1">
                <a:solidFill>
                  <a:schemeClr val="bg1"/>
                </a:solidFill>
              </a:rPr>
              <a:t>belum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id-ID" sz="2600" dirty="0" smtClean="0">
                <a:solidFill>
                  <a:schemeClr val="bg1"/>
                </a:solidFill>
              </a:rPr>
              <a:t>dilalui garis </a:t>
            </a:r>
            <a:endParaRPr lang="en-US" sz="26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41177374"/>
              </p:ext>
            </p:extLst>
          </p:nvPr>
        </p:nvGraphicFramePr>
        <p:xfrm>
          <a:off x="899592" y="3265512"/>
          <a:ext cx="7848600" cy="2971800"/>
        </p:xfrm>
        <a:graphic>
          <a:graphicData uri="http://schemas.openxmlformats.org/drawingml/2006/table">
            <a:tbl>
              <a:tblPr/>
              <a:tblGrid>
                <a:gridCol w="1984375"/>
                <a:gridCol w="1466850"/>
                <a:gridCol w="1465263"/>
                <a:gridCol w="1466850"/>
                <a:gridCol w="1465262"/>
              </a:tblGrid>
              <a:tr h="62804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Pekerjaan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Karyawan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II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III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IV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7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 flipV="1">
            <a:off x="3635896" y="3429000"/>
            <a:ext cx="0" cy="2592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059832" y="5949280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059832" y="5373216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6372200" y="4005064"/>
            <a:ext cx="432048" cy="432048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TextBox 9"/>
          <p:cNvSpPr txBox="1"/>
          <p:nvPr/>
        </p:nvSpPr>
        <p:spPr>
          <a:xfrm>
            <a:off x="4427984" y="3933056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27984" y="4509120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68144" y="4509120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308304" y="4509120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8304" y="3913892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868144" y="3933056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16" name="Rectangle 56"/>
          <p:cNvSpPr>
            <a:spLocks noChangeArrowheads="1"/>
          </p:cNvSpPr>
          <p:nvPr/>
        </p:nvSpPr>
        <p:spPr bwMode="auto">
          <a:xfrm>
            <a:off x="2034818" y="6309320"/>
            <a:ext cx="58495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just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Revised matrix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dan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Test of optimality</a:t>
            </a:r>
            <a:endParaRPr lang="en-GB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1219200" y="1752600"/>
            <a:ext cx="76962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id-ID" sz="2600" dirty="0" smtClean="0">
                <a:solidFill>
                  <a:schemeClr val="bg1"/>
                </a:solidFill>
              </a:rPr>
              <a:t>Jumlahkan elemen terkecil tersebut dengan semua </a:t>
            </a:r>
            <a:r>
              <a:rPr lang="en-US" sz="2600" dirty="0" err="1" smtClean="0">
                <a:solidFill>
                  <a:schemeClr val="bg1"/>
                </a:solidFill>
              </a:rPr>
              <a:t>elemen</a:t>
            </a:r>
            <a:r>
              <a:rPr lang="en-US" sz="2600" dirty="0" smtClean="0">
                <a:solidFill>
                  <a:schemeClr val="bg1"/>
                </a:solidFill>
              </a:rPr>
              <a:t> yang </a:t>
            </a:r>
            <a:r>
              <a:rPr lang="id-ID" sz="2600" dirty="0" smtClean="0">
                <a:solidFill>
                  <a:schemeClr val="bg1"/>
                </a:solidFill>
              </a:rPr>
              <a:t>berada pada perpotongan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dua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garis</a:t>
            </a:r>
            <a:r>
              <a:rPr lang="id-ID" sz="2600" dirty="0">
                <a:solidFill>
                  <a:schemeClr val="bg1"/>
                </a:solidFill>
              </a:rPr>
              <a:t>.</a:t>
            </a:r>
            <a:endParaRPr lang="en-GB" sz="2600" dirty="0" smtClean="0">
              <a:solidFill>
                <a:schemeClr val="bg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419872" y="5157192"/>
            <a:ext cx="432048" cy="432048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Oval 18"/>
          <p:cNvSpPr/>
          <p:nvPr/>
        </p:nvSpPr>
        <p:spPr>
          <a:xfrm>
            <a:off x="3419872" y="5733256"/>
            <a:ext cx="432048" cy="432048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TextBox 19"/>
          <p:cNvSpPr txBox="1"/>
          <p:nvPr/>
        </p:nvSpPr>
        <p:spPr>
          <a:xfrm>
            <a:off x="2951820" y="5088833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>
                <a:solidFill>
                  <a:schemeClr val="bg1"/>
                </a:solidFill>
              </a:rPr>
              <a:t>6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51820" y="5661248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xmlns="" val="2659396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utoUpdateAnimBg="0"/>
      <p:bldP spid="17" grpId="0" build="p" autoUpdateAnimBg="0"/>
      <p:bldP spid="18" grpId="0" animBg="1"/>
      <p:bldP spid="19" grpId="0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899592" y="404664"/>
            <a:ext cx="8064896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2800" smtClean="0">
                <a:solidFill>
                  <a:schemeClr val="bg1"/>
                </a:solidFill>
              </a:rPr>
              <a:t>Melakukan test optimalisasi dengan menarik garis horisontal dan/atau vertikal </a:t>
            </a:r>
            <a:r>
              <a:rPr lang="id-ID" sz="2800" b="1" i="1" smtClean="0">
                <a:solidFill>
                  <a:schemeClr val="bg1"/>
                </a:solidFill>
              </a:rPr>
              <a:t>minimal </a:t>
            </a:r>
            <a:r>
              <a:rPr lang="id-ID" sz="2800" smtClean="0">
                <a:solidFill>
                  <a:schemeClr val="bg1"/>
                </a:solidFill>
              </a:rPr>
              <a:t>yang</a:t>
            </a:r>
            <a:r>
              <a:rPr lang="en-US" sz="2800" smtClean="0">
                <a:solidFill>
                  <a:schemeClr val="bg1"/>
                </a:solidFill>
              </a:rPr>
              <a:t> mel</a:t>
            </a:r>
            <a:r>
              <a:rPr lang="id-ID" sz="2800" smtClean="0">
                <a:solidFill>
                  <a:schemeClr val="bg1"/>
                </a:solidFill>
              </a:rPr>
              <a:t>alui</a:t>
            </a:r>
            <a:r>
              <a:rPr lang="en-US" sz="2800" smtClean="0">
                <a:solidFill>
                  <a:schemeClr val="bg1"/>
                </a:solidFill>
              </a:rPr>
              <a:t> seluruh elemen bernilai nol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083940" y="1753344"/>
            <a:ext cx="7696200" cy="93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/>
            <a:r>
              <a:rPr lang="en-US" sz="2800" dirty="0" err="1" smtClean="0">
                <a:solidFill>
                  <a:schemeClr val="bg1"/>
                </a:solidFill>
              </a:rPr>
              <a:t>Penugasan</a:t>
            </a:r>
            <a:r>
              <a:rPr lang="en-US" sz="2800" dirty="0" smtClean="0">
                <a:solidFill>
                  <a:schemeClr val="bg1"/>
                </a:solidFill>
              </a:rPr>
              <a:t> optimal </a:t>
            </a:r>
            <a:r>
              <a:rPr lang="en-US" sz="2800" dirty="0" err="1" smtClean="0">
                <a:solidFill>
                  <a:schemeClr val="bg1"/>
                </a:solidFill>
              </a:rPr>
              <a:t>adalah</a:t>
            </a:r>
            <a:r>
              <a:rPr lang="en-US" sz="2800" dirty="0" smtClean="0">
                <a:solidFill>
                  <a:schemeClr val="bg1"/>
                </a:solidFill>
              </a:rPr>
              <a:t> feasible </a:t>
            </a:r>
            <a:r>
              <a:rPr lang="en-US" sz="2800" dirty="0" err="1" smtClean="0">
                <a:solidFill>
                  <a:schemeClr val="bg1"/>
                </a:solidFill>
              </a:rPr>
              <a:t>jika</a:t>
            </a:r>
            <a:r>
              <a:rPr lang="en-US" sz="2800" dirty="0" smtClean="0">
                <a:solidFill>
                  <a:schemeClr val="bg1"/>
                </a:solidFill>
              </a:rPr>
              <a:t> :</a:t>
            </a:r>
          </a:p>
          <a:p>
            <a:pPr algn="just"/>
            <a:r>
              <a:rPr lang="id-ID" sz="2800" b="1" dirty="0" err="1">
                <a:solidFill>
                  <a:schemeClr val="bg1"/>
                </a:solidFill>
              </a:rPr>
              <a:t>J</a:t>
            </a:r>
            <a:r>
              <a:rPr lang="en-US" sz="2800" b="1" dirty="0" err="1" smtClean="0">
                <a:solidFill>
                  <a:schemeClr val="bg1"/>
                </a:solidFill>
              </a:rPr>
              <a:t>umlah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garis</a:t>
            </a:r>
            <a:r>
              <a:rPr lang="en-US" sz="2800" b="1" dirty="0" smtClean="0">
                <a:solidFill>
                  <a:schemeClr val="bg1"/>
                </a:solidFill>
              </a:rPr>
              <a:t> = </a:t>
            </a:r>
            <a:r>
              <a:rPr lang="id-ID" sz="2800" b="1" dirty="0" err="1">
                <a:solidFill>
                  <a:schemeClr val="bg1"/>
                </a:solidFill>
              </a:rPr>
              <a:t>J</a:t>
            </a:r>
            <a:r>
              <a:rPr lang="en-US" sz="2800" b="1" dirty="0" err="1" smtClean="0">
                <a:solidFill>
                  <a:schemeClr val="bg1"/>
                </a:solidFill>
              </a:rPr>
              <a:t>umlah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baris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atau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kolom</a:t>
            </a:r>
            <a:endParaRPr lang="en-GB" sz="28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9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61721856"/>
              </p:ext>
            </p:extLst>
          </p:nvPr>
        </p:nvGraphicFramePr>
        <p:xfrm>
          <a:off x="755848" y="3140968"/>
          <a:ext cx="7848600" cy="2971800"/>
        </p:xfrm>
        <a:graphic>
          <a:graphicData uri="http://schemas.openxmlformats.org/drawingml/2006/table">
            <a:tbl>
              <a:tblPr/>
              <a:tblGrid>
                <a:gridCol w="1984375"/>
                <a:gridCol w="1466850"/>
                <a:gridCol w="1465263"/>
                <a:gridCol w="1466850"/>
                <a:gridCol w="1465262"/>
              </a:tblGrid>
              <a:tr h="62804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Pekerjaan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Karyawan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II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III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IV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7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3059832" y="5229200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059832" y="5805264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491880" y="3535091"/>
            <a:ext cx="0" cy="2592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6444208" y="3535091"/>
            <a:ext cx="0" cy="2592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23528" y="4437112"/>
            <a:ext cx="1008112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Sudah Optimal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864398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2979</TotalTime>
  <Words>857</Words>
  <Application>Microsoft Office PowerPoint</Application>
  <PresentationFormat>On-screen Show (4:3)</PresentationFormat>
  <Paragraphs>405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Diseño predeterminado</vt:lpstr>
      <vt:lpstr>Model Penugasan</vt:lpstr>
      <vt:lpstr>Pengantar</vt:lpstr>
      <vt:lpstr>Tabel Model Penugasan</vt:lpstr>
      <vt:lpstr>Masalah Minimisasi</vt:lpstr>
      <vt:lpstr>Langkah-langkah Metode Hungarian</vt:lpstr>
      <vt:lpstr>Slide 6</vt:lpstr>
      <vt:lpstr>Slide 7</vt:lpstr>
      <vt:lpstr>Slide 8</vt:lpstr>
      <vt:lpstr>Slide 9</vt:lpstr>
      <vt:lpstr>Slide 10</vt:lpstr>
      <vt:lpstr>Penugasan yang Optimal</vt:lpstr>
      <vt:lpstr>Latihan</vt:lpstr>
      <vt:lpstr>Jumlah Sumber  Jumlah Tujuan</vt:lpstr>
      <vt:lpstr>Latihan</vt:lpstr>
      <vt:lpstr>Slide 15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Ednawati</dc:creator>
  <cp:lastModifiedBy>Edna</cp:lastModifiedBy>
  <cp:revision>432</cp:revision>
  <dcterms:created xsi:type="dcterms:W3CDTF">2010-05-23T14:28:12Z</dcterms:created>
  <dcterms:modified xsi:type="dcterms:W3CDTF">2013-11-15T11:40:48Z</dcterms:modified>
</cp:coreProperties>
</file>