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5" r:id="rId9"/>
    <p:sldId id="263" r:id="rId10"/>
    <p:sldId id="264" r:id="rId11"/>
    <p:sldId id="288" r:id="rId12"/>
    <p:sldId id="266" r:id="rId13"/>
    <p:sldId id="267" r:id="rId14"/>
    <p:sldId id="268" r:id="rId15"/>
    <p:sldId id="271" r:id="rId16"/>
    <p:sldId id="269" r:id="rId17"/>
    <p:sldId id="270" r:id="rId18"/>
    <p:sldId id="274" r:id="rId19"/>
    <p:sldId id="272" r:id="rId20"/>
    <p:sldId id="275" r:id="rId21"/>
    <p:sldId id="276" r:id="rId22"/>
    <p:sldId id="281" r:id="rId23"/>
    <p:sldId id="277" r:id="rId24"/>
    <p:sldId id="282" r:id="rId25"/>
    <p:sldId id="278" r:id="rId26"/>
    <p:sldId id="283" r:id="rId27"/>
    <p:sldId id="289" r:id="rId28"/>
    <p:sldId id="290" r:id="rId29"/>
    <p:sldId id="285" r:id="rId30"/>
    <p:sldId id="291" r:id="rId31"/>
    <p:sldId id="286" r:id="rId32"/>
    <p:sldId id="292" r:id="rId33"/>
    <p:sldId id="284" r:id="rId34"/>
    <p:sldId id="287" r:id="rId35"/>
    <p:sldId id="293" r:id="rId36"/>
    <p:sldId id="279" r:id="rId37"/>
    <p:sldId id="280"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08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1F3353A-FE66-406F-938D-87B639DC62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1F3353A-FE66-406F-938D-87B639DC62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1F3353A-FE66-406F-938D-87B639DC625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1F3353A-FE66-406F-938D-87B639DC625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3353A-FE66-406F-938D-87B639DC62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90D0B50-ECBE-44F0-B934-0D8C04ECFBEC}"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1F3353A-FE66-406F-938D-87B639DC625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90D0B50-ECBE-44F0-B934-0D8C04ECFBEC}" type="datetimeFigureOut">
              <a:rPr lang="en-US" smtClean="0"/>
              <a:pPr/>
              <a:t>11/19/2013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1F3353A-FE66-406F-938D-87B639DC625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Secondary Storage Device</a:t>
            </a:r>
            <a:endParaRPr lang="en-US" dirty="0"/>
          </a:p>
        </p:txBody>
      </p:sp>
      <p:sp>
        <p:nvSpPr>
          <p:cNvPr id="3" name="Subtitle 2"/>
          <p:cNvSpPr>
            <a:spLocks noGrp="1"/>
          </p:cNvSpPr>
          <p:nvPr>
            <p:ph type="subTitle" idx="1"/>
          </p:nvPr>
        </p:nvSpPr>
        <p:spPr/>
        <p:txBody>
          <a:bodyPr/>
          <a:lstStyle/>
          <a:p>
            <a:r>
              <a:rPr lang="en-US" dirty="0" err="1" smtClean="0"/>
              <a:t>Pengantar</a:t>
            </a:r>
            <a:r>
              <a:rPr lang="en-US" dirty="0" smtClean="0"/>
              <a:t> </a:t>
            </a:r>
            <a:r>
              <a:rPr lang="en-US" dirty="0" err="1" smtClean="0"/>
              <a:t>Ilmu</a:t>
            </a:r>
            <a:r>
              <a:rPr lang="en-US" dirty="0" smtClean="0"/>
              <a:t> </a:t>
            </a:r>
            <a:r>
              <a:rPr lang="en-US" dirty="0" err="1" smtClean="0"/>
              <a:t>Komputer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3" name="Content Placeholder 2"/>
          <p:cNvSpPr>
            <a:spLocks noGrp="1"/>
          </p:cNvSpPr>
          <p:nvPr>
            <p:ph idx="1"/>
          </p:nvPr>
        </p:nvSpPr>
        <p:spPr/>
        <p:txBody>
          <a:bodyPr/>
          <a:lstStyle/>
          <a:p>
            <a:r>
              <a:rPr lang="en-US" dirty="0" smtClean="0"/>
              <a:t>Types of  punch card :</a:t>
            </a:r>
          </a:p>
          <a:p>
            <a:pPr lvl="1"/>
            <a:r>
              <a:rPr lang="en-US" dirty="0" smtClean="0"/>
              <a:t>80 </a:t>
            </a:r>
            <a:r>
              <a:rPr lang="en-US" dirty="0" smtClean="0"/>
              <a:t>columns </a:t>
            </a:r>
            <a:r>
              <a:rPr lang="en-US" dirty="0" smtClean="0"/>
              <a:t>(standard card/</a:t>
            </a:r>
            <a:r>
              <a:rPr lang="en-US" dirty="0" err="1" smtClean="0"/>
              <a:t>hollerith</a:t>
            </a:r>
            <a:r>
              <a:rPr lang="en-US" dirty="0" smtClean="0"/>
              <a:t> card)</a:t>
            </a:r>
          </a:p>
          <a:p>
            <a:pPr lvl="1">
              <a:buNone/>
            </a:pPr>
            <a:r>
              <a:rPr lang="en-US" dirty="0" smtClean="0"/>
              <a:t>	consist of max 80 char and using </a:t>
            </a:r>
            <a:r>
              <a:rPr lang="en-US" dirty="0" err="1" smtClean="0"/>
              <a:t>hollerith</a:t>
            </a:r>
            <a:r>
              <a:rPr lang="en-US" dirty="0" smtClean="0"/>
              <a:t> code</a:t>
            </a:r>
          </a:p>
          <a:p>
            <a:pPr lvl="1"/>
            <a:r>
              <a:rPr lang="en-US" dirty="0" smtClean="0"/>
              <a:t>96 </a:t>
            </a:r>
            <a:r>
              <a:rPr lang="en-US" dirty="0" smtClean="0"/>
              <a:t>columns</a:t>
            </a:r>
            <a:endParaRPr lang="en-US" dirty="0" smtClean="0"/>
          </a:p>
          <a:p>
            <a:pPr lvl="1">
              <a:buNone/>
            </a:pPr>
            <a:r>
              <a:rPr lang="en-US" dirty="0" smtClean="0"/>
              <a:t>	consist of 96 </a:t>
            </a:r>
            <a:r>
              <a:rPr lang="en-US" dirty="0" smtClean="0"/>
              <a:t>columns </a:t>
            </a:r>
            <a:r>
              <a:rPr lang="en-US" dirty="0" smtClean="0"/>
              <a:t>and using SBCDIC (standard </a:t>
            </a:r>
            <a:r>
              <a:rPr lang="en-US" dirty="0" smtClean="0"/>
              <a:t>Binary </a:t>
            </a:r>
            <a:r>
              <a:rPr lang="en-US" dirty="0" smtClean="0"/>
              <a:t>Coded Decimal Interchange)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Tape</a:t>
            </a:r>
            <a:endParaRPr lang="en-US" dirty="0"/>
          </a:p>
        </p:txBody>
      </p:sp>
      <p:sp>
        <p:nvSpPr>
          <p:cNvPr id="3" name="Content Placeholder 2"/>
          <p:cNvSpPr>
            <a:spLocks noGrp="1"/>
          </p:cNvSpPr>
          <p:nvPr>
            <p:ph idx="1"/>
          </p:nvPr>
        </p:nvSpPr>
        <p:spPr/>
        <p:txBody>
          <a:bodyPr/>
          <a:lstStyle/>
          <a:p>
            <a:pPr algn="just"/>
            <a:r>
              <a:rPr lang="en-US" b="1" dirty="0" smtClean="0"/>
              <a:t>perforated paper tape</a:t>
            </a:r>
            <a:r>
              <a:rPr lang="en-US" dirty="0" smtClean="0"/>
              <a:t> is a form of data storage, consisting of a long strip of paper in which holes are punched to store data. Now effectively obsolete, it was widely used during much of the twentieth century for </a:t>
            </a:r>
            <a:r>
              <a:rPr lang="en-US" dirty="0" err="1" smtClean="0"/>
              <a:t>teleprinter</a:t>
            </a:r>
            <a:r>
              <a:rPr lang="en-US" dirty="0" smtClean="0"/>
              <a:t> communication, for input to computers of the 1950s and 1960s, and later as a storage medium for minicomputers and CNC machine tools.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Tape</a:t>
            </a:r>
            <a:endParaRPr lang="en-US" dirty="0"/>
          </a:p>
        </p:txBody>
      </p:sp>
      <p:pic>
        <p:nvPicPr>
          <p:cNvPr id="23554" name="Picture 2" descr="http://www.swtpc.com/mholley/OAE80_Reader/OAE_Paper640.jpg"/>
          <p:cNvPicPr>
            <a:picLocks noChangeAspect="1" noChangeArrowheads="1"/>
          </p:cNvPicPr>
          <p:nvPr/>
        </p:nvPicPr>
        <p:blipFill>
          <a:blip r:embed="rId2"/>
          <a:srcRect/>
          <a:stretch>
            <a:fillRect/>
          </a:stretch>
        </p:blipFill>
        <p:spPr bwMode="auto">
          <a:xfrm>
            <a:off x="1447800" y="1905000"/>
            <a:ext cx="6096000" cy="427672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Tape</a:t>
            </a:r>
            <a:endParaRPr lang="en-US" dirty="0"/>
          </a:p>
        </p:txBody>
      </p:sp>
      <p:sp>
        <p:nvSpPr>
          <p:cNvPr id="3" name="Content Placeholder 2"/>
          <p:cNvSpPr>
            <a:spLocks noGrp="1"/>
          </p:cNvSpPr>
          <p:nvPr>
            <p:ph idx="1"/>
          </p:nvPr>
        </p:nvSpPr>
        <p:spPr/>
        <p:txBody>
          <a:bodyPr>
            <a:normAutofit/>
          </a:bodyPr>
          <a:lstStyle/>
          <a:p>
            <a:pPr algn="just">
              <a:buNone/>
            </a:pPr>
            <a:r>
              <a:rPr lang="en-US" b="1" dirty="0" smtClean="0"/>
              <a:t>	Magnetic tape</a:t>
            </a:r>
            <a:r>
              <a:rPr lang="en-US" dirty="0" smtClean="0"/>
              <a:t> is a medium for magnetic recording, made of a thin </a:t>
            </a:r>
            <a:r>
              <a:rPr lang="en-US" dirty="0" err="1" smtClean="0"/>
              <a:t>magnetizable</a:t>
            </a:r>
            <a:r>
              <a:rPr lang="en-US" dirty="0" smtClean="0"/>
              <a:t> </a:t>
            </a:r>
            <a:r>
              <a:rPr lang="en-US" dirty="0" smtClean="0"/>
              <a:t>coating on a long, narrow strip of plastic film. It was developed in Germany, based on magnetic wire recording. Devices that record and play back audio and video using magnetic tape are tape recorders and video tape recorders. A device that stores computer data on magnetic tape is a tape drive (tape unit, streamer).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Tape</a:t>
            </a:r>
            <a:endParaRPr lang="en-US" dirty="0"/>
          </a:p>
        </p:txBody>
      </p:sp>
      <p:pic>
        <p:nvPicPr>
          <p:cNvPr id="25606" name="Picture 6" descr="https://encrypted-tbn3.gstatic.com/images?q=tbn:ANd9GcRzPqKFf1EiQZRpC-V_XKFHMCyVPkFQcLArJ3VRJDAIZBnyCpw0Ow"/>
          <p:cNvPicPr>
            <a:picLocks noChangeAspect="1" noChangeArrowheads="1"/>
          </p:cNvPicPr>
          <p:nvPr/>
        </p:nvPicPr>
        <p:blipFill>
          <a:blip r:embed="rId2"/>
          <a:srcRect/>
          <a:stretch>
            <a:fillRect/>
          </a:stretch>
        </p:blipFill>
        <p:spPr bwMode="auto">
          <a:xfrm>
            <a:off x="2057400" y="1676400"/>
            <a:ext cx="5029200" cy="4267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Reel to Reel tape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Reel-to-reel</a:t>
            </a:r>
            <a:r>
              <a:rPr lang="en-US" dirty="0" smtClean="0"/>
              <a:t>, </a:t>
            </a:r>
            <a:r>
              <a:rPr lang="en-US" b="1" dirty="0" smtClean="0"/>
              <a:t>open reel</a:t>
            </a:r>
            <a:r>
              <a:rPr lang="en-US" dirty="0" smtClean="0"/>
              <a:t> tape recording is the form of magnetic tape audio recording in which the recording medium is held on a reel, rather than being securely contained within a cassette.</a:t>
            </a:r>
          </a:p>
          <a:p>
            <a:pPr algn="just"/>
            <a:r>
              <a:rPr lang="en-US" dirty="0" smtClean="0"/>
              <a:t>In use, the </a:t>
            </a:r>
            <a:r>
              <a:rPr lang="en-US" i="1" dirty="0" smtClean="0"/>
              <a:t>supply reel</a:t>
            </a:r>
            <a:r>
              <a:rPr lang="en-US" dirty="0" smtClean="0"/>
              <a:t> or </a:t>
            </a:r>
            <a:r>
              <a:rPr lang="en-US" i="1" dirty="0" smtClean="0"/>
              <a:t>feed reel</a:t>
            </a:r>
            <a:r>
              <a:rPr lang="en-US" dirty="0" smtClean="0"/>
              <a:t> containing the tape is mounted on a spindle; the end of the tape is manually pulled out of the reel, threaded through mechanical guides and a tape head assembly, and attached by friction to the hub of a second, initially empty </a:t>
            </a:r>
            <a:r>
              <a:rPr lang="en-US" i="1" dirty="0" err="1" smtClean="0"/>
              <a:t>takeup</a:t>
            </a:r>
            <a:r>
              <a:rPr lang="en-US" i="1" dirty="0" smtClean="0"/>
              <a:t> reel</a:t>
            </a:r>
            <a:r>
              <a:rPr lang="en-US" dirty="0" smtClean="0"/>
              <a:t>. The arrangement is similar to that used for motion picture film</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Reel to Reel Tape</a:t>
            </a:r>
            <a:endParaRPr lang="en-US" dirty="0"/>
          </a:p>
        </p:txBody>
      </p:sp>
      <p:pic>
        <p:nvPicPr>
          <p:cNvPr id="24578" name="Picture 2" descr="https://encrypted-tbn3.gstatic.com/images?q=tbn:ANd9GcQYViFdisdbWUniv8YeR6mm6z9sJ-4zq_bwb5lyK92G0U4tvNJ_-Q"/>
          <p:cNvPicPr>
            <a:picLocks noChangeAspect="1" noChangeArrowheads="1"/>
          </p:cNvPicPr>
          <p:nvPr/>
        </p:nvPicPr>
        <p:blipFill>
          <a:blip r:embed="rId2"/>
          <a:srcRect/>
          <a:stretch>
            <a:fillRect/>
          </a:stretch>
        </p:blipFill>
        <p:spPr bwMode="auto">
          <a:xfrm>
            <a:off x="2133600" y="1752600"/>
            <a:ext cx="5181600" cy="4114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Memory types</a:t>
            </a:r>
            <a:endParaRPr lang="en-US" dirty="0"/>
          </a:p>
        </p:txBody>
      </p:sp>
      <p:sp>
        <p:nvSpPr>
          <p:cNvPr id="3" name="Content Placeholder 2"/>
          <p:cNvSpPr>
            <a:spLocks noGrp="1"/>
          </p:cNvSpPr>
          <p:nvPr>
            <p:ph idx="1"/>
          </p:nvPr>
        </p:nvSpPr>
        <p:spPr/>
        <p:txBody>
          <a:bodyPr/>
          <a:lstStyle/>
          <a:p>
            <a:pPr algn="just"/>
            <a:r>
              <a:rPr lang="en-US" b="1" dirty="0" smtClean="0"/>
              <a:t>DASD (</a:t>
            </a:r>
            <a:r>
              <a:rPr lang="en-US" b="1" i="1" dirty="0" smtClean="0"/>
              <a:t>Direct Access Storage Devices</a:t>
            </a:r>
            <a:r>
              <a:rPr lang="en-US" b="1" dirty="0" smtClean="0"/>
              <a:t>)</a:t>
            </a:r>
            <a:r>
              <a:rPr lang="en-US" dirty="0" smtClean="0"/>
              <a:t> </a:t>
            </a:r>
          </a:p>
          <a:p>
            <a:pPr algn="just">
              <a:buNone/>
            </a:pPr>
            <a:r>
              <a:rPr lang="en-US" dirty="0" smtClean="0"/>
              <a:t>	A type of storage device, such as a magnetic disk, in which bits of data are stored at precise locations, enabling the computer to retrieve information directly without having to scan a series of records.</a:t>
            </a:r>
          </a:p>
          <a:p>
            <a:pPr algn="just">
              <a:buNone/>
            </a:pPr>
            <a:r>
              <a:rPr lang="en-US" dirty="0" smtClean="0"/>
              <a:t>	ex : Magnetic Disk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Disk</a:t>
            </a:r>
            <a:endParaRPr lang="en-US" dirty="0"/>
          </a:p>
        </p:txBody>
      </p:sp>
      <p:sp>
        <p:nvSpPr>
          <p:cNvPr id="3" name="Content Placeholder 2"/>
          <p:cNvSpPr>
            <a:spLocks noGrp="1"/>
          </p:cNvSpPr>
          <p:nvPr>
            <p:ph idx="1"/>
          </p:nvPr>
        </p:nvSpPr>
        <p:spPr/>
        <p:txBody>
          <a:bodyPr/>
          <a:lstStyle/>
          <a:p>
            <a:pPr algn="just"/>
            <a:r>
              <a:rPr lang="en-US" dirty="0" smtClean="0"/>
              <a:t>Magnetic storage uses different patterns of magnetization in a </a:t>
            </a:r>
            <a:r>
              <a:rPr lang="en-US" dirty="0" err="1" smtClean="0"/>
              <a:t>magnetizable</a:t>
            </a:r>
            <a:r>
              <a:rPr lang="en-US" dirty="0" smtClean="0"/>
              <a:t> material to store data and is a form of non-volatile memory. The information is accessed using one or more read/write heads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Disk</a:t>
            </a:r>
            <a:endParaRPr lang="en-US" dirty="0"/>
          </a:p>
        </p:txBody>
      </p:sp>
      <p:pic>
        <p:nvPicPr>
          <p:cNvPr id="29698" name="Picture 2" descr="https://encrypted-tbn3.gstatic.com/images?q=tbn:ANd9GcSb_qffWWUtnWPzBwfx1BDa88coRCtREbCA8JuuKqCC5dowYR_bxQ"/>
          <p:cNvPicPr>
            <a:picLocks noChangeAspect="1" noChangeArrowheads="1"/>
          </p:cNvPicPr>
          <p:nvPr/>
        </p:nvPicPr>
        <p:blipFill>
          <a:blip r:embed="rId2"/>
          <a:srcRect/>
          <a:stretch>
            <a:fillRect/>
          </a:stretch>
        </p:blipFill>
        <p:spPr bwMode="auto">
          <a:xfrm>
            <a:off x="838200" y="2286000"/>
            <a:ext cx="3429000" cy="3429000"/>
          </a:xfrm>
          <a:prstGeom prst="rect">
            <a:avLst/>
          </a:prstGeom>
          <a:noFill/>
        </p:spPr>
      </p:pic>
      <p:pic>
        <p:nvPicPr>
          <p:cNvPr id="29700" name="Picture 4" descr="https://encrypted-tbn3.gstatic.com/images?q=tbn:ANd9GcS7bnQkVlmpCx6r1LGiqqhuQlf-1U6LHgvjdXt3CgbdrNXNmz6OHA"/>
          <p:cNvPicPr>
            <a:picLocks noChangeAspect="1" noChangeArrowheads="1"/>
          </p:cNvPicPr>
          <p:nvPr/>
        </p:nvPicPr>
        <p:blipFill>
          <a:blip r:embed="rId3"/>
          <a:srcRect/>
          <a:stretch>
            <a:fillRect/>
          </a:stretch>
        </p:blipFill>
        <p:spPr bwMode="auto">
          <a:xfrm>
            <a:off x="5181600" y="2209800"/>
            <a:ext cx="2971800" cy="3429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 </a:t>
            </a:r>
            <a:endParaRPr lang="en-US"/>
          </a:p>
        </p:txBody>
      </p:sp>
      <p:sp>
        <p:nvSpPr>
          <p:cNvPr id="3" name="Content Placeholder 2"/>
          <p:cNvSpPr>
            <a:spLocks noGrp="1"/>
          </p:cNvSpPr>
          <p:nvPr>
            <p:ph idx="1"/>
          </p:nvPr>
        </p:nvSpPr>
        <p:spPr/>
        <p:txBody>
          <a:bodyPr/>
          <a:lstStyle/>
          <a:p>
            <a:pPr marL="47625" indent="-47625" algn="just">
              <a:buNone/>
              <a:tabLst>
                <a:tab pos="0" algn="l"/>
              </a:tabLst>
            </a:pPr>
            <a:r>
              <a:rPr lang="en-US" dirty="0" smtClean="0"/>
              <a:t>Semiconductor memories are not sufficient to provide the whole storage capacity required in computers. The major limitation in using semiconductor memories is the cost per bit of the stored information. So to fulfill the large storage requirements of computers, magnetic disks, optical disks are generally used.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Disk</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dirty="0" smtClean="0"/>
              <a:t>ATA (IDE Drive)</a:t>
            </a:r>
          </a:p>
          <a:p>
            <a:pPr algn="just">
              <a:buNone/>
            </a:pPr>
            <a:r>
              <a:rPr lang="en-US" dirty="0" smtClean="0"/>
              <a:t>	IDE (Integrated Drive Electronics) is a standard electronic interface used between a computer motherboard's data paths or bus and the computer's disk storage devices. The IDE interface is based on the IBM PC Industry Standard Architecture (ISA) 16-bit bus standard, but it is also used in computers that use other bus standards. Most computers sold today use an enhanced version of IDE called Enhanced Integrated Drive Electronics (EIDE). In today's computers, the IDE controller is often built into the motherboard.</a:t>
            </a:r>
          </a:p>
          <a:p>
            <a:r>
              <a:rPr lang="en-US" dirty="0" smtClean="0"/>
              <a:t>SATA</a:t>
            </a:r>
          </a:p>
          <a:p>
            <a:pPr algn="just">
              <a:buNone/>
            </a:pPr>
            <a:r>
              <a:rPr lang="en-US" dirty="0" smtClean="0"/>
              <a:t>	</a:t>
            </a:r>
            <a:r>
              <a:rPr lang="en-US" b="1" dirty="0" smtClean="0"/>
              <a:t>Serial ATA</a:t>
            </a:r>
            <a:r>
              <a:rPr lang="en-US" dirty="0" smtClean="0"/>
              <a:t> (</a:t>
            </a:r>
            <a:r>
              <a:rPr lang="en-US" b="1" dirty="0" smtClean="0"/>
              <a:t>SATA</a:t>
            </a:r>
            <a:r>
              <a:rPr lang="en-US" dirty="0" smtClean="0"/>
              <a:t> or </a:t>
            </a:r>
            <a:r>
              <a:rPr lang="en-US" b="1" dirty="0" smtClean="0"/>
              <a:t>Serial AT Attachment</a:t>
            </a:r>
            <a:r>
              <a:rPr lang="en-US" dirty="0" smtClean="0"/>
              <a:t>) is a computer bus interface for connecting host bus adapters to mass storage devices such as hard disk drives and optical drives. Serial ATA was designed to replace the older parallel ATA (PATA) standard (often called by the old name IDE), offering several advantages over the older interface: reduced cable size and cost (7 conductors instead of 40), native hot swapping, faster data transfer through higher </a:t>
            </a:r>
            <a:r>
              <a:rPr lang="en-US" dirty="0" smtClean="0"/>
              <a:t>signaling </a:t>
            </a:r>
            <a:r>
              <a:rPr lang="en-US" dirty="0" smtClean="0"/>
              <a:t>rates, and more efficient transfer through an (optional) I/O queuing protocol.</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SCSI (Small Computer System Interface)</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Small Computer System Interface</a:t>
            </a:r>
            <a:r>
              <a:rPr lang="en-US" dirty="0" smtClean="0"/>
              <a:t> (</a:t>
            </a:r>
            <a:r>
              <a:rPr lang="en-US" b="1" dirty="0" smtClean="0"/>
              <a:t>SCSI</a:t>
            </a:r>
            <a:r>
              <a:rPr lang="en-US" dirty="0" smtClean="0"/>
              <a:t>) is a set of standards for physically connecting and transferring data between computers and peripheral devices. The SCSI standards define commands, protocols, and electrical and optical interfaces. SCSI is most commonly used for hard disks and tape drives, but it can connect a wide range of other devices, including scanners and CD drives, although not all controllers can handle all devices.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SCSI Connectors</a:t>
            </a:r>
            <a:endParaRPr lang="en-US" dirty="0"/>
          </a:p>
        </p:txBody>
      </p:sp>
      <p:sp>
        <p:nvSpPr>
          <p:cNvPr id="3" name="Content Placeholder 2"/>
          <p:cNvSpPr>
            <a:spLocks noGrp="1"/>
          </p:cNvSpPr>
          <p:nvPr>
            <p:ph idx="1"/>
          </p:nvPr>
        </p:nvSpPr>
        <p:spPr/>
        <p:txBody>
          <a:bodyPr/>
          <a:lstStyle/>
          <a:p>
            <a:endParaRPr lang="en-US" dirty="0"/>
          </a:p>
        </p:txBody>
      </p:sp>
      <p:pic>
        <p:nvPicPr>
          <p:cNvPr id="32770" name="Picture 2" descr="http://upload.wikimedia.org/wikipedia/commons/thumb/1/1b/Scsi-1_gehaeuse.jpg/220px-Scsi-1_gehaeuse.jpg"/>
          <p:cNvPicPr>
            <a:picLocks noChangeAspect="1" noChangeArrowheads="1"/>
          </p:cNvPicPr>
          <p:nvPr/>
        </p:nvPicPr>
        <p:blipFill>
          <a:blip r:embed="rId2"/>
          <a:srcRect/>
          <a:stretch>
            <a:fillRect/>
          </a:stretch>
        </p:blipFill>
        <p:spPr bwMode="auto">
          <a:xfrm>
            <a:off x="1828800" y="2057400"/>
            <a:ext cx="5257800" cy="3048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Card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err="1" smtClean="0"/>
              <a:t>Hardcard</a:t>
            </a:r>
            <a:r>
              <a:rPr lang="en-US" dirty="0" smtClean="0"/>
              <a:t> is the </a:t>
            </a:r>
            <a:r>
              <a:rPr lang="en-US" dirty="0" err="1" smtClean="0"/>
              <a:t>genericized</a:t>
            </a:r>
            <a:r>
              <a:rPr lang="en-US" dirty="0" smtClean="0"/>
              <a:t> trademark for a hard disk drive, disk controller, and host adapter on an expansion card for a personal computer.</a:t>
            </a:r>
          </a:p>
          <a:p>
            <a:pPr algn="just"/>
            <a:r>
              <a:rPr lang="en-US" dirty="0" smtClean="0"/>
              <a:t>Typically a hard disk drive (HDD) installs into a drive bay; cables connect the drive to a host adapter and power source. If the personal computer lacks an available bus on a compatible host adapter, then one may have to install an adapter into an expansion slot. The </a:t>
            </a:r>
            <a:r>
              <a:rPr lang="en-US" dirty="0" err="1" smtClean="0"/>
              <a:t>Hardcard</a:t>
            </a:r>
            <a:r>
              <a:rPr lang="en-US" dirty="0" smtClean="0"/>
              <a:t> supplies its own host adapter, and doesn't require an empty drive bay.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Card </a:t>
            </a:r>
            <a:endParaRPr lang="en-US" dirty="0"/>
          </a:p>
        </p:txBody>
      </p:sp>
      <p:sp>
        <p:nvSpPr>
          <p:cNvPr id="3" name="Content Placeholder 2"/>
          <p:cNvSpPr>
            <a:spLocks noGrp="1"/>
          </p:cNvSpPr>
          <p:nvPr>
            <p:ph idx="1"/>
          </p:nvPr>
        </p:nvSpPr>
        <p:spPr/>
        <p:txBody>
          <a:bodyPr/>
          <a:lstStyle/>
          <a:p>
            <a:endParaRPr lang="en-US" dirty="0"/>
          </a:p>
        </p:txBody>
      </p:sp>
      <p:pic>
        <p:nvPicPr>
          <p:cNvPr id="31746" name="Picture 2" descr="Hard card - northern telecom (nortel) - voice messaging storage - side.jpg"/>
          <p:cNvPicPr>
            <a:picLocks noChangeAspect="1" noChangeArrowheads="1"/>
          </p:cNvPicPr>
          <p:nvPr/>
        </p:nvPicPr>
        <p:blipFill>
          <a:blip r:embed="rId2"/>
          <a:srcRect/>
          <a:stretch>
            <a:fillRect/>
          </a:stretch>
        </p:blipFill>
        <p:spPr bwMode="auto">
          <a:xfrm>
            <a:off x="457200" y="1828800"/>
            <a:ext cx="4343400" cy="3810000"/>
          </a:xfrm>
          <a:prstGeom prst="rect">
            <a:avLst/>
          </a:prstGeom>
          <a:noFill/>
        </p:spPr>
      </p:pic>
      <p:pic>
        <p:nvPicPr>
          <p:cNvPr id="31748" name="Picture 4" descr="Hard card - northern telecom (nortel) - voice messaging storage - bottom.jpg"/>
          <p:cNvPicPr>
            <a:picLocks noChangeAspect="1" noChangeArrowheads="1"/>
          </p:cNvPicPr>
          <p:nvPr/>
        </p:nvPicPr>
        <p:blipFill>
          <a:blip r:embed="rId3"/>
          <a:srcRect/>
          <a:stretch>
            <a:fillRect/>
          </a:stretch>
        </p:blipFill>
        <p:spPr bwMode="auto">
          <a:xfrm>
            <a:off x="4876800" y="1828800"/>
            <a:ext cx="3657600" cy="3810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 Disk</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smtClean="0"/>
              <a:t>optical disc</a:t>
            </a:r>
            <a:r>
              <a:rPr lang="en-US" dirty="0" smtClean="0"/>
              <a:t> (OD) is a flat, usually circular disc which encodes binary data (bits) in the form of pits (binary value of 0 or off, due to lack of reflection when read) and lands (binary value of 1 or on, due to a reflection when read) on a special material (often </a:t>
            </a:r>
            <a:r>
              <a:rPr lang="en-US" dirty="0" err="1" smtClean="0"/>
              <a:t>aluminium</a:t>
            </a:r>
            <a:r>
              <a:rPr lang="en-US" dirty="0" smtClean="0"/>
              <a:t>) on one of its flat surfaces. The encoding material sits atop a thicker substrate (usually polycarbonate) which makes up the bulk of the disc and forms a dust defocusing layer. </a:t>
            </a:r>
          </a:p>
          <a:p>
            <a:pPr algn="just"/>
            <a:r>
              <a:rPr lang="en-US" dirty="0" smtClean="0"/>
              <a:t>The encoding pattern follows a continuous, spiral path covering the entire disc surface and extending from the innermost track to the outermost track. The data is stored on the disc with a laser or stamping machine, and can be accessed when the data path is illuminated with a laser diode in an optical disc drive which spins the disc at speeds of about 200 to 4000 RPM or more, depending on the drive type, disc format, and the distance of the read head from the center of the disc (inner tracks are read at a faster disc speed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 Disk</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b="1" dirty="0" err="1" smtClean="0"/>
              <a:t>LaserDisc</a:t>
            </a:r>
            <a:r>
              <a:rPr lang="en-US" dirty="0" smtClean="0"/>
              <a:t> (</a:t>
            </a:r>
            <a:r>
              <a:rPr lang="en-US" b="1" dirty="0" smtClean="0"/>
              <a:t>LD</a:t>
            </a:r>
            <a:r>
              <a:rPr lang="en-US" dirty="0" smtClean="0"/>
              <a:t>) is a home video format and the first commercial optical disc storage medium. Initially licensed, sold, and marketed as </a:t>
            </a:r>
            <a:r>
              <a:rPr lang="en-US" b="1" dirty="0" smtClean="0"/>
              <a:t>MCA </a:t>
            </a:r>
            <a:r>
              <a:rPr lang="en-US" b="1" dirty="0" err="1" smtClean="0"/>
              <a:t>DiscoVision</a:t>
            </a:r>
            <a:r>
              <a:rPr lang="en-US" dirty="0" smtClean="0"/>
              <a:t> (also known as simply "</a:t>
            </a:r>
            <a:r>
              <a:rPr lang="en-US" b="1" dirty="0" err="1" smtClean="0"/>
              <a:t>DiscoVision</a:t>
            </a:r>
            <a:r>
              <a:rPr lang="en-US" dirty="0" smtClean="0"/>
              <a:t>") in North America in 1978, the technology was previously referred to internally as </a:t>
            </a:r>
            <a:r>
              <a:rPr lang="en-US" b="1" dirty="0" smtClean="0"/>
              <a:t>Optical Videodisc System</a:t>
            </a:r>
            <a:r>
              <a:rPr lang="en-US" dirty="0" smtClean="0"/>
              <a:t>, </a:t>
            </a:r>
            <a:r>
              <a:rPr lang="en-US" b="1" dirty="0" smtClean="0"/>
              <a:t>Reflective Optical Videodisc</a:t>
            </a:r>
            <a:r>
              <a:rPr lang="en-US" dirty="0" smtClean="0"/>
              <a:t>, </a:t>
            </a:r>
            <a:r>
              <a:rPr lang="en-US" b="1" dirty="0" smtClean="0"/>
              <a:t>Laser Optical Videodisc</a:t>
            </a:r>
            <a:r>
              <a:rPr lang="en-US" dirty="0" smtClean="0"/>
              <a:t>, and </a:t>
            </a:r>
            <a:r>
              <a:rPr lang="en-US" b="1" dirty="0" smtClean="0"/>
              <a:t>Disco-Vision</a:t>
            </a:r>
            <a:r>
              <a:rPr lang="en-US" dirty="0" smtClean="0"/>
              <a:t> (with a dash), with the first players referring to the format as "</a:t>
            </a:r>
            <a:r>
              <a:rPr lang="en-US" b="1" dirty="0" smtClean="0"/>
              <a:t>Video Long Play</a:t>
            </a:r>
            <a:r>
              <a:rPr lang="en-US" dirty="0" smtClean="0"/>
              <a:t>". Later, Pioneer Electronics purchased the majority stake in the format and marketed it as both </a:t>
            </a:r>
            <a:r>
              <a:rPr lang="en-US" b="1" dirty="0" err="1" smtClean="0"/>
              <a:t>LaserVision</a:t>
            </a:r>
            <a:r>
              <a:rPr lang="en-US" dirty="0" smtClean="0"/>
              <a:t> (format name) and </a:t>
            </a:r>
            <a:r>
              <a:rPr lang="en-US" b="1" dirty="0" err="1" smtClean="0"/>
              <a:t>LaserDisc</a:t>
            </a:r>
            <a:r>
              <a:rPr lang="en-US" dirty="0" smtClean="0"/>
              <a:t> (brand name) in 1980, with some releases unofficially referring to the medium as "</a:t>
            </a:r>
            <a:r>
              <a:rPr lang="en-US" b="1" dirty="0" smtClean="0"/>
              <a:t>Laser Videodisc</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 Disk</a:t>
            </a:r>
            <a:endParaRPr lang="en-US" dirty="0"/>
          </a:p>
        </p:txBody>
      </p:sp>
      <p:pic>
        <p:nvPicPr>
          <p:cNvPr id="4" name="Picture 2" descr="https://encrypted-tbn1.gstatic.com/images?q=tbn:ANd9GcSP4TQjir8KnfGjmBHuWqhhek9jGR4eRo4ujz5IpqrJx7nPPRd4zA"/>
          <p:cNvPicPr>
            <a:picLocks noChangeAspect="1" noChangeArrowheads="1"/>
          </p:cNvPicPr>
          <p:nvPr/>
        </p:nvPicPr>
        <p:blipFill>
          <a:blip r:embed="rId2"/>
          <a:srcRect/>
          <a:stretch>
            <a:fillRect/>
          </a:stretch>
        </p:blipFill>
        <p:spPr bwMode="auto">
          <a:xfrm>
            <a:off x="2667000" y="1981200"/>
            <a:ext cx="3352800" cy="28956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Compact Disk (CD)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a:t>
            </a:r>
            <a:r>
              <a:rPr lang="en-US" b="1" dirty="0" smtClean="0"/>
              <a:t>Compact Disc</a:t>
            </a:r>
            <a:r>
              <a:rPr lang="en-US" dirty="0" smtClean="0"/>
              <a:t>, or </a:t>
            </a:r>
            <a:r>
              <a:rPr lang="en-US" b="1" dirty="0" smtClean="0"/>
              <a:t>CD</a:t>
            </a:r>
            <a:r>
              <a:rPr lang="en-US" dirty="0" smtClean="0"/>
              <a:t> for short, is an optical disc used to store digital data. It was originally developed to store and play back sound recordings only, but the format was later adapted for storage of data (CD-ROM), write-once audio and data storage (CD-R), rewritable media (CD-RW), Video Compact Discs (VCD), Super Video Compact Discs (SVCD), </a:t>
            </a:r>
            <a:r>
              <a:rPr lang="en-US" dirty="0" err="1" smtClean="0"/>
              <a:t>PhotoCD</a:t>
            </a:r>
            <a:r>
              <a:rPr lang="en-US" dirty="0" smtClean="0"/>
              <a:t>, </a:t>
            </a:r>
            <a:r>
              <a:rPr lang="en-US" dirty="0" err="1" smtClean="0"/>
              <a:t>PictureCD</a:t>
            </a:r>
            <a:r>
              <a:rPr lang="en-US" dirty="0" smtClean="0"/>
              <a:t>, CD-</a:t>
            </a:r>
            <a:r>
              <a:rPr lang="en-US" dirty="0" err="1" smtClean="0"/>
              <a:t>i</a:t>
            </a:r>
            <a:r>
              <a:rPr lang="en-US" dirty="0" smtClean="0"/>
              <a:t>, and Enhanced CD. Audio CDs and audio CD players have been commercially available since October 1982.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Compact Disk (CD)</a:t>
            </a:r>
            <a:endParaRPr lang="en-US" dirty="0"/>
          </a:p>
        </p:txBody>
      </p:sp>
      <p:pic>
        <p:nvPicPr>
          <p:cNvPr id="40962" name="Picture 2" descr="https://encrypted-tbn0.gstatic.com/images?q=tbn:ANd9GcQm37y3b2cki2OG0k7e8_O116olXo2bWqumEYyQhA_rNTse9Its"/>
          <p:cNvPicPr>
            <a:picLocks noChangeAspect="1" noChangeArrowheads="1"/>
          </p:cNvPicPr>
          <p:nvPr/>
        </p:nvPicPr>
        <p:blipFill>
          <a:blip r:embed="rId2"/>
          <a:srcRect/>
          <a:stretch>
            <a:fillRect/>
          </a:stretch>
        </p:blipFill>
        <p:spPr bwMode="auto">
          <a:xfrm>
            <a:off x="2590800" y="2133600"/>
            <a:ext cx="3400425" cy="3352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level</a:t>
            </a:r>
            <a:endParaRPr lang="en-US" dirty="0"/>
          </a:p>
        </p:txBody>
      </p:sp>
      <p:grpSp>
        <p:nvGrpSpPr>
          <p:cNvPr id="4" name="Content Placeholder 3"/>
          <p:cNvGrpSpPr>
            <a:grpSpLocks noGrp="1"/>
          </p:cNvGrpSpPr>
          <p:nvPr/>
        </p:nvGrpSpPr>
        <p:grpSpPr bwMode="auto">
          <a:xfrm>
            <a:off x="533400" y="1676400"/>
            <a:ext cx="8229600" cy="4525963"/>
            <a:chOff x="173" y="588"/>
            <a:chExt cx="5794" cy="3432"/>
          </a:xfrm>
        </p:grpSpPr>
        <p:sp>
          <p:nvSpPr>
            <p:cNvPr id="5" name="Line 5"/>
            <p:cNvSpPr>
              <a:spLocks noChangeShapeType="1"/>
            </p:cNvSpPr>
            <p:nvPr/>
          </p:nvSpPr>
          <p:spPr bwMode="auto">
            <a:xfrm>
              <a:off x="5556" y="612"/>
              <a:ext cx="0" cy="1836"/>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6" name="AutoShape 6"/>
            <p:cNvSpPr>
              <a:spLocks noChangeArrowheads="1"/>
            </p:cNvSpPr>
            <p:nvPr/>
          </p:nvSpPr>
          <p:spPr bwMode="auto">
            <a:xfrm>
              <a:off x="1751" y="588"/>
              <a:ext cx="1606" cy="1160"/>
            </a:xfrm>
            <a:prstGeom prst="triangle">
              <a:avLst>
                <a:gd name="adj" fmla="val 49894"/>
              </a:avLst>
            </a:prstGeom>
            <a:gradFill rotWithShape="0">
              <a:gsLst>
                <a:gs pos="0">
                  <a:srgbClr val="A2C1FE">
                    <a:gamma/>
                    <a:tint val="89804"/>
                    <a:invGamma/>
                  </a:srgbClr>
                </a:gs>
                <a:gs pos="100000">
                  <a:srgbClr val="A2C1FE"/>
                </a:gs>
              </a:gsLst>
              <a:lin ang="5400000" scaled="1"/>
            </a:gradFill>
            <a:ln w="12700">
              <a:solidFill>
                <a:schemeClr val="tx1"/>
              </a:solidFill>
              <a:miter lim="800000"/>
              <a:headEnd/>
              <a:tailEnd/>
            </a:ln>
            <a:effectLst>
              <a:outerShdw dist="35921" dir="2700000" algn="ctr" rotWithShape="0">
                <a:schemeClr val="tx1"/>
              </a:outerShdw>
            </a:effectLst>
          </p:spPr>
          <p:txBody>
            <a:bodyPr wrap="none" lIns="90488" tIns="44450" rIns="90488" bIns="44450"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defRPr/>
              </a:pPr>
              <a:endParaRPr lang="en-US" b="1">
                <a:latin typeface="Arial" charset="0"/>
              </a:endParaRPr>
            </a:p>
            <a:p>
              <a:pPr algn="ctr" eaLnBrk="0" hangingPunct="0">
                <a:defRPr/>
              </a:pPr>
              <a:endParaRPr lang="en-US" b="1">
                <a:latin typeface="Arial" charset="0"/>
              </a:endParaRPr>
            </a:p>
            <a:p>
              <a:pPr algn="ctr" eaLnBrk="0" hangingPunct="0">
                <a:defRPr/>
              </a:pPr>
              <a:r>
                <a:rPr lang="en-US" b="1">
                  <a:latin typeface="Arial" charset="0"/>
                </a:rPr>
                <a:t>Semiconductor</a:t>
              </a:r>
            </a:p>
            <a:p>
              <a:pPr algn="ctr" eaLnBrk="0" hangingPunct="0">
                <a:defRPr/>
              </a:pPr>
              <a:r>
                <a:rPr lang="en-US" b="1">
                  <a:latin typeface="Arial" charset="0"/>
                </a:rPr>
                <a:t>Memory</a:t>
              </a:r>
            </a:p>
          </p:txBody>
        </p:sp>
        <p:sp>
          <p:nvSpPr>
            <p:cNvPr id="7" name="AutoShape 7"/>
            <p:cNvSpPr>
              <a:spLocks noChangeArrowheads="1"/>
            </p:cNvSpPr>
            <p:nvPr/>
          </p:nvSpPr>
          <p:spPr bwMode="auto">
            <a:xfrm flipV="1">
              <a:off x="1226" y="1739"/>
              <a:ext cx="2656" cy="743"/>
            </a:xfrm>
            <a:custGeom>
              <a:avLst/>
              <a:gdLst>
                <a:gd name="G0" fmla="+- 4297 0 0"/>
                <a:gd name="G1" fmla="+- 21600 0 4297"/>
                <a:gd name="G2" fmla="*/ 4297 1 2"/>
                <a:gd name="G3" fmla="+- 21600 0 G2"/>
                <a:gd name="G4" fmla="+/ 4297 21600 2"/>
                <a:gd name="G5" fmla="+/ G1 0 2"/>
                <a:gd name="G6" fmla="*/ 21600 21600 4297"/>
                <a:gd name="G7" fmla="*/ G6 1 2"/>
                <a:gd name="G8" fmla="+- 21600 0 G7"/>
                <a:gd name="G9" fmla="*/ 21600 1 2"/>
                <a:gd name="G10" fmla="+- 4297 0 G9"/>
                <a:gd name="G11" fmla="?: G10 G8 0"/>
                <a:gd name="G12" fmla="?: G10 G7 21600"/>
                <a:gd name="T0" fmla="*/ 19451 w 21600"/>
                <a:gd name="T1" fmla="*/ 10800 h 21600"/>
                <a:gd name="T2" fmla="*/ 10800 w 21600"/>
                <a:gd name="T3" fmla="*/ 21600 h 21600"/>
                <a:gd name="T4" fmla="*/ 2149 w 21600"/>
                <a:gd name="T5" fmla="*/ 10800 h 21600"/>
                <a:gd name="T6" fmla="*/ 10800 w 21600"/>
                <a:gd name="T7" fmla="*/ 0 h 21600"/>
                <a:gd name="T8" fmla="*/ 3949 w 21600"/>
                <a:gd name="T9" fmla="*/ 3949 h 21600"/>
                <a:gd name="T10" fmla="*/ 17651 w 21600"/>
                <a:gd name="T11" fmla="*/ 17651 h 21600"/>
              </a:gdLst>
              <a:ahLst/>
              <a:cxnLst>
                <a:cxn ang="0">
                  <a:pos x="T0" y="T1"/>
                </a:cxn>
                <a:cxn ang="0">
                  <a:pos x="T2" y="T3"/>
                </a:cxn>
                <a:cxn ang="0">
                  <a:pos x="T4" y="T5"/>
                </a:cxn>
                <a:cxn ang="0">
                  <a:pos x="T6" y="T7"/>
                </a:cxn>
              </a:cxnLst>
              <a:rect l="T8" t="T9" r="T10" b="T11"/>
              <a:pathLst>
                <a:path w="21600" h="21600">
                  <a:moveTo>
                    <a:pt x="0" y="0"/>
                  </a:moveTo>
                  <a:lnTo>
                    <a:pt x="4297" y="21600"/>
                  </a:lnTo>
                  <a:lnTo>
                    <a:pt x="17303" y="21600"/>
                  </a:lnTo>
                  <a:lnTo>
                    <a:pt x="21600" y="0"/>
                  </a:lnTo>
                  <a:close/>
                </a:path>
              </a:pathLst>
            </a:custGeom>
            <a:gradFill rotWithShape="0">
              <a:gsLst>
                <a:gs pos="0">
                  <a:srgbClr val="E3BEFF">
                    <a:gamma/>
                    <a:tint val="89804"/>
                    <a:invGamma/>
                  </a:srgbClr>
                </a:gs>
                <a:gs pos="100000">
                  <a:srgbClr val="E3BEFF"/>
                </a:gs>
              </a:gsLst>
              <a:lin ang="5400000" scaled="1"/>
            </a:gradFill>
            <a:ln w="12700">
              <a:solidFill>
                <a:schemeClr val="tx1"/>
              </a:solidFill>
              <a:miter lim="800000"/>
              <a:headEnd/>
              <a:tailEnd/>
            </a:ln>
            <a:effectLst>
              <a:outerShdw dist="35921" dir="2700000" algn="ctr" rotWithShape="0">
                <a:schemeClr val="tx1"/>
              </a:outerShdw>
            </a:effectLst>
          </p:spPr>
          <p:txBody>
            <a:bodyPr rot="10800000" wrap="none" lIns="90488" tIns="44450" rIns="90488" bIns="44450"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defRPr/>
              </a:pPr>
              <a:r>
                <a:rPr lang="en-US" b="1" dirty="0">
                  <a:latin typeface="Arial" charset="0"/>
                </a:rPr>
                <a:t>Magnetic</a:t>
              </a:r>
            </a:p>
            <a:p>
              <a:pPr algn="ctr" eaLnBrk="0" hangingPunct="0">
                <a:defRPr/>
              </a:pPr>
              <a:r>
                <a:rPr lang="en-US" b="1" dirty="0">
                  <a:latin typeface="Arial" charset="0"/>
                </a:rPr>
                <a:t>Disks</a:t>
              </a:r>
            </a:p>
            <a:p>
              <a:pPr algn="ctr" eaLnBrk="0" hangingPunct="0">
                <a:defRPr/>
              </a:pPr>
              <a:r>
                <a:rPr lang="en-US" b="1" dirty="0">
                  <a:latin typeface="Arial" charset="0"/>
                </a:rPr>
                <a:t>Floppy Disk</a:t>
              </a:r>
            </a:p>
            <a:p>
              <a:pPr algn="ctr" eaLnBrk="0" hangingPunct="0">
                <a:defRPr/>
              </a:pPr>
              <a:r>
                <a:rPr lang="en-US" b="1" dirty="0">
                  <a:latin typeface="Arial" charset="0"/>
                </a:rPr>
                <a:t>Hard Disk, RAID</a:t>
              </a:r>
            </a:p>
          </p:txBody>
        </p:sp>
        <p:sp>
          <p:nvSpPr>
            <p:cNvPr id="8" name="AutoShape 8"/>
            <p:cNvSpPr>
              <a:spLocks noChangeArrowheads="1"/>
            </p:cNvSpPr>
            <p:nvPr/>
          </p:nvSpPr>
          <p:spPr bwMode="auto">
            <a:xfrm flipV="1">
              <a:off x="696" y="2480"/>
              <a:ext cx="3709" cy="743"/>
            </a:xfrm>
            <a:custGeom>
              <a:avLst/>
              <a:gdLst>
                <a:gd name="G0" fmla="+- 3063 0 0"/>
                <a:gd name="G1" fmla="+- 21600 0 3063"/>
                <a:gd name="G2" fmla="*/ 3063 1 2"/>
                <a:gd name="G3" fmla="+- 21600 0 G2"/>
                <a:gd name="G4" fmla="+/ 3063 21600 2"/>
                <a:gd name="G5" fmla="+/ G1 0 2"/>
                <a:gd name="G6" fmla="*/ 21600 21600 3063"/>
                <a:gd name="G7" fmla="*/ G6 1 2"/>
                <a:gd name="G8" fmla="+- 21600 0 G7"/>
                <a:gd name="G9" fmla="*/ 21600 1 2"/>
                <a:gd name="G10" fmla="+- 3063 0 G9"/>
                <a:gd name="G11" fmla="?: G10 G8 0"/>
                <a:gd name="G12" fmla="?: G10 G7 21600"/>
                <a:gd name="T0" fmla="*/ 20068 w 21600"/>
                <a:gd name="T1" fmla="*/ 10800 h 21600"/>
                <a:gd name="T2" fmla="*/ 10800 w 21600"/>
                <a:gd name="T3" fmla="*/ 21600 h 21600"/>
                <a:gd name="T4" fmla="*/ 1532 w 21600"/>
                <a:gd name="T5" fmla="*/ 10800 h 21600"/>
                <a:gd name="T6" fmla="*/ 10800 w 21600"/>
                <a:gd name="T7" fmla="*/ 0 h 21600"/>
                <a:gd name="T8" fmla="*/ 3332 w 21600"/>
                <a:gd name="T9" fmla="*/ 3332 h 21600"/>
                <a:gd name="T10" fmla="*/ 18268 w 21600"/>
                <a:gd name="T11" fmla="*/ 18268 h 21600"/>
              </a:gdLst>
              <a:ahLst/>
              <a:cxnLst>
                <a:cxn ang="0">
                  <a:pos x="T0" y="T1"/>
                </a:cxn>
                <a:cxn ang="0">
                  <a:pos x="T2" y="T3"/>
                </a:cxn>
                <a:cxn ang="0">
                  <a:pos x="T4" y="T5"/>
                </a:cxn>
                <a:cxn ang="0">
                  <a:pos x="T6" y="T7"/>
                </a:cxn>
              </a:cxnLst>
              <a:rect l="T8" t="T9" r="T10" b="T11"/>
              <a:pathLst>
                <a:path w="21600" h="21600">
                  <a:moveTo>
                    <a:pt x="0" y="0"/>
                  </a:moveTo>
                  <a:lnTo>
                    <a:pt x="3063" y="21600"/>
                  </a:lnTo>
                  <a:lnTo>
                    <a:pt x="18537" y="21600"/>
                  </a:lnTo>
                  <a:lnTo>
                    <a:pt x="21600" y="0"/>
                  </a:lnTo>
                  <a:close/>
                </a:path>
              </a:pathLst>
            </a:custGeom>
            <a:gradFill rotWithShape="0">
              <a:gsLst>
                <a:gs pos="0">
                  <a:srgbClr val="E3BEFF">
                    <a:gamma/>
                    <a:tint val="89804"/>
                    <a:invGamma/>
                  </a:srgbClr>
                </a:gs>
                <a:gs pos="100000">
                  <a:srgbClr val="E3BEFF"/>
                </a:gs>
              </a:gsLst>
              <a:lin ang="5400000" scaled="1"/>
            </a:gradFill>
            <a:ln w="12700">
              <a:solidFill>
                <a:schemeClr val="tx1"/>
              </a:solidFill>
              <a:miter lim="800000"/>
              <a:headEnd/>
              <a:tailEnd/>
            </a:ln>
            <a:effectLst>
              <a:outerShdw dist="35921" dir="2700000" algn="ctr" rotWithShape="0">
                <a:schemeClr val="tx1"/>
              </a:outerShdw>
            </a:effectLst>
          </p:spPr>
          <p:txBody>
            <a:bodyPr rot="10800000" wrap="none" lIns="90488" tIns="44450" rIns="90488" bIns="44450"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defRPr/>
              </a:pPr>
              <a:r>
                <a:rPr lang="en-US" b="1">
                  <a:latin typeface="Arial" charset="0"/>
                </a:rPr>
                <a:t>Magnetic Tape</a:t>
              </a:r>
            </a:p>
          </p:txBody>
        </p:sp>
        <p:sp>
          <p:nvSpPr>
            <p:cNvPr id="9" name="AutoShape 9"/>
            <p:cNvSpPr>
              <a:spLocks noChangeArrowheads="1"/>
            </p:cNvSpPr>
            <p:nvPr/>
          </p:nvSpPr>
          <p:spPr bwMode="auto">
            <a:xfrm flipV="1">
              <a:off x="173" y="3218"/>
              <a:ext cx="4758" cy="743"/>
            </a:xfrm>
            <a:custGeom>
              <a:avLst/>
              <a:gdLst>
                <a:gd name="G0" fmla="+- 2380 0 0"/>
                <a:gd name="G1" fmla="+- 21600 0 2380"/>
                <a:gd name="G2" fmla="*/ 2380 1 2"/>
                <a:gd name="G3" fmla="+- 21600 0 G2"/>
                <a:gd name="G4" fmla="+/ 2380 21600 2"/>
                <a:gd name="G5" fmla="+/ G1 0 2"/>
                <a:gd name="G6" fmla="*/ 21600 21600 2380"/>
                <a:gd name="G7" fmla="*/ G6 1 2"/>
                <a:gd name="G8" fmla="+- 21600 0 G7"/>
                <a:gd name="G9" fmla="*/ 21600 1 2"/>
                <a:gd name="G10" fmla="+- 2380 0 G9"/>
                <a:gd name="G11" fmla="?: G10 G8 0"/>
                <a:gd name="G12" fmla="?: G10 G7 21600"/>
                <a:gd name="T0" fmla="*/ 20410 w 21600"/>
                <a:gd name="T1" fmla="*/ 10800 h 21600"/>
                <a:gd name="T2" fmla="*/ 10800 w 21600"/>
                <a:gd name="T3" fmla="*/ 21600 h 21600"/>
                <a:gd name="T4" fmla="*/ 1190 w 21600"/>
                <a:gd name="T5" fmla="*/ 10800 h 21600"/>
                <a:gd name="T6" fmla="*/ 10800 w 21600"/>
                <a:gd name="T7" fmla="*/ 0 h 21600"/>
                <a:gd name="T8" fmla="*/ 2990 w 21600"/>
                <a:gd name="T9" fmla="*/ 2990 h 21600"/>
                <a:gd name="T10" fmla="*/ 18610 w 21600"/>
                <a:gd name="T11" fmla="*/ 18610 h 21600"/>
              </a:gdLst>
              <a:ahLst/>
              <a:cxnLst>
                <a:cxn ang="0">
                  <a:pos x="T0" y="T1"/>
                </a:cxn>
                <a:cxn ang="0">
                  <a:pos x="T2" y="T3"/>
                </a:cxn>
                <a:cxn ang="0">
                  <a:pos x="T4" y="T5"/>
                </a:cxn>
                <a:cxn ang="0">
                  <a:pos x="T6" y="T7"/>
                </a:cxn>
              </a:cxnLst>
              <a:rect l="T8" t="T9" r="T10" b="T11"/>
              <a:pathLst>
                <a:path w="21600" h="21600">
                  <a:moveTo>
                    <a:pt x="0" y="0"/>
                  </a:moveTo>
                  <a:lnTo>
                    <a:pt x="2380" y="21600"/>
                  </a:lnTo>
                  <a:lnTo>
                    <a:pt x="19220" y="21600"/>
                  </a:lnTo>
                  <a:lnTo>
                    <a:pt x="21600" y="0"/>
                  </a:lnTo>
                  <a:close/>
                </a:path>
              </a:pathLst>
            </a:custGeom>
            <a:solidFill>
              <a:srgbClr val="E3BEFF"/>
            </a:solidFill>
            <a:ln w="12700">
              <a:solidFill>
                <a:schemeClr val="tx1"/>
              </a:solidFill>
              <a:miter lim="800000"/>
              <a:headEnd/>
              <a:tailEnd/>
            </a:ln>
            <a:effectLst>
              <a:outerShdw dist="35921" dir="2700000" algn="ctr" rotWithShape="0">
                <a:schemeClr val="tx1"/>
              </a:outerShdw>
            </a:effectLst>
          </p:spPr>
          <p:txBody>
            <a:bodyPr rot="10800000" wrap="none" lIns="90488" tIns="44450" rIns="90488" bIns="44450"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defRPr/>
              </a:pPr>
              <a:r>
                <a:rPr lang="en-US" b="1">
                  <a:latin typeface="Arial" charset="0"/>
                </a:rPr>
                <a:t>Optical Disks</a:t>
              </a:r>
            </a:p>
            <a:p>
              <a:pPr algn="ctr" eaLnBrk="0" hangingPunct="0">
                <a:defRPr/>
              </a:pPr>
              <a:r>
                <a:rPr lang="en-US" b="1">
                  <a:latin typeface="Arial" charset="0"/>
                </a:rPr>
                <a:t>CD-ROM, CD-R</a:t>
              </a:r>
            </a:p>
            <a:p>
              <a:pPr algn="ctr" eaLnBrk="0" hangingPunct="0">
                <a:defRPr/>
              </a:pPr>
              <a:r>
                <a:rPr lang="en-US" b="1">
                  <a:latin typeface="Arial" charset="0"/>
                </a:rPr>
                <a:t>CD-RW</a:t>
              </a:r>
            </a:p>
            <a:p>
              <a:pPr algn="ctr" eaLnBrk="0" hangingPunct="0">
                <a:defRPr/>
              </a:pPr>
              <a:r>
                <a:rPr lang="en-US" b="1">
                  <a:latin typeface="Arial" charset="0"/>
                </a:rPr>
                <a:t>DVD</a:t>
              </a:r>
            </a:p>
          </p:txBody>
        </p:sp>
        <p:sp>
          <p:nvSpPr>
            <p:cNvPr id="10" name="Line 10"/>
            <p:cNvSpPr>
              <a:spLocks noChangeShapeType="1"/>
            </p:cNvSpPr>
            <p:nvPr/>
          </p:nvSpPr>
          <p:spPr bwMode="auto">
            <a:xfrm rot="21356570" flipV="1">
              <a:off x="218" y="966"/>
              <a:ext cx="1883" cy="2310"/>
            </a:xfrm>
            <a:prstGeom prst="line">
              <a:avLst/>
            </a:prstGeom>
            <a:noFill/>
            <a:ln w="12700">
              <a:solidFill>
                <a:schemeClr val="tx1"/>
              </a:solidFill>
              <a:round/>
              <a:headEnd/>
              <a:tailEnd type="triangle" w="med" len="me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1" name="Rectangle 10"/>
            <p:cNvSpPr>
              <a:spLocks noChangeArrowheads="1"/>
            </p:cNvSpPr>
            <p:nvPr/>
          </p:nvSpPr>
          <p:spPr bwMode="auto">
            <a:xfrm rot="-3277784">
              <a:off x="-298" y="1924"/>
              <a:ext cx="2668" cy="686"/>
            </a:xfrm>
            <a:prstGeom prst="rect">
              <a:avLst/>
            </a:prstGeom>
            <a:noFill/>
            <a:ln w="12700">
              <a:noFill/>
              <a:miter lim="800000"/>
              <a:headEnd/>
              <a:tailEnd/>
            </a:ln>
          </p:spPr>
          <p:txBody>
            <a:bodyPr wrap="none" lIns="90488" tIns="44450" rIns="90488" bIns="4445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lnSpc>
                  <a:spcPct val="90000"/>
                </a:lnSpc>
              </a:pPr>
              <a:r>
                <a:rPr lang="en-US" b="1"/>
                <a:t>Access Speed Increases</a:t>
              </a:r>
            </a:p>
            <a:p>
              <a:pPr algn="ctr" eaLnBrk="0" hangingPunct="0">
                <a:lnSpc>
                  <a:spcPct val="90000"/>
                </a:lnSpc>
              </a:pPr>
              <a:r>
                <a:rPr lang="en-US" b="1"/>
                <a:t>Storage Capacity Decreases</a:t>
              </a:r>
            </a:p>
            <a:p>
              <a:pPr algn="ctr" eaLnBrk="0" hangingPunct="0">
                <a:lnSpc>
                  <a:spcPct val="90000"/>
                </a:lnSpc>
              </a:pPr>
              <a:r>
                <a:rPr lang="en-US" sz="800" b="1"/>
                <a:t> </a:t>
              </a:r>
              <a:endParaRPr lang="en-US" b="1"/>
            </a:p>
            <a:p>
              <a:pPr algn="ctr" eaLnBrk="0" hangingPunct="0">
                <a:lnSpc>
                  <a:spcPct val="90000"/>
                </a:lnSpc>
              </a:pPr>
              <a:r>
                <a:rPr lang="en-US" b="1"/>
                <a:t>Cost per Bit Increases</a:t>
              </a:r>
            </a:p>
          </p:txBody>
        </p:sp>
        <p:sp>
          <p:nvSpPr>
            <p:cNvPr id="12" name="Text Box 12"/>
            <p:cNvSpPr txBox="1">
              <a:spLocks noChangeArrowheads="1"/>
            </p:cNvSpPr>
            <p:nvPr/>
          </p:nvSpPr>
          <p:spPr bwMode="auto">
            <a:xfrm>
              <a:off x="3418" y="1507"/>
              <a:ext cx="692" cy="6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0" hangingPunct="0"/>
              <a:r>
                <a:rPr lang="en-US" sz="1600">
                  <a:latin typeface="Arial Black" pitchFamily="34" charset="0"/>
                </a:rPr>
                <a:t>Direct </a:t>
              </a:r>
            </a:p>
            <a:p>
              <a:pPr eaLnBrk="0" hangingPunct="0"/>
              <a:r>
                <a:rPr lang="en-US" sz="1600">
                  <a:latin typeface="Arial Black" pitchFamily="34" charset="0"/>
                </a:rPr>
                <a:t>Access</a:t>
              </a:r>
            </a:p>
          </p:txBody>
        </p:sp>
        <p:sp>
          <p:nvSpPr>
            <p:cNvPr id="13" name="Text Box 13"/>
            <p:cNvSpPr txBox="1">
              <a:spLocks noChangeArrowheads="1"/>
            </p:cNvSpPr>
            <p:nvPr/>
          </p:nvSpPr>
          <p:spPr bwMode="auto">
            <a:xfrm>
              <a:off x="4147" y="2627"/>
              <a:ext cx="997" cy="477"/>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0" hangingPunct="0"/>
              <a:r>
                <a:rPr lang="en-US" sz="1600">
                  <a:latin typeface="Arial Black" pitchFamily="34" charset="0"/>
                </a:rPr>
                <a:t>Sequential</a:t>
              </a:r>
            </a:p>
            <a:p>
              <a:pPr eaLnBrk="0" hangingPunct="0"/>
              <a:r>
                <a:rPr lang="en-US" sz="1600">
                  <a:latin typeface="Arial Black" pitchFamily="34" charset="0"/>
                </a:rPr>
                <a:t>Access</a:t>
              </a:r>
            </a:p>
          </p:txBody>
        </p:sp>
        <p:sp>
          <p:nvSpPr>
            <p:cNvPr id="14" name="Text Box 14"/>
            <p:cNvSpPr txBox="1">
              <a:spLocks noChangeArrowheads="1"/>
            </p:cNvSpPr>
            <p:nvPr/>
          </p:nvSpPr>
          <p:spPr bwMode="auto">
            <a:xfrm>
              <a:off x="4682" y="3343"/>
              <a:ext cx="692" cy="6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0" hangingPunct="0"/>
              <a:r>
                <a:rPr lang="en-US" sz="1600">
                  <a:latin typeface="Arial Black" pitchFamily="34" charset="0"/>
                </a:rPr>
                <a:t>Direct </a:t>
              </a:r>
            </a:p>
            <a:p>
              <a:pPr eaLnBrk="0" hangingPunct="0"/>
              <a:r>
                <a:rPr lang="en-US" sz="1600">
                  <a:latin typeface="Arial Black" pitchFamily="34" charset="0"/>
                </a:rPr>
                <a:t>Access</a:t>
              </a:r>
            </a:p>
          </p:txBody>
        </p:sp>
        <p:sp>
          <p:nvSpPr>
            <p:cNvPr id="15" name="Line 15"/>
            <p:cNvSpPr>
              <a:spLocks noChangeShapeType="1"/>
            </p:cNvSpPr>
            <p:nvPr/>
          </p:nvSpPr>
          <p:spPr bwMode="auto">
            <a:xfrm flipH="1">
              <a:off x="3672" y="1860"/>
              <a:ext cx="94" cy="300"/>
            </a:xfrm>
            <a:prstGeom prst="line">
              <a:avLst/>
            </a:prstGeom>
            <a:noFill/>
            <a:ln w="9525">
              <a:solidFill>
                <a:schemeClr val="tx1"/>
              </a:solidFill>
              <a:round/>
              <a:headEnd/>
              <a:tailEnd type="triangle" w="med" len="me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6" name="Line 16"/>
            <p:cNvSpPr>
              <a:spLocks noChangeShapeType="1"/>
            </p:cNvSpPr>
            <p:nvPr/>
          </p:nvSpPr>
          <p:spPr bwMode="auto">
            <a:xfrm flipH="1" flipV="1">
              <a:off x="3024" y="1296"/>
              <a:ext cx="675" cy="222"/>
            </a:xfrm>
            <a:prstGeom prst="line">
              <a:avLst/>
            </a:prstGeom>
            <a:noFill/>
            <a:ln w="9525">
              <a:solidFill>
                <a:schemeClr val="tx1"/>
              </a:solidFill>
              <a:round/>
              <a:headEnd/>
              <a:tailEnd type="triangle" w="med" len="me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7" name="Line 17"/>
            <p:cNvSpPr>
              <a:spLocks noChangeShapeType="1"/>
            </p:cNvSpPr>
            <p:nvPr/>
          </p:nvSpPr>
          <p:spPr bwMode="auto">
            <a:xfrm>
              <a:off x="5088" y="3960"/>
              <a:ext cx="480" cy="0"/>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8" name="Line 18"/>
            <p:cNvSpPr>
              <a:spLocks noChangeShapeType="1"/>
            </p:cNvSpPr>
            <p:nvPr/>
          </p:nvSpPr>
          <p:spPr bwMode="auto">
            <a:xfrm>
              <a:off x="5088" y="2484"/>
              <a:ext cx="480" cy="0"/>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9" name="Line 19"/>
            <p:cNvSpPr>
              <a:spLocks noChangeShapeType="1"/>
            </p:cNvSpPr>
            <p:nvPr/>
          </p:nvSpPr>
          <p:spPr bwMode="auto">
            <a:xfrm>
              <a:off x="5088" y="2448"/>
              <a:ext cx="480" cy="0"/>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20" name="Line 20"/>
            <p:cNvSpPr>
              <a:spLocks noChangeShapeType="1"/>
            </p:cNvSpPr>
            <p:nvPr/>
          </p:nvSpPr>
          <p:spPr bwMode="auto">
            <a:xfrm>
              <a:off x="5076" y="612"/>
              <a:ext cx="480" cy="0"/>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21" name="Line 21"/>
            <p:cNvSpPr>
              <a:spLocks noChangeShapeType="1"/>
            </p:cNvSpPr>
            <p:nvPr/>
          </p:nvSpPr>
          <p:spPr bwMode="auto">
            <a:xfrm>
              <a:off x="5556" y="2484"/>
              <a:ext cx="0" cy="1476"/>
            </a:xfrm>
            <a:prstGeom prst="lin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22" name="Text Box 22"/>
            <p:cNvSpPr txBox="1">
              <a:spLocks noChangeArrowheads="1"/>
            </p:cNvSpPr>
            <p:nvPr/>
          </p:nvSpPr>
          <p:spPr bwMode="auto">
            <a:xfrm rot="-5392321">
              <a:off x="5196" y="2981"/>
              <a:ext cx="965" cy="577"/>
            </a:xfrm>
            <a:prstGeom prst="rect">
              <a:avLst/>
            </a:prstGeom>
            <a:solidFill>
              <a:schemeClr val="bg1"/>
            </a:solid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eaLnBrk="0" hangingPunct="0">
                <a:lnSpc>
                  <a:spcPct val="85000"/>
                </a:lnSpc>
              </a:pPr>
              <a:r>
                <a:rPr lang="en-US">
                  <a:latin typeface="Arial Black" pitchFamily="34" charset="0"/>
                </a:rPr>
                <a:t>Secondary Storage</a:t>
              </a:r>
            </a:p>
          </p:txBody>
        </p:sp>
        <p:sp>
          <p:nvSpPr>
            <p:cNvPr id="23" name="Text Box 23"/>
            <p:cNvSpPr txBox="1">
              <a:spLocks noChangeArrowheads="1"/>
            </p:cNvSpPr>
            <p:nvPr/>
          </p:nvSpPr>
          <p:spPr bwMode="auto">
            <a:xfrm rot="-5408391">
              <a:off x="5124" y="1310"/>
              <a:ext cx="953" cy="407"/>
            </a:xfrm>
            <a:prstGeom prst="rect">
              <a:avLst/>
            </a:prstGeom>
            <a:solidFill>
              <a:schemeClr val="bg1"/>
            </a:solid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0" hangingPunct="0">
                <a:lnSpc>
                  <a:spcPct val="85000"/>
                </a:lnSpc>
              </a:pPr>
              <a:r>
                <a:rPr lang="en-US">
                  <a:latin typeface="Arial Black" pitchFamily="34" charset="0"/>
                </a:rPr>
                <a:t>Primary</a:t>
              </a:r>
            </a:p>
            <a:p>
              <a:pPr eaLnBrk="0" hangingPunct="0">
                <a:lnSpc>
                  <a:spcPct val="85000"/>
                </a:lnSpc>
              </a:pPr>
              <a:r>
                <a:rPr lang="en-US">
                  <a:latin typeface="Arial Black" pitchFamily="34" charset="0"/>
                </a:rPr>
                <a:t>Storage</a:t>
              </a: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DVD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DVD</a:t>
            </a:r>
            <a:r>
              <a:rPr lang="en-US" dirty="0" smtClean="0"/>
              <a:t> is an optical disc storage format, invented and developed by Philips, Sony, Toshiba, and Panasonic in 1995. DVDs offer higher storage capacity than Compact Discs while having the same dimensions.</a:t>
            </a:r>
          </a:p>
          <a:p>
            <a:pPr algn="just"/>
            <a:r>
              <a:rPr lang="en-US" dirty="0" smtClean="0"/>
              <a:t>Pre-recorded DVDs are mass-produced using molding machines that physically stamp data onto the DVD. Such discs are known as DVD-ROM, because data can only be read and not written nor erased. Blank recordable DVD discs (DVD-R and DVD+R) can be recorded once using a DVD recorder and then function as a DVD-ROM. Rewritable DVDs (DVD-RW, DVD+RW, and DVD-RAM) can be recorded and erased multiple times.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DVD</a:t>
            </a:r>
            <a:endParaRPr lang="en-US" dirty="0"/>
          </a:p>
        </p:txBody>
      </p:sp>
      <p:pic>
        <p:nvPicPr>
          <p:cNvPr id="44034" name="Picture 2" descr="https://encrypted-tbn1.gstatic.com/images?q=tbn:ANd9GcTObOLlb5ehLVqqzoeeheW0t46-TuwoojNwfY6NXJAAmVCPt9Te"/>
          <p:cNvPicPr>
            <a:picLocks noChangeAspect="1" noChangeArrowheads="1"/>
          </p:cNvPicPr>
          <p:nvPr/>
        </p:nvPicPr>
        <p:blipFill>
          <a:blip r:embed="rId2"/>
          <a:srcRect/>
          <a:stretch>
            <a:fillRect/>
          </a:stretch>
        </p:blipFill>
        <p:spPr bwMode="auto">
          <a:xfrm>
            <a:off x="2895600" y="2362200"/>
            <a:ext cx="2895600" cy="28956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ray disc</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err="1" smtClean="0"/>
              <a:t>Blu</a:t>
            </a:r>
            <a:r>
              <a:rPr lang="en-US" b="1" dirty="0" smtClean="0"/>
              <a:t>-ray Disc</a:t>
            </a:r>
            <a:r>
              <a:rPr lang="en-US" dirty="0" smtClean="0"/>
              <a:t> (</a:t>
            </a:r>
            <a:r>
              <a:rPr lang="en-US" b="1" dirty="0" smtClean="0"/>
              <a:t>BD</a:t>
            </a:r>
            <a:r>
              <a:rPr lang="en-US" dirty="0" smtClean="0"/>
              <a:t>) is an optical disc storage medium designed to supersede the DVD format. The plastic disc is 120 mm in diameter and 1.2 mm thick, the same size as DVDs and CDs. Conventional (pre-BD-XL) </a:t>
            </a:r>
            <a:r>
              <a:rPr lang="en-US" dirty="0" err="1" smtClean="0"/>
              <a:t>Blu</a:t>
            </a:r>
            <a:r>
              <a:rPr lang="en-US" dirty="0" smtClean="0"/>
              <a:t>-ray Discs contain 25 GB per layer, with dual layer discs (50 GB) being the industry standard for feature-length video discs. Triple layer discs (100 GB) and quadruple layers (128 GB) are available for </a:t>
            </a:r>
            <a:r>
              <a:rPr lang="en-US" i="1" dirty="0" smtClean="0"/>
              <a:t>BD-XL</a:t>
            </a:r>
            <a:r>
              <a:rPr lang="en-US" dirty="0" smtClean="0"/>
              <a:t> re-writer drives. The name </a:t>
            </a:r>
            <a:r>
              <a:rPr lang="en-US" i="1" dirty="0" err="1" smtClean="0"/>
              <a:t>Blu</a:t>
            </a:r>
            <a:r>
              <a:rPr lang="en-US" i="1" dirty="0" smtClean="0"/>
              <a:t>-ray Disc</a:t>
            </a:r>
            <a:r>
              <a:rPr lang="en-US" dirty="0" smtClean="0"/>
              <a:t> refers to the blue laser used to read the disc, which allows information to be stored at a greater density than is possible with the longer-wavelength red laser used for DVDs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ray disc</a:t>
            </a:r>
            <a:endParaRPr lang="en-US" dirty="0"/>
          </a:p>
        </p:txBody>
      </p:sp>
      <p:pic>
        <p:nvPicPr>
          <p:cNvPr id="41986" name="Picture 2" descr="https://encrypted-tbn2.gstatic.com/images?q=tbn:ANd9GcSGNYDlC_AtAyW60UScIDQLrSPn5zqhqy8e7rkly4AvElP0bTpgzX7YI3Y"/>
          <p:cNvPicPr>
            <a:picLocks noChangeAspect="1" noChangeArrowheads="1"/>
          </p:cNvPicPr>
          <p:nvPr/>
        </p:nvPicPr>
        <p:blipFill>
          <a:blip r:embed="rId2"/>
          <a:srcRect/>
          <a:stretch>
            <a:fillRect/>
          </a:stretch>
        </p:blipFill>
        <p:spPr bwMode="auto">
          <a:xfrm>
            <a:off x="3200400" y="2590800"/>
            <a:ext cx="2143125" cy="2143125"/>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Media Disc (UMD)</a:t>
            </a:r>
            <a:endParaRPr lang="en-US" dirty="0"/>
          </a:p>
        </p:txBody>
      </p:sp>
      <p:sp>
        <p:nvSpPr>
          <p:cNvPr id="3" name="Content Placeholder 2"/>
          <p:cNvSpPr>
            <a:spLocks noGrp="1"/>
          </p:cNvSpPr>
          <p:nvPr>
            <p:ph idx="1"/>
          </p:nvPr>
        </p:nvSpPr>
        <p:spPr/>
        <p:txBody>
          <a:bodyPr/>
          <a:lstStyle/>
          <a:p>
            <a:pPr algn="just"/>
            <a:r>
              <a:rPr lang="en-US" dirty="0" smtClean="0"/>
              <a:t>The </a:t>
            </a:r>
            <a:r>
              <a:rPr lang="en-US" b="1" dirty="0" smtClean="0"/>
              <a:t>Universal Media Disc</a:t>
            </a:r>
            <a:r>
              <a:rPr lang="en-US" dirty="0" smtClean="0"/>
              <a:t> (</a:t>
            </a:r>
            <a:r>
              <a:rPr lang="en-US" b="1" dirty="0" smtClean="0"/>
              <a:t>UMD</a:t>
            </a:r>
            <a:r>
              <a:rPr lang="en-US" dirty="0" smtClean="0"/>
              <a:t>) is an optical disc medium developed by Sony for use on their PlayStation Portable handheld gaming and multimedia platform. It can hold up to 1.8 gigabytes of data and is capable of housing video games, feature-length films, and music. UMD is the trademark of Sony Computer Entertainment Inc. for their optical disk cartridge (ODC)</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Media Disc (UMD)</a:t>
            </a:r>
            <a:endParaRPr lang="en-US" dirty="0"/>
          </a:p>
        </p:txBody>
      </p:sp>
      <p:pic>
        <p:nvPicPr>
          <p:cNvPr id="4" name="Picture 2" descr="https://encrypted-tbn0.gstatic.com/images?q=tbn:ANd9GcT9b7IWFFSRypg0ZU1YaLNQ5-8AoiKBFzrPp3Z7muWjjzs4gZBV"/>
          <p:cNvPicPr>
            <a:picLocks noGrp="1" noChangeAspect="1" noChangeArrowheads="1"/>
          </p:cNvPicPr>
          <p:nvPr>
            <p:ph idx="1"/>
          </p:nvPr>
        </p:nvPicPr>
        <p:blipFill>
          <a:blip r:embed="rId2"/>
          <a:stretch>
            <a:fillRect/>
          </a:stretch>
        </p:blipFill>
        <p:spPr bwMode="auto">
          <a:xfrm>
            <a:off x="3609975" y="2717006"/>
            <a:ext cx="2076450" cy="2200275"/>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Drum</a:t>
            </a:r>
            <a:endParaRPr lang="en-US" dirty="0"/>
          </a:p>
        </p:txBody>
      </p:sp>
      <p:sp>
        <p:nvSpPr>
          <p:cNvPr id="3" name="Content Placeholder 2"/>
          <p:cNvSpPr>
            <a:spLocks noGrp="1"/>
          </p:cNvSpPr>
          <p:nvPr>
            <p:ph idx="1"/>
          </p:nvPr>
        </p:nvSpPr>
        <p:spPr/>
        <p:txBody>
          <a:bodyPr/>
          <a:lstStyle/>
          <a:p>
            <a:pPr algn="just"/>
            <a:r>
              <a:rPr lang="en-US" b="1" dirty="0" smtClean="0"/>
              <a:t>Drum memory</a:t>
            </a:r>
            <a:r>
              <a:rPr lang="en-US" dirty="0" smtClean="0"/>
              <a:t> is an obsolete magnetic data storage device. It was invented by Gustav </a:t>
            </a:r>
            <a:r>
              <a:rPr lang="en-US" dirty="0" err="1" smtClean="0"/>
              <a:t>Tauschek</a:t>
            </a:r>
            <a:r>
              <a:rPr lang="en-US" dirty="0" smtClean="0"/>
              <a:t> in 1932 in Austria and was widely used in the 1950s and into the 1960s as computer memory</a:t>
            </a:r>
            <a:endParaRPr lang="en-US" dirty="0"/>
          </a:p>
        </p:txBody>
      </p:sp>
      <p:pic>
        <p:nvPicPr>
          <p:cNvPr id="34818" name="Picture 2" descr="https://encrypted-tbn3.gstatic.com/images?q=tbn:ANd9GcQhP_zbcDohrPS0NGNw_tnoU7_r8wfAsH0ufvgwBWFpqNwi00eDug"/>
          <p:cNvPicPr>
            <a:picLocks noChangeAspect="1" noChangeArrowheads="1"/>
          </p:cNvPicPr>
          <p:nvPr/>
        </p:nvPicPr>
        <p:blipFill>
          <a:blip r:embed="rId2"/>
          <a:srcRect/>
          <a:stretch>
            <a:fillRect/>
          </a:stretch>
        </p:blipFill>
        <p:spPr bwMode="auto">
          <a:xfrm>
            <a:off x="3352800" y="4114800"/>
            <a:ext cx="2466975" cy="2457451"/>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Bubble Memory</a:t>
            </a:r>
            <a:endParaRPr lang="en-US" dirty="0"/>
          </a:p>
        </p:txBody>
      </p:sp>
      <p:sp>
        <p:nvSpPr>
          <p:cNvPr id="3" name="Content Placeholder 2"/>
          <p:cNvSpPr>
            <a:spLocks noGrp="1"/>
          </p:cNvSpPr>
          <p:nvPr>
            <p:ph idx="1"/>
          </p:nvPr>
        </p:nvSpPr>
        <p:spPr/>
        <p:txBody>
          <a:bodyPr>
            <a:normAutofit/>
          </a:bodyPr>
          <a:lstStyle/>
          <a:p>
            <a:pPr algn="just"/>
            <a:r>
              <a:rPr lang="en-US" sz="2800" b="1" dirty="0" smtClean="0"/>
              <a:t>Bubble memory</a:t>
            </a:r>
            <a:r>
              <a:rPr lang="en-US" sz="2800" dirty="0" smtClean="0"/>
              <a:t> is a type of non-volatile computer memory that uses a thin film of a magnetic material to hold small magnetized areas, known as </a:t>
            </a:r>
            <a:r>
              <a:rPr lang="en-US" sz="2800" i="1" dirty="0" smtClean="0"/>
              <a:t>bubbles</a:t>
            </a:r>
            <a:r>
              <a:rPr lang="en-US" sz="2800" dirty="0" smtClean="0"/>
              <a:t> or </a:t>
            </a:r>
            <a:r>
              <a:rPr lang="en-US" sz="2800" i="1" dirty="0" smtClean="0"/>
              <a:t>domains</a:t>
            </a:r>
            <a:r>
              <a:rPr lang="en-US" sz="2800" dirty="0" smtClean="0"/>
              <a:t>, each storing one bit of data. Bubble memory started out as a promising technology in the 1970s</a:t>
            </a:r>
            <a:endParaRPr lang="en-US" sz="2800" dirty="0"/>
          </a:p>
        </p:txBody>
      </p:sp>
      <p:pic>
        <p:nvPicPr>
          <p:cNvPr id="33794" name="Picture 2" descr="https://encrypted-tbn3.gstatic.com/images?q=tbn:ANd9GcTyOiu9-9jBojIe6n8ML0nnxjRyzxfDjRyVQWJ6KpxsQ53Yb862jg"/>
          <p:cNvPicPr>
            <a:picLocks noChangeAspect="1" noChangeArrowheads="1"/>
          </p:cNvPicPr>
          <p:nvPr/>
        </p:nvPicPr>
        <p:blipFill>
          <a:blip r:embed="rId2"/>
          <a:srcRect/>
          <a:stretch>
            <a:fillRect/>
          </a:stretch>
        </p:blipFill>
        <p:spPr bwMode="auto">
          <a:xfrm>
            <a:off x="2819400" y="3886200"/>
            <a:ext cx="3200400" cy="26670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a:pPr>
            <a:r>
              <a:rPr lang="en-US" dirty="0" smtClean="0"/>
              <a:t>Find how to know processor, RAM and computer specification at windows XP at you computer</a:t>
            </a:r>
          </a:p>
          <a:p>
            <a:pPr marL="514350" indent="-514350" algn="just">
              <a:buFont typeface="+mj-lt"/>
              <a:buAutoNum type="arabicPeriod"/>
            </a:pPr>
            <a:r>
              <a:rPr lang="en-US" dirty="0" smtClean="0"/>
              <a:t>Floppy drive didn’t used for present PC. For your opinion, what device will not used anymore.</a:t>
            </a:r>
          </a:p>
          <a:p>
            <a:pPr marL="514350" indent="-514350" algn="just">
              <a:buFont typeface="+mj-lt"/>
              <a:buAutoNum type="arabicPeriod"/>
            </a:pPr>
            <a:r>
              <a:rPr lang="en-US" dirty="0" smtClean="0"/>
              <a:t>If human gen size = 800 million byte and how many human can store in a 120 </a:t>
            </a:r>
            <a:r>
              <a:rPr lang="en-US" dirty="0" err="1" smtClean="0"/>
              <a:t>Gb</a:t>
            </a:r>
            <a:r>
              <a:rPr lang="en-US" dirty="0" smtClean="0"/>
              <a:t> </a:t>
            </a:r>
            <a:r>
              <a:rPr lang="en-US" dirty="0" err="1" smtClean="0"/>
              <a:t>harddisk</a:t>
            </a:r>
            <a:r>
              <a:rPr lang="en-US" dirty="0" smtClean="0"/>
              <a:t>! </a:t>
            </a:r>
          </a:p>
          <a:p>
            <a:pPr marL="514350" indent="-514350" algn="just">
              <a:buFont typeface="+mj-lt"/>
              <a:buAutoNum type="arabi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dirty="0" smtClean="0"/>
              <a:t>External Memory types</a:t>
            </a:r>
            <a:endParaRPr lang="en-US" dirty="0"/>
          </a:p>
        </p:txBody>
      </p:sp>
      <p:sp>
        <p:nvSpPr>
          <p:cNvPr id="102" name="AutoShape 2"/>
          <p:cNvSpPr>
            <a:spLocks noChangeArrowheads="1"/>
          </p:cNvSpPr>
          <p:nvPr/>
        </p:nvSpPr>
        <p:spPr bwMode="auto">
          <a:xfrm>
            <a:off x="2381250" y="727524"/>
            <a:ext cx="4343400" cy="838200"/>
          </a:xfrm>
          <a:prstGeom prst="downArrowCallout">
            <a:avLst>
              <a:gd name="adj1" fmla="val 127146"/>
              <a:gd name="adj2" fmla="val 127170"/>
              <a:gd name="adj3" fmla="val 16667"/>
              <a:gd name="adj4" fmla="val 66667"/>
            </a:avLst>
          </a:prstGeom>
          <a:solidFill>
            <a:schemeClr val="accent1"/>
          </a:solidFill>
          <a:ln w="9525">
            <a:solidFill>
              <a:schemeClr val="tx1"/>
            </a:solidFill>
            <a:miter lim="800000"/>
            <a:headEnd/>
            <a:tailEnd/>
          </a:ln>
        </p:spPr>
        <p:txBody>
          <a:bodyPr wrap="none" lIns="91358" tIns="45678" rIns="91358" bIns="45678"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2400">
                <a:latin typeface="Times New Roman" pitchFamily="18" charset="0"/>
              </a:rPr>
              <a:t>EXTERNAL MEMORY</a:t>
            </a:r>
          </a:p>
        </p:txBody>
      </p:sp>
      <p:sp>
        <p:nvSpPr>
          <p:cNvPr id="103" name="Line 3"/>
          <p:cNvSpPr>
            <a:spLocks noChangeShapeType="1"/>
          </p:cNvSpPr>
          <p:nvPr/>
        </p:nvSpPr>
        <p:spPr bwMode="auto">
          <a:xfrm>
            <a:off x="552450" y="1641924"/>
            <a:ext cx="800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4" name="Line 4"/>
          <p:cNvSpPr>
            <a:spLocks noChangeShapeType="1"/>
          </p:cNvSpPr>
          <p:nvPr/>
        </p:nvSpPr>
        <p:spPr bwMode="auto">
          <a:xfrm>
            <a:off x="552450" y="1641924"/>
            <a:ext cx="0" cy="382588"/>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5" name="Line 5"/>
          <p:cNvSpPr>
            <a:spLocks noChangeShapeType="1"/>
          </p:cNvSpPr>
          <p:nvPr/>
        </p:nvSpPr>
        <p:spPr bwMode="auto">
          <a:xfrm>
            <a:off x="8553450" y="1641924"/>
            <a:ext cx="0" cy="382588"/>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6" name="Rectangle 105"/>
          <p:cNvSpPr>
            <a:spLocks noChangeArrowheads="1"/>
          </p:cNvSpPr>
          <p:nvPr/>
        </p:nvSpPr>
        <p:spPr bwMode="auto">
          <a:xfrm>
            <a:off x="323850" y="2024512"/>
            <a:ext cx="914400" cy="338137"/>
          </a:xfrm>
          <a:prstGeom prst="rect">
            <a:avLst/>
          </a:prstGeom>
          <a:noFill/>
          <a:ln w="9525">
            <a:noFill/>
            <a:miter lim="800000"/>
            <a:headEnd/>
            <a:tailEnd/>
          </a:ln>
        </p:spPr>
        <p:txBody>
          <a:bodyPr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600" dirty="0">
                <a:latin typeface="Century Schoolbook" pitchFamily="18" charset="0"/>
              </a:rPr>
              <a:t>SASD</a:t>
            </a:r>
          </a:p>
        </p:txBody>
      </p:sp>
      <p:sp>
        <p:nvSpPr>
          <p:cNvPr id="107" name="Rectangle 106"/>
          <p:cNvSpPr>
            <a:spLocks noChangeArrowheads="1"/>
          </p:cNvSpPr>
          <p:nvPr/>
        </p:nvSpPr>
        <p:spPr bwMode="auto">
          <a:xfrm>
            <a:off x="8172450" y="2024512"/>
            <a:ext cx="647700" cy="338137"/>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600">
                <a:latin typeface="Century Schoolbook" pitchFamily="18" charset="0"/>
              </a:rPr>
              <a:t>DASD</a:t>
            </a:r>
          </a:p>
        </p:txBody>
      </p:sp>
      <p:sp>
        <p:nvSpPr>
          <p:cNvPr id="108" name="Line 8"/>
          <p:cNvSpPr>
            <a:spLocks noChangeShapeType="1"/>
          </p:cNvSpPr>
          <p:nvPr/>
        </p:nvSpPr>
        <p:spPr bwMode="auto">
          <a:xfrm>
            <a:off x="552450" y="2480124"/>
            <a:ext cx="0" cy="1525588"/>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9" name="Line 9"/>
          <p:cNvSpPr>
            <a:spLocks noChangeShapeType="1"/>
          </p:cNvSpPr>
          <p:nvPr/>
        </p:nvSpPr>
        <p:spPr bwMode="auto">
          <a:xfrm>
            <a:off x="552450" y="2784924"/>
            <a:ext cx="303213"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0" name="Line 10"/>
          <p:cNvSpPr>
            <a:spLocks noChangeShapeType="1"/>
          </p:cNvSpPr>
          <p:nvPr/>
        </p:nvSpPr>
        <p:spPr bwMode="auto">
          <a:xfrm>
            <a:off x="552450" y="3392937"/>
            <a:ext cx="303213"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1" name="Line 11"/>
          <p:cNvSpPr>
            <a:spLocks noChangeShapeType="1"/>
          </p:cNvSpPr>
          <p:nvPr/>
        </p:nvSpPr>
        <p:spPr bwMode="auto">
          <a:xfrm>
            <a:off x="552450" y="4005712"/>
            <a:ext cx="303213"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2" name="Rectangle 111"/>
          <p:cNvSpPr>
            <a:spLocks noChangeArrowheads="1"/>
          </p:cNvSpPr>
          <p:nvPr/>
        </p:nvSpPr>
        <p:spPr bwMode="auto">
          <a:xfrm>
            <a:off x="781050" y="2676974"/>
            <a:ext cx="1025525"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kumimoji="1" lang="en-US" sz="1200" dirty="0">
                <a:latin typeface="Century Schoolbook" pitchFamily="18" charset="0"/>
              </a:rPr>
              <a:t>PUNCH CARD</a:t>
            </a:r>
          </a:p>
        </p:txBody>
      </p:sp>
      <p:sp>
        <p:nvSpPr>
          <p:cNvPr id="113" name="Rectangle 112"/>
          <p:cNvSpPr>
            <a:spLocks noChangeArrowheads="1"/>
          </p:cNvSpPr>
          <p:nvPr/>
        </p:nvSpPr>
        <p:spPr bwMode="auto">
          <a:xfrm>
            <a:off x="781050" y="3211962"/>
            <a:ext cx="925513"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PAPER TAPE</a:t>
            </a:r>
          </a:p>
        </p:txBody>
      </p:sp>
      <p:sp>
        <p:nvSpPr>
          <p:cNvPr id="114" name="Rectangle 113"/>
          <p:cNvSpPr>
            <a:spLocks noChangeArrowheads="1"/>
          </p:cNvSpPr>
          <p:nvPr/>
        </p:nvSpPr>
        <p:spPr bwMode="auto">
          <a:xfrm>
            <a:off x="781050" y="3819974"/>
            <a:ext cx="1216025"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MAGNETIC TAPE</a:t>
            </a:r>
          </a:p>
        </p:txBody>
      </p:sp>
      <p:sp>
        <p:nvSpPr>
          <p:cNvPr id="115" name="Line 15"/>
          <p:cNvSpPr>
            <a:spLocks noChangeShapeType="1"/>
          </p:cNvSpPr>
          <p:nvPr/>
        </p:nvSpPr>
        <p:spPr bwMode="auto">
          <a:xfrm>
            <a:off x="1085850" y="4080324"/>
            <a:ext cx="0" cy="1522413"/>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6" name="Line 16"/>
          <p:cNvSpPr>
            <a:spLocks noChangeShapeType="1"/>
          </p:cNvSpPr>
          <p:nvPr/>
        </p:nvSpPr>
        <p:spPr bwMode="auto">
          <a:xfrm>
            <a:off x="1085850" y="4459737"/>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7" name="Line 17"/>
          <p:cNvSpPr>
            <a:spLocks noChangeShapeType="1"/>
          </p:cNvSpPr>
          <p:nvPr/>
        </p:nvSpPr>
        <p:spPr bwMode="auto">
          <a:xfrm>
            <a:off x="1085850" y="5070924"/>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8" name="Line 18"/>
          <p:cNvSpPr>
            <a:spLocks noChangeShapeType="1"/>
          </p:cNvSpPr>
          <p:nvPr/>
        </p:nvSpPr>
        <p:spPr bwMode="auto">
          <a:xfrm>
            <a:off x="1085850" y="5602737"/>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9" name="Rectangle 118"/>
          <p:cNvSpPr>
            <a:spLocks noChangeArrowheads="1"/>
          </p:cNvSpPr>
          <p:nvPr/>
        </p:nvSpPr>
        <p:spPr bwMode="auto">
          <a:xfrm>
            <a:off x="1390650" y="4354962"/>
            <a:ext cx="1023938"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REEL TO REEL</a:t>
            </a:r>
          </a:p>
        </p:txBody>
      </p:sp>
      <p:sp>
        <p:nvSpPr>
          <p:cNvPr id="120" name="Rectangle 119"/>
          <p:cNvSpPr>
            <a:spLocks noChangeArrowheads="1"/>
          </p:cNvSpPr>
          <p:nvPr/>
        </p:nvSpPr>
        <p:spPr bwMode="auto">
          <a:xfrm>
            <a:off x="1390650" y="4962974"/>
            <a:ext cx="1246188"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CARTRIDGE TAPE</a:t>
            </a:r>
          </a:p>
        </p:txBody>
      </p:sp>
      <p:sp>
        <p:nvSpPr>
          <p:cNvPr id="121" name="Rectangle 120"/>
          <p:cNvSpPr>
            <a:spLocks noChangeArrowheads="1"/>
          </p:cNvSpPr>
          <p:nvPr/>
        </p:nvSpPr>
        <p:spPr bwMode="auto">
          <a:xfrm>
            <a:off x="1390650" y="5497962"/>
            <a:ext cx="800100"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CASSETTE</a:t>
            </a:r>
          </a:p>
        </p:txBody>
      </p:sp>
      <p:sp>
        <p:nvSpPr>
          <p:cNvPr id="122" name="Line 22"/>
          <p:cNvSpPr>
            <a:spLocks noChangeShapeType="1"/>
          </p:cNvSpPr>
          <p:nvPr/>
        </p:nvSpPr>
        <p:spPr bwMode="auto">
          <a:xfrm>
            <a:off x="8553450" y="2327724"/>
            <a:ext cx="0" cy="373380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3" name="Line 23"/>
          <p:cNvSpPr>
            <a:spLocks noChangeShapeType="1"/>
          </p:cNvSpPr>
          <p:nvPr/>
        </p:nvSpPr>
        <p:spPr bwMode="auto">
          <a:xfrm flipH="1">
            <a:off x="8172450" y="2554737"/>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4" name="Line 24"/>
          <p:cNvSpPr>
            <a:spLocks noChangeShapeType="1"/>
          </p:cNvSpPr>
          <p:nvPr/>
        </p:nvSpPr>
        <p:spPr bwMode="auto">
          <a:xfrm flipH="1">
            <a:off x="8172450" y="4689924"/>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5" name="Line 25"/>
          <p:cNvSpPr>
            <a:spLocks noChangeShapeType="1"/>
          </p:cNvSpPr>
          <p:nvPr/>
        </p:nvSpPr>
        <p:spPr bwMode="auto">
          <a:xfrm flipH="1">
            <a:off x="8172450" y="4005712"/>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6" name="Line 26"/>
          <p:cNvSpPr>
            <a:spLocks noChangeShapeType="1"/>
          </p:cNvSpPr>
          <p:nvPr/>
        </p:nvSpPr>
        <p:spPr bwMode="auto">
          <a:xfrm flipH="1">
            <a:off x="8172450" y="5375724"/>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7" name="Line 27"/>
          <p:cNvSpPr>
            <a:spLocks noChangeShapeType="1"/>
          </p:cNvSpPr>
          <p:nvPr/>
        </p:nvSpPr>
        <p:spPr bwMode="auto">
          <a:xfrm flipH="1">
            <a:off x="8172450" y="6061524"/>
            <a:ext cx="381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8" name="Rectangle 127"/>
          <p:cNvSpPr>
            <a:spLocks noChangeArrowheads="1"/>
          </p:cNvSpPr>
          <p:nvPr/>
        </p:nvSpPr>
        <p:spPr bwMode="auto">
          <a:xfrm>
            <a:off x="5365750" y="5853562"/>
            <a:ext cx="2571372" cy="276914"/>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kumimoji="1" lang="en-US" sz="1200" dirty="0" smtClean="0">
                <a:latin typeface="Century Schoolbook" pitchFamily="18" charset="0"/>
              </a:rPr>
              <a:t>MAGNETIC </a:t>
            </a:r>
            <a:r>
              <a:rPr kumimoji="1" lang="en-US" sz="1200" dirty="0">
                <a:latin typeface="Century Schoolbook" pitchFamily="18" charset="0"/>
              </a:rPr>
              <a:t>B</a:t>
            </a:r>
            <a:r>
              <a:rPr kumimoji="1" lang="en-US" sz="1200" dirty="0" smtClean="0">
                <a:latin typeface="Century Schoolbook" pitchFamily="18" charset="0"/>
              </a:rPr>
              <a:t>UBBLE </a:t>
            </a:r>
            <a:r>
              <a:rPr kumimoji="1" lang="en-US" sz="1200" dirty="0">
                <a:latin typeface="Century Schoolbook" pitchFamily="18" charset="0"/>
              </a:rPr>
              <a:t>MEMORY</a:t>
            </a:r>
          </a:p>
        </p:txBody>
      </p:sp>
      <p:sp>
        <p:nvSpPr>
          <p:cNvPr id="129" name="Rectangle 128"/>
          <p:cNvSpPr>
            <a:spLocks noChangeArrowheads="1"/>
          </p:cNvSpPr>
          <p:nvPr/>
        </p:nvSpPr>
        <p:spPr bwMode="auto">
          <a:xfrm>
            <a:off x="6296025" y="5259837"/>
            <a:ext cx="1317625"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MAGNETIC DRUM</a:t>
            </a:r>
          </a:p>
        </p:txBody>
      </p:sp>
      <p:sp>
        <p:nvSpPr>
          <p:cNvPr id="130" name="Rectangle 129"/>
          <p:cNvSpPr>
            <a:spLocks noChangeArrowheads="1"/>
          </p:cNvSpPr>
          <p:nvPr/>
        </p:nvSpPr>
        <p:spPr bwMode="auto">
          <a:xfrm>
            <a:off x="6572250" y="4581974"/>
            <a:ext cx="1035050"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OPTICAL DISK</a:t>
            </a:r>
          </a:p>
        </p:txBody>
      </p:sp>
      <p:sp>
        <p:nvSpPr>
          <p:cNvPr id="131" name="Rectangle 130"/>
          <p:cNvSpPr>
            <a:spLocks noChangeArrowheads="1"/>
          </p:cNvSpPr>
          <p:nvPr/>
        </p:nvSpPr>
        <p:spPr bwMode="auto">
          <a:xfrm>
            <a:off x="5873750" y="3966024"/>
            <a:ext cx="1535113" cy="277813"/>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TAPE STRIP CATRIDGE</a:t>
            </a:r>
          </a:p>
        </p:txBody>
      </p:sp>
      <p:sp>
        <p:nvSpPr>
          <p:cNvPr id="132" name="Rectangle 131"/>
          <p:cNvSpPr>
            <a:spLocks noChangeArrowheads="1"/>
          </p:cNvSpPr>
          <p:nvPr/>
        </p:nvSpPr>
        <p:spPr bwMode="auto">
          <a:xfrm>
            <a:off x="6419850" y="2448374"/>
            <a:ext cx="1190625"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MAGNETIC DISK</a:t>
            </a:r>
          </a:p>
        </p:txBody>
      </p:sp>
      <p:sp>
        <p:nvSpPr>
          <p:cNvPr id="133" name="Line 33"/>
          <p:cNvSpPr>
            <a:spLocks noChangeShapeType="1"/>
          </p:cNvSpPr>
          <p:nvPr/>
        </p:nvSpPr>
        <p:spPr bwMode="auto">
          <a:xfrm flipH="1">
            <a:off x="5962650" y="2862712"/>
            <a:ext cx="382588"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4" name="Line 34"/>
          <p:cNvSpPr>
            <a:spLocks noChangeShapeType="1"/>
          </p:cNvSpPr>
          <p:nvPr/>
        </p:nvSpPr>
        <p:spPr bwMode="auto">
          <a:xfrm>
            <a:off x="6345238" y="2100712"/>
            <a:ext cx="0" cy="114300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5" name="Line 35"/>
          <p:cNvSpPr>
            <a:spLocks noChangeShapeType="1"/>
          </p:cNvSpPr>
          <p:nvPr/>
        </p:nvSpPr>
        <p:spPr bwMode="auto">
          <a:xfrm>
            <a:off x="5962650" y="3243712"/>
            <a:ext cx="382588"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6" name="Line 36"/>
          <p:cNvSpPr>
            <a:spLocks noChangeShapeType="1"/>
          </p:cNvSpPr>
          <p:nvPr/>
        </p:nvSpPr>
        <p:spPr bwMode="auto">
          <a:xfrm>
            <a:off x="5962650" y="2100712"/>
            <a:ext cx="382588"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7" name="Line 37"/>
          <p:cNvSpPr>
            <a:spLocks noChangeShapeType="1"/>
          </p:cNvSpPr>
          <p:nvPr/>
        </p:nvSpPr>
        <p:spPr bwMode="auto">
          <a:xfrm>
            <a:off x="5962650" y="2480124"/>
            <a:ext cx="382588"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8" name="Rectangle 137"/>
          <p:cNvSpPr>
            <a:spLocks noChangeArrowheads="1"/>
          </p:cNvSpPr>
          <p:nvPr/>
        </p:nvSpPr>
        <p:spPr bwMode="auto">
          <a:xfrm>
            <a:off x="4819650" y="3194499"/>
            <a:ext cx="866775"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HARD DISK</a:t>
            </a:r>
          </a:p>
        </p:txBody>
      </p:sp>
      <p:sp>
        <p:nvSpPr>
          <p:cNvPr id="139" name="Rectangle 138"/>
          <p:cNvSpPr>
            <a:spLocks noChangeArrowheads="1"/>
          </p:cNvSpPr>
          <p:nvPr/>
        </p:nvSpPr>
        <p:spPr bwMode="auto">
          <a:xfrm>
            <a:off x="4743450" y="2813499"/>
            <a:ext cx="933450"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HARD CARD</a:t>
            </a:r>
          </a:p>
        </p:txBody>
      </p:sp>
      <p:sp>
        <p:nvSpPr>
          <p:cNvPr id="140" name="Rectangle 139"/>
          <p:cNvSpPr>
            <a:spLocks noChangeArrowheads="1"/>
          </p:cNvSpPr>
          <p:nvPr/>
        </p:nvSpPr>
        <p:spPr bwMode="auto">
          <a:xfrm>
            <a:off x="4895850" y="2354712"/>
            <a:ext cx="811213"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MINI DISK</a:t>
            </a:r>
          </a:p>
        </p:txBody>
      </p:sp>
      <p:sp>
        <p:nvSpPr>
          <p:cNvPr id="141" name="Rectangle 140"/>
          <p:cNvSpPr>
            <a:spLocks noChangeArrowheads="1"/>
          </p:cNvSpPr>
          <p:nvPr/>
        </p:nvSpPr>
        <p:spPr bwMode="auto">
          <a:xfrm>
            <a:off x="4667250" y="1975299"/>
            <a:ext cx="939800" cy="2762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MICRO DISK</a:t>
            </a:r>
          </a:p>
        </p:txBody>
      </p:sp>
      <p:sp>
        <p:nvSpPr>
          <p:cNvPr id="142" name="Line 42"/>
          <p:cNvSpPr>
            <a:spLocks noChangeShapeType="1"/>
          </p:cNvSpPr>
          <p:nvPr/>
        </p:nvSpPr>
        <p:spPr bwMode="auto">
          <a:xfrm flipH="1">
            <a:off x="4362450" y="2784924"/>
            <a:ext cx="3048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3" name="Line 43"/>
          <p:cNvSpPr>
            <a:spLocks noChangeShapeType="1"/>
          </p:cNvSpPr>
          <p:nvPr/>
        </p:nvSpPr>
        <p:spPr bwMode="auto">
          <a:xfrm>
            <a:off x="4667250" y="2784924"/>
            <a:ext cx="0" cy="182880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4" name="Line 44"/>
          <p:cNvSpPr>
            <a:spLocks noChangeShapeType="1"/>
          </p:cNvSpPr>
          <p:nvPr/>
        </p:nvSpPr>
        <p:spPr bwMode="auto">
          <a:xfrm flipH="1">
            <a:off x="4362450" y="3623124"/>
            <a:ext cx="3048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5" name="Line 45"/>
          <p:cNvSpPr>
            <a:spLocks noChangeShapeType="1"/>
          </p:cNvSpPr>
          <p:nvPr/>
        </p:nvSpPr>
        <p:spPr bwMode="auto">
          <a:xfrm flipH="1">
            <a:off x="4362450" y="4535937"/>
            <a:ext cx="3048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6" name="Rectangle 145"/>
          <p:cNvSpPr>
            <a:spLocks noChangeArrowheads="1"/>
          </p:cNvSpPr>
          <p:nvPr/>
        </p:nvSpPr>
        <p:spPr bwMode="auto">
          <a:xfrm>
            <a:off x="3754438" y="4412112"/>
            <a:ext cx="901700" cy="51752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dirty="0">
                <a:latin typeface="Century Schoolbook" pitchFamily="18" charset="0"/>
              </a:rPr>
              <a:t>DISK </a:t>
            </a:r>
          </a:p>
          <a:p>
            <a:pPr>
              <a:spcBef>
                <a:spcPct val="30000"/>
              </a:spcBef>
            </a:pPr>
            <a:r>
              <a:rPr kumimoji="1" lang="en-US" sz="1200" dirty="0">
                <a:latin typeface="Century Schoolbook" pitchFamily="18" charset="0"/>
              </a:rPr>
              <a:t>CARTRIDGE</a:t>
            </a:r>
          </a:p>
        </p:txBody>
      </p:sp>
      <p:sp>
        <p:nvSpPr>
          <p:cNvPr id="147" name="Rectangle 146"/>
          <p:cNvSpPr>
            <a:spLocks noChangeArrowheads="1"/>
          </p:cNvSpPr>
          <p:nvPr/>
        </p:nvSpPr>
        <p:spPr bwMode="auto">
          <a:xfrm>
            <a:off x="2762250" y="3470724"/>
            <a:ext cx="2422525" cy="536575"/>
          </a:xfrm>
          <a:prstGeom prst="rect">
            <a:avLst/>
          </a:prstGeom>
          <a:noFill/>
          <a:ln w="9525">
            <a:noFill/>
            <a:miter lim="800000"/>
            <a:headEnd/>
            <a:tailEnd/>
          </a:ln>
        </p:spPr>
        <p:txBody>
          <a:bodyPr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dirty="0">
                <a:latin typeface="Century Schoolbook" pitchFamily="18" charset="0"/>
              </a:rPr>
              <a:t>FIXED DISK</a:t>
            </a:r>
          </a:p>
          <a:p>
            <a:pPr>
              <a:spcBef>
                <a:spcPct val="30000"/>
              </a:spcBef>
            </a:pPr>
            <a:r>
              <a:rPr kumimoji="1" lang="en-US" sz="1200" dirty="0">
                <a:latin typeface="Century Schoolbook" pitchFamily="18" charset="0"/>
              </a:rPr>
              <a:t>(WINCHESTER DISK)</a:t>
            </a:r>
          </a:p>
        </p:txBody>
      </p:sp>
      <p:sp>
        <p:nvSpPr>
          <p:cNvPr id="148" name="Rectangle 147"/>
          <p:cNvSpPr>
            <a:spLocks noChangeArrowheads="1"/>
          </p:cNvSpPr>
          <p:nvPr/>
        </p:nvSpPr>
        <p:spPr bwMode="auto">
          <a:xfrm>
            <a:off x="2686050" y="2659512"/>
            <a:ext cx="1285875" cy="536575"/>
          </a:xfrm>
          <a:prstGeom prst="rect">
            <a:avLst/>
          </a:prstGeom>
          <a:noFill/>
          <a:ln w="9525">
            <a:noFill/>
            <a:miter lim="800000"/>
            <a:headEnd/>
            <a:tailEnd/>
          </a:ln>
        </p:spPr>
        <p:txBody>
          <a:bodyPr wrap="none" lIns="91358" tIns="45678" rIns="91358" bIns="45678">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30000"/>
              </a:spcBef>
            </a:pPr>
            <a:r>
              <a:rPr kumimoji="1" lang="en-US" sz="1200">
                <a:latin typeface="Century Schoolbook" pitchFamily="18" charset="0"/>
              </a:rPr>
              <a:t>REMOVABLE DISK</a:t>
            </a:r>
          </a:p>
          <a:p>
            <a:pPr>
              <a:spcBef>
                <a:spcPct val="30000"/>
              </a:spcBef>
            </a:pPr>
            <a:r>
              <a:rPr kumimoji="1" lang="en-US" sz="1200">
                <a:latin typeface="Century Schoolbook" pitchFamily="18" charset="0"/>
              </a:rPr>
              <a:t>( DISK PACK )</a:t>
            </a:r>
          </a:p>
        </p:txBody>
      </p:sp>
      <p:sp>
        <p:nvSpPr>
          <p:cNvPr id="149" name="Line 49"/>
          <p:cNvSpPr>
            <a:spLocks noChangeShapeType="1"/>
          </p:cNvSpPr>
          <p:nvPr/>
        </p:nvSpPr>
        <p:spPr bwMode="auto">
          <a:xfrm>
            <a:off x="4667250" y="3337374"/>
            <a:ext cx="2540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50" name="Line 50"/>
          <p:cNvSpPr>
            <a:spLocks noChangeShapeType="1"/>
          </p:cNvSpPr>
          <p:nvPr/>
        </p:nvSpPr>
        <p:spPr bwMode="auto">
          <a:xfrm>
            <a:off x="6318250" y="2592837"/>
            <a:ext cx="190500" cy="0"/>
          </a:xfrm>
          <a:prstGeom prst="line">
            <a:avLst/>
          </a:prstGeom>
          <a:noFill/>
          <a:ln w="9525">
            <a:solidFill>
              <a:schemeClr val="tx1"/>
            </a:solidFill>
            <a:round/>
            <a:headEnd/>
            <a:tailEnd/>
          </a:ln>
        </p:spPr>
        <p:txBody>
          <a:bodyPr lIns="86630" tIns="43315" rIns="86630" bIns="43315"/>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Memory types</a:t>
            </a:r>
            <a:endParaRPr lang="en-US" dirty="0"/>
          </a:p>
        </p:txBody>
      </p:sp>
      <p:sp>
        <p:nvSpPr>
          <p:cNvPr id="3" name="Content Placeholder 2"/>
          <p:cNvSpPr>
            <a:spLocks noGrp="1"/>
          </p:cNvSpPr>
          <p:nvPr>
            <p:ph idx="1"/>
          </p:nvPr>
        </p:nvSpPr>
        <p:spPr/>
        <p:txBody>
          <a:bodyPr/>
          <a:lstStyle/>
          <a:p>
            <a:r>
              <a:rPr lang="en-US" b="1" dirty="0" smtClean="0"/>
              <a:t>SASD (</a:t>
            </a:r>
            <a:r>
              <a:rPr lang="en-US" b="1" i="1" dirty="0" smtClean="0"/>
              <a:t>Serial/Sequential Access Storage Devices</a:t>
            </a:r>
            <a:r>
              <a:rPr lang="en-US" b="1" dirty="0" smtClean="0"/>
              <a:t>)</a:t>
            </a:r>
            <a:r>
              <a:rPr lang="en-US" dirty="0" smtClean="0"/>
              <a:t> </a:t>
            </a:r>
          </a:p>
          <a:p>
            <a:pPr>
              <a:buNone/>
            </a:pPr>
            <a:r>
              <a:rPr lang="en-US" dirty="0" smtClean="0"/>
              <a:t>	data storage devices that read their data in sequence</a:t>
            </a:r>
          </a:p>
          <a:p>
            <a:pPr>
              <a:buNone/>
            </a:pPr>
            <a:r>
              <a:rPr lang="en-US" dirty="0" smtClean="0"/>
              <a:t>Ex : Punch card, Paper tape, magnetic tape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2050" name="AutoShape 2" descr="data:image/jpeg;base64,/9j/4AAQSkZJRgABAQAAAQABAAD/2wBDAAkGBwgHBgkIBwgKCgkLDRYPDQwMDRsUFRAWIB0iIiAdHx8kKDQsJCYxJx8fLT0tMTU3Ojo6Iys/RD84QzQ5Ojf/2wBDAQoKCg0MDRoPDxo3JR8lNzc3Nzc3Nzc3Nzc3Nzc3Nzc3Nzc3Nzc3Nzc3Nzc3Nzc3Nzc3Nzc3Nzc3Nzc3Nzc3Nzf/wAARCACfAKMDASIAAhEBAxEB/8QAHAAAAAcBAQAAAAAAAAAAAAAAAAEDBAUGBwII/8QAQxAAAgEDAwEEBwUGBAMJAAAAAQIDAAQRBRIhMQYTQVEUImFxgZGhByMyscEVQlJi0eEkcnOCM5LwFjZDRVSissLS/8QAGQEAAgMBAAAAAAAAAAAAAAAAAgMAAQQF/8QAKxEAAgIBAwIFBAMBAQAAAAAAAAECEQMSITEEQRMiMlGRFGGh8AUGcYHh/9oADAMBAAIRAxEAPwDEKBFAGiJqECoUKFQgYrrGBmuRVr0jtl6BFFFLoWkXXdjG+a1BYj2kUMm0tlYcIqXLoqx94owM9K1PRe12laqzR3GiaHbvjJDWAK49+4VY/RtIZVY6F2cfPTFqVz8ATWafVxxupKjRHo5yVp2ZtF2Rt5dJsLp9TFrNcoXZZozt2+GMUF7F27HA1+0z/pNWrTXbpBHENH0xViUIndzyqFHkAF6Uyu2vJoHW2t7C3lxxIbiR9pz12lef+vKsn1k3xJfv/DdHpMVeaP78mcr2JtM/95LHP+Rqads+zEHZtdMRbtppLqAyOdvA54x44Ptq06jcdoY57WCbVLdfSXKgw2v4TjPiBmq59pL30PaA2Oo30d/JbQoizCERkAjOMDyzWrDknOW7/fgzdTix44vSiqFUxw5/5aMQSld4QlT40nmjLEqAfD21rOeckY60KFCrIChQoVCAoUKFQgKFChUIHQoYoVCANFQrrHGahAqPxpeW37uCGXORJnjHSk4l3OAaqy2mnRKdnwpmmMh6IBjnnLDyq7aYVvb22RN5IcHA9nJ9vSqf2ciLtOQM42j6/wBqvGi272Mc17L1itpGx4jK4FczrGtVHY6ONY0dzalDJcTNIiFt5ALMwBGfPpSS6rbW0ryC3DlVPq9+Uz7j8aiSGZZFYsxLDw8xmkO5eRJN3ULis0ccb3NLbrYldL1+x13tRpEcOlyRMLj1y9yzgjafljGaq32hzm57ZarITnE2z/lAH6VLfZlAD2xsy+CER3+Smqlq1wbzUrq6ySZ5nk59pJrqYoRjN6fY5Wec5Y1q7sZ446UVdhsBhwcjFHHKYxhePbjNaTEJ4PlQpVyrtuJx8K42j+IfKoQ5oUZHtBoYqECoUKFQgKFChUIOrW2N05QSwxYGd0r7RTpNHdpAnpVng/vCcYFRoODmnSspj3d2M+eaGV9mMhp7omI+zcYUMbuKdv4YpkX6k0t+w70KVs9MiYeZuEkPy3VWxMR+6K7FwvH3fyY0vRPux6y4lxGi5WXZma8tFhujLDPExLxJETsz0BYZHPXoakNO7Etc3Qt4Irdpipf7x2JwOpOVAA8OfGqPDeFBlO8U+yQitz+xp2l7MT3EsLSh7gxesAxKjHJ8xk/lSZY8l1dIes+HTaVsrNr2TutJnkHdqzRnJUbMA8+0Clrix1O4SSKK0PduNjnvVPt8DWuXMgYbZYI5SFZhny5I+JxSbC1EIK2cDLuZlwo8PH6UiXSOUr1Fx69pVpMaj0PUVMveWciguuCACTz4YNLns3qaxSSiwuijKSD3RxjHnitZe2sGvEiewhLxr6jBcAYH96W1KO3NibUmS3Eo2RiGTY5IBOFPuB49lUukbtuRT67dJI8/2aL2XvYryebvZp7eTbDDGdyhlwDzjj2+yqfdTQvtW3t+6QDBJbcze0n+laD2q7Q2Y7Q3FlbaZHJ6MfRi0gBIjjUABeOOVPvzUEurWrA7tF7PuPZGVOPga04247tEypZIpJlW9HBGQTRG2/mPyq1yajphUB+zGmHccZiuHX/7Uk0ujNyezWPbHfv/AFpni/YR9P8AdfkrHox/i+lF6P8AzfQ1YZP2E/8A5VqUX+S9B/NDSRh0AgndrEXvKP8AoKJZfsC8Fe3yQXcfzqPfxRGE5wGU/Gph7bRz+HUr1f8AUth+jVzFBpyTI/7ULqpyVMDDNXrVA+C7/wDSIMLr1UgeZHFcspXg/nVj1H0S7txHBeW8bbsnduAI8+lQV1bm3ZV72KQEZzG2RUhPUt1RWbFols7Q3oUKFMEh9KfWgBh5HnTE0/sxmH4mhnwNxeoYMPWPvoxRuPWb30Q60XYUPrZF7l3aMPtXOCSK3/7KbQxdibKTAQzyySSYJHqkkDGPHgdfCsDtn2Wz46smD7q9J9lLOax7PaVCImLw2S+osg5BAOSDjOPDyyazz54NHEFRK+jtu2pPIFVerOTkk/p+tNUWdppF/cUHaGRSMbuR08s06t0xJLshmBG1cHHACjAPNJWiyqcF9+CpChyc8nIwfZS6TaoFN0zuNpf2g8ahQgQc7OT5c11cSzBNndkq8hCuMbR0PJ8OSRx411EXN1I0q4RThV6g+3HyPPnSV7MEikJ2BFVnLZwwI5A92M0XEHuRepHmnXJg/aC/n4ZnupTk+OWaoMkZ9bOQak9RXbdsGEgkKkuHGOef71EmnY1sTM3dHeIyfxOPhR4jH/jkH/If60lzRgE9AT7qYKTYuEVuPS0X/Mr/AKA133Min7u8ib2iUj8wKa7GHG0/Ki2nyPyqi7fcemK7BwJo290yn9a5/wAQmS6owzjkg/lTPnxpxZLulOc4A8Kp7IJO3SCnlbONiqfZSGaWuwBKcUhVrgGXIKFChVgihiYDJI56c08sT92B7TTEdakNP/4J8gaDJ6R2Beca3Cj8Q45INIinMqZeVP8AcKW03TJb1HdJIkVTgl2Iz7AMc1dpK2DolKVJbjvT7GS7EMFupaWUhVUeJPFesIY1iAiRcGJFRWI4YeQPw6e2vN3ZNLGK6s8TXDTtcKhBQAL6wBHXy9leh4JSd470bcjaA3IHHX+tIhPzuzR1GPTCI8G0o+7oWOTScEUakd2Od2eR14xSHpEqWYkdwzeRHTPTNdW1yXjDOU5zyvSnao8MyU6FIIURpH/FIcZbHPl+lRPadYrLs/qdzI0xt0tH3RrjgYOSpxnJBxzxwKkYrxu5dmiVFGTnJOfPwqt9vtRtYuymrb4meKQpDP3TYYZZRjnxwRQTlHSMxxbmkeeb2ItJLIpBVUGMdcdBnwziogjmrVEtjLY3NtDPfCXnAjjDo5/dz6wPQeXBquwWVxc3K28EReYnAUVeOW1Dc+KVqlyN9xA60pHMYxgLUk3ZnWVznT5vhzSLaFqq9dPufhGTTLBXT5476H8Db0ojwovSeOQaUk0u/T8Vlcj3xGkTa3A/FBKPehqbEfjd0/gPvx5GnFkQ8jHpxTaO1mkcIsT7j0yuKd2MRj3FxjPtFBOtLJjUtasa3vE5FN6cXgzcE0k8ToQHUqSMjNFHhCp+pnFChQogBRE3MASBk9T4U7INv6kcyuGPVKTsHtlnJu4y6YIwG24qTiTR5GBSa5i94Vx+lLnJI0YcbkrTViFiLaW+ihuJCiu+1pWHKj31YLfW5NE7/S3ijvLSSMpGpXz6Ee321F/sS3mfdb6rCqdQJo2X+1WrR+z+no286tayyEDay448+CfyrNmywW7NmDp5yuLVfcguztjPa61p9xc72ke4UKGP4hkdTW6wTEMWEUjAFg4EitsJAyOvHgce2swGjQW2vadKdWSeYXCBIcDcQW54B8q1iJcpJtQphsbsD1uByOuR76TqeR6rJmgsa0jf0pUsUC98reLmNvbnnHnS9rcbowJZxJleSW8cn9CPrSeyNtOTG6NMZ8zxn50tCVQFUIA2DIxjzI/X6VFqtMQ9LWxxazzi3+8dlweFCjpjy+dVT7TrqV+ylwrlgDcRrhgBuwwORjw/pVnt2RYW37ZH3HJ2kgHy6VS/tQKf9miCybjcrjuwcbeSMg+NRNug4JKVmZ6aWaaRIbqGFkI2PI6qQSOvNTWgQ2GlSTGW9t5bknBbfjHn76pl2rRzylAwAAB9mRTMsScnrW6MN7TG4P5DwJKTjqa92a6t9bv+GaE+WJBSgmjYfiB9zCseViOhI+NLRzSg8Tsv+40bTOnH+xLvj/JrTSKB+Jh8RSbsh6ufif71mIvbtV9S6mwPKSjXV70dLuQ+80NSHR/sODvB/g0O7Ve4c73I6dBVS1VEScCPH4cnHFRZ1q9MZjaUsCQeTSsM0lxF3khyx60qUZLdmfqv5TD1UNEItMTvGjkmi7o5GwAnGOfGm+pSvJKEZsrGML7PZTzTdoYSF1U5OC2OvxpvrDK15uWNELKN2wYBPmB4fDimRfmo4uaTlByfdkdQrrjyoU0xgHnTi3jZ0JXwNNhUhpqkrIKGbpWMxRUpUwtkipkbhjxBrmK+uIm9V2+dSEyYtJT/AC0106a3jvIu/tluI88xsSA3ypcWpJtofOMsckoyJjstObntJp5mLFmmQeXjXoKNAsbZ4x02E5I9vmay7Q7XThd2MltpSRyiePu3S8DY9YdVySPHwFamoPcSsgLHnPrBgpHUYzx/esmpSlaWw/NGUElJ2wPGzWoEh3cLj3k4PuoRKDvG8BQvLHJyOQevlj612gRfxBuEXgqcePj05865iDFd0rEDHQ46c5HHwq6Voz2NrWLER7nDLvOdx5+HB44ql/aau3s2Bner3QOS27H4jgHyz4eFXe2WRojjbGu44ATHx/Lyqh/agWXQoQAqo12Tt7sod2Gzx7Tzkdc0tLgdB+YyMq80c4UFnLj8qjW46VYtD04am13Cs8VuERpN8oOMAdOKr5C4HPWuhB8oy5Vsmciu1JXoaUS1mKhgnB6HNBoJR1WjtCqYkzbjk0Q610yOOoosEdRVlB5GKkrXi0yOBtz+dR0EZlmSMDqfGpeZRHbOowMAjilZHwjTgi95EYrlB1xXMsjTODjkcVzNI0mNxJx4nxpMkggjg0ylyZ77BkEEg5BHgaFEzFmLNkk9STyaFWUKohPgflUnp4VQ+DlvEeVS91YvZ2ii0iaQtwxVcmmen3iWOUu7OB2ZskzREN7s5FZpZNcdkasMNORWxaVA1pIFH7tQltBI16sITcS/vNW0X2lT27q1j3bMp9aCZhg464IaonSdBvr13nt5I1KHo84VmHkPP6UvDLSnexp6jHqlHTuWbsTpsU/bC1uJ5ZI9s47tQvDnxz8M/Ktu7pfR5GbeihjkMOWx5H21gnZ29u31SJkS0DW8jHvLncsa7eu4joOeuK0TQ+2Ws6jC5g0GK6EUhjPol4pIZf5WOSPaOtDF16isuNzScWXm5t8QsWYLu2hmGTgA8cD9KK1iCIANrn1egwOF8vdVUT7QrCewM9xpupxQFipkeDdHkdRuXoeKe6f2/wCzM6hF1OOJuBicMpPHHhTLg5Gd4cqXBM29uO73TDc3ieu34is7+1rjSdOUoqSNcMWVXLAYU+Pj1q/abrelTxbba9t5eeSsozn3E5rPftR7RWdreWFqI4b66twWkMqZU5AAJAxzx9aBxVLSFjUlPzKkZ92XH+Mu48AMbaTgAj93OaitI0m31Bisl6tuQQBuQsKRubya5uZrp3cO78lTg48vdipfS9DScCaz1RIJMZAurd1B9zLmnSuCcrqyRrI0lG0h9N2R1eFMWctndRr02PtYj3N/WoPUor7TJFi1C2ETsMgHxH5VajpPaWJd0MtleJ0+4nBbHuJzVX7QWurLP3mpwXahBtVpo2AA95GKXhlKTqTTDzwhGFxTI9rpW6x/KieRRwyEH2jFCwtjd3SxL0PJx5CpiaxmGQsmfjT5SjF0ZIxlJWQ0M/dSpJE2HVgQcdDT+9YCMGXJUn1tuAeetdWtg896qSSIgRGk3FNw48DjnmkdSP3A9poZNSkh2NOMJWRsm3c2zO3PG6jVDI4VRQjXduz5U4tl2yqQCSfKnN0Zkht3dClCeTQqWUafBH5CpO3t1cYdQynqCM0ztwA2HynsdSKmbQA4xiuSr9zobMSGgaZcn76xgY+YQD8qVi7HaWcCL0m3BOT3Mxx8jkVL26dKkIE6UcW3tYLdboy7sbrGn9ldbv5tQspL0w3MsURDKCvOCxB4JIH/AFmp/sd2h7HiC9i1qxCSPqE08UnopYIjEFRlclceXSoTT9NS97Ta/BLNLAqXTuGjdVzlsY9f1T86ZdntEmvNT1NILvufR32kva96rcnrjgfPHvpzmldhqNpMu3YeXsyNFuIk1uWxufSLgKovCm5Cx2HY3qn1ceGfOnXY3TfT/s5iMWoQSH0eYvbT26SrG2W48GHn1rPeyVldXcOoJFFp9xFEW3JLI6OfVP4NrDjA8c+6ktAtFuuzl1PLpVxOIA+LmJkOz1c8gr4eeavy+xGvuX/Q+ylrd/Z9aX0ul6bPK9kZRM26OUcEglhnJ+VZPex79H0uXYiOVkLPnmT7zAz7qsWh6kY+zDJHcapbukTrmJWMROP5ZAff6pqqGSSe3tbdmGyJTsH8O4kn60cat0Lm2lu+SOVS6sicsx4FW3Qv2jZQL3V3cwMR60RO5D8Kf9gOyP7X76+uJmigT1YwnDN7c4IxVvfsIowLXUJd3grwq3Xw4warNNvyoDElF2yk6hcalcqv30COpzlINuffyabwX+v2f/CnTb5JIyZ+WKuF32M1WDOJrVvISJJF/wDqoqfs9rEYObSF/bFcA/mBSF7NI0rL7SZDnWL5tz3NrGzfxd1G/wBcZpJ74ykFrdQcZKrlcj50vdadqMQy+mXYA8og3/xJqJuJZYnIkSVPZJGyH6ii0aglmr1bh3cPfuLm1ndGUYkiOchff0I6VE6kuETr1qUsdVNnO0kDRFmXayyKrAj2g1zreoHUIFD2tkhU53wxbG+hwflTYalJWhWTw5Y206ZBAmNyGB8Minum4knTOOpo7LR576KSSJ0XY2CHzT+20aWJds2MYPRhTp5IrazFGLZCy4EjDHjQri69S4kX+FiKFGDRP2Ha2/tBtF1dBfBd24fI8VY9O7dgkC5FnKPHvIe7b5pgVQVAPhSggjbwwfMGlSwwY+GWf+mxad2u06YDdbSe+3uFf6N/Wp611zS5VG27eI/wzwEY+K7hWAiyBOY5Cp9o/pTuGXV7Yf4e8kx4ZfP0NK8FJ+VjW215o/Bouq9kbm/1K8u9NvbOczytIFiu1DYJ/hODUfH2d7T6LK0kcF5CTyWWAsD72GaqkXanVrbC3Aim/wA6AH6VL2H2iXFrj7qeLH/p5yv0oJYcn+hRzpbWLWE2oaTFcQC2gkS4J7wSjJJOeeenXyprY3n7N024s3tbpXlDYmSYrgkY5A4Iqx232mrOAlxcPJngpdWqS/XBP1qRh1nR9SXfJo2nz+2FZIG+nFDU1u1+/kZ4llH03VpLLRZrCPVJ4twYGA26vE2fDPUe+kuy2jyazqEFnFghlzKf4IxnPzq9T2vZq6BElnqFv/pypKP/AHYNSXZa30DR1mSyvw007ZJmtmQ48B6uRVrKtxU1fBYdK0630mwjs7VSI06bmyfnUppMfe36nGdilz8OB9TTPublo+8jRZE/iVv64phJevAx5kjbzVsH6VevS7F6W9i9gkceHtriS3glB7yCJ8+JQGqSuvXkeO7upf8Ad6350oO1d9H+NkkH8yAflTfqcb5QHgTXBZLjRNMkHr2Mf+0lD9DWfdpoYLXVZ7e03CKPaNrMTg4BPX31ZF7ZqEImtGL4J3I3HyNUvVbz0u+uLjp3sjPj3n+mKTmnjcU4DMcJp+YjLm3t5Ad8ETee5Aaip9J01yd1lDnzVdv5VKyvTOZqSpSXcY4x9htBaQWUbJbKVRjnBYnn403vLiK32iaRFZ13KGI5H/Q6U6Y5yDTS7iiaKUtGjcHqoNMTV3Ip7LYpFwQ88jk/iYmhST/iNCujRi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BDAAkGBwgHBgkIBwgKCgkLDRYPDQwMDRsUFRAWIB0iIiAdHx8kKDQsJCYxJx8fLT0tMTU3Ojo6Iys/RD84QzQ5Ojf/2wBDAQoKCg0MDRoPDxo3JR8lNzc3Nzc3Nzc3Nzc3Nzc3Nzc3Nzc3Nzc3Nzc3Nzc3Nzc3Nzc3Nzc3Nzc3Nzc3Nzc3Nzf/wAARCACfAKMDASIAAhEBAxEB/8QAHAAAAAcBAQAAAAAAAAAAAAAAAAEDBAUGBwII/8QAQxAAAgEDAwEEBwUGBAMJAAAAAQIDAAQRBRIhMQYTQVEUImFxgZGhByMyscEVQlJi0eEkcnOCM5LwFjZDRVSissLS/8QAGQEAAgMBAAAAAAAAAAAAAAAAAgMAAQQF/8QAKxEAAgIBAwIFBAMBAQAAAAAAAAECEQMSITEEQRMiMlGRFGGh8AUGcYHh/9oADAMBAAIRAxEAPwDEKBFAGiJqECoUKFQgYrrGBmuRVr0jtl6BFFFLoWkXXdjG+a1BYj2kUMm0tlYcIqXLoqx94owM9K1PRe12laqzR3GiaHbvjJDWAK49+4VY/RtIZVY6F2cfPTFqVz8ATWafVxxupKjRHo5yVp2ZtF2Rt5dJsLp9TFrNcoXZZozt2+GMUF7F27HA1+0z/pNWrTXbpBHENH0xViUIndzyqFHkAF6Uyu2vJoHW2t7C3lxxIbiR9pz12lef+vKsn1k3xJfv/DdHpMVeaP78mcr2JtM/95LHP+Rqads+zEHZtdMRbtppLqAyOdvA54x44Ptq06jcdoY57WCbVLdfSXKgw2v4TjPiBmq59pL30PaA2Oo30d/JbQoizCERkAjOMDyzWrDknOW7/fgzdTix44vSiqFUxw5/5aMQSld4QlT40nmjLEqAfD21rOeckY60KFCrIChQoVCAoUKFQgKFChUIHQoYoVCANFQrrHGahAqPxpeW37uCGXORJnjHSk4l3OAaqy2mnRKdnwpmmMh6IBjnnLDyq7aYVvb22RN5IcHA9nJ9vSqf2ciLtOQM42j6/wBqvGi272Mc17L1itpGx4jK4FczrGtVHY6ONY0dzalDJcTNIiFt5ALMwBGfPpSS6rbW0ryC3DlVPq9+Uz7j8aiSGZZFYsxLDw8xmkO5eRJN3ULis0ccb3NLbrYldL1+x13tRpEcOlyRMLj1y9yzgjafljGaq32hzm57ZarITnE2z/lAH6VLfZlAD2xsy+CER3+Smqlq1wbzUrq6ySZ5nk59pJrqYoRjN6fY5Wec5Y1q7sZ446UVdhsBhwcjFHHKYxhePbjNaTEJ4PlQpVyrtuJx8K42j+IfKoQ5oUZHtBoYqECoUKFQgKFChUIOrW2N05QSwxYGd0r7RTpNHdpAnpVng/vCcYFRoODmnSspj3d2M+eaGV9mMhp7omI+zcYUMbuKdv4YpkX6k0t+w70KVs9MiYeZuEkPy3VWxMR+6K7FwvH3fyY0vRPux6y4lxGi5WXZma8tFhujLDPExLxJETsz0BYZHPXoakNO7Etc3Qt4Irdpipf7x2JwOpOVAA8OfGqPDeFBlO8U+yQitz+xp2l7MT3EsLSh7gxesAxKjHJ8xk/lSZY8l1dIes+HTaVsrNr2TutJnkHdqzRnJUbMA8+0Clrix1O4SSKK0PduNjnvVPt8DWuXMgYbZYI5SFZhny5I+JxSbC1EIK2cDLuZlwo8PH6UiXSOUr1Fx69pVpMaj0PUVMveWciguuCACTz4YNLns3qaxSSiwuijKSD3RxjHnitZe2sGvEiewhLxr6jBcAYH96W1KO3NibUmS3Eo2RiGTY5IBOFPuB49lUukbtuRT67dJI8/2aL2XvYryebvZp7eTbDDGdyhlwDzjj2+yqfdTQvtW3t+6QDBJbcze0n+laD2q7Q2Y7Q3FlbaZHJ6MfRi0gBIjjUABeOOVPvzUEurWrA7tF7PuPZGVOPga04247tEypZIpJlW9HBGQTRG2/mPyq1yajphUB+zGmHccZiuHX/7Uk0ujNyezWPbHfv/AFpni/YR9P8AdfkrHox/i+lF6P8AzfQ1YZP2E/8A5VqUX+S9B/NDSRh0AgndrEXvKP8AoKJZfsC8Fe3yQXcfzqPfxRGE5wGU/Gph7bRz+HUr1f8AUth+jVzFBpyTI/7ULqpyVMDDNXrVA+C7/wDSIMLr1UgeZHFcspXg/nVj1H0S7txHBeW8bbsnduAI8+lQV1bm3ZV72KQEZzG2RUhPUt1RWbFols7Q3oUKFMEh9KfWgBh5HnTE0/sxmH4mhnwNxeoYMPWPvoxRuPWb30Q60XYUPrZF7l3aMPtXOCSK3/7KbQxdibKTAQzyySSYJHqkkDGPHgdfCsDtn2Wz46smD7q9J9lLOax7PaVCImLw2S+osg5BAOSDjOPDyyazz54NHEFRK+jtu2pPIFVerOTkk/p+tNUWdppF/cUHaGRSMbuR08s06t0xJLshmBG1cHHACjAPNJWiyqcF9+CpChyc8nIwfZS6TaoFN0zuNpf2g8ahQgQc7OT5c11cSzBNndkq8hCuMbR0PJ8OSRx411EXN1I0q4RThV6g+3HyPPnSV7MEikJ2BFVnLZwwI5A92M0XEHuRepHmnXJg/aC/n4ZnupTk+OWaoMkZ9bOQak9RXbdsGEgkKkuHGOef71EmnY1sTM3dHeIyfxOPhR4jH/jkH/If60lzRgE9AT7qYKTYuEVuPS0X/Mr/AKA133Min7u8ib2iUj8wKa7GHG0/Ki2nyPyqi7fcemK7BwJo290yn9a5/wAQmS6owzjkg/lTPnxpxZLulOc4A8Kp7IJO3SCnlbONiqfZSGaWuwBKcUhVrgGXIKFChVgihiYDJI56c08sT92B7TTEdakNP/4J8gaDJ6R2Beca3Cj8Q45INIinMqZeVP8AcKW03TJb1HdJIkVTgl2Iz7AMc1dpK2DolKVJbjvT7GS7EMFupaWUhVUeJPFesIY1iAiRcGJFRWI4YeQPw6e2vN3ZNLGK6s8TXDTtcKhBQAL6wBHXy9leh4JSd470bcjaA3IHHX+tIhPzuzR1GPTCI8G0o+7oWOTScEUakd2Od2eR14xSHpEqWYkdwzeRHTPTNdW1yXjDOU5zyvSnao8MyU6FIIURpH/FIcZbHPl+lRPadYrLs/qdzI0xt0tH3RrjgYOSpxnJBxzxwKkYrxu5dmiVFGTnJOfPwqt9vtRtYuymrb4meKQpDP3TYYZZRjnxwRQTlHSMxxbmkeeb2ItJLIpBVUGMdcdBnwziogjmrVEtjLY3NtDPfCXnAjjDo5/dz6wPQeXBquwWVxc3K28EReYnAUVeOW1Dc+KVqlyN9xA60pHMYxgLUk3ZnWVznT5vhzSLaFqq9dPufhGTTLBXT5476H8Db0ojwovSeOQaUk0u/T8Vlcj3xGkTa3A/FBKPehqbEfjd0/gPvx5GnFkQ8jHpxTaO1mkcIsT7j0yuKd2MRj3FxjPtFBOtLJjUtasa3vE5FN6cXgzcE0k8ToQHUqSMjNFHhCp+pnFChQogBRE3MASBk9T4U7INv6kcyuGPVKTsHtlnJu4y6YIwG24qTiTR5GBSa5i94Vx+lLnJI0YcbkrTViFiLaW+ihuJCiu+1pWHKj31YLfW5NE7/S3ijvLSSMpGpXz6Ee321F/sS3mfdb6rCqdQJo2X+1WrR+z+no286tayyEDay448+CfyrNmywW7NmDp5yuLVfcguztjPa61p9xc72ke4UKGP4hkdTW6wTEMWEUjAFg4EitsJAyOvHgce2swGjQW2vadKdWSeYXCBIcDcQW54B8q1iJcpJtQphsbsD1uByOuR76TqeR6rJmgsa0jf0pUsUC98reLmNvbnnHnS9rcbowJZxJleSW8cn9CPrSeyNtOTG6NMZ8zxn50tCVQFUIA2DIxjzI/X6VFqtMQ9LWxxazzi3+8dlweFCjpjy+dVT7TrqV+ylwrlgDcRrhgBuwwORjw/pVnt2RYW37ZH3HJ2kgHy6VS/tQKf9miCybjcrjuwcbeSMg+NRNug4JKVmZ6aWaaRIbqGFkI2PI6qQSOvNTWgQ2GlSTGW9t5bknBbfjHn76pl2rRzylAwAAB9mRTMsScnrW6MN7TG4P5DwJKTjqa92a6t9bv+GaE+WJBSgmjYfiB9zCseViOhI+NLRzSg8Tsv+40bTOnH+xLvj/JrTSKB+Jh8RSbsh6ufif71mIvbtV9S6mwPKSjXV70dLuQ+80NSHR/sODvB/g0O7Ve4c73I6dBVS1VEScCPH4cnHFRZ1q9MZjaUsCQeTSsM0lxF3khyx60qUZLdmfqv5TD1UNEItMTvGjkmi7o5GwAnGOfGm+pSvJKEZsrGML7PZTzTdoYSF1U5OC2OvxpvrDK15uWNELKN2wYBPmB4fDimRfmo4uaTlByfdkdQrrjyoU0xgHnTi3jZ0JXwNNhUhpqkrIKGbpWMxRUpUwtkipkbhjxBrmK+uIm9V2+dSEyYtJT/AC0106a3jvIu/tluI88xsSA3ypcWpJtofOMsckoyJjstObntJp5mLFmmQeXjXoKNAsbZ4x02E5I9vmay7Q7XThd2MltpSRyiePu3S8DY9YdVySPHwFamoPcSsgLHnPrBgpHUYzx/esmpSlaWw/NGUElJ2wPGzWoEh3cLj3k4PuoRKDvG8BQvLHJyOQevlj612gRfxBuEXgqcePj05865iDFd0rEDHQ46c5HHwq6Voz2NrWLER7nDLvOdx5+HB44ql/aau3s2Bner3QOS27H4jgHyz4eFXe2WRojjbGu44ATHx/Lyqh/agWXQoQAqo12Tt7sod2Gzx7Tzkdc0tLgdB+YyMq80c4UFnLj8qjW46VYtD04am13Cs8VuERpN8oOMAdOKr5C4HPWuhB8oy5Vsmciu1JXoaUS1mKhgnB6HNBoJR1WjtCqYkzbjk0Q610yOOoosEdRVlB5GKkrXi0yOBtz+dR0EZlmSMDqfGpeZRHbOowMAjilZHwjTgi95EYrlB1xXMsjTODjkcVzNI0mNxJx4nxpMkggjg0ylyZ77BkEEg5BHgaFEzFmLNkk9STyaFWUKohPgflUnp4VQ+DlvEeVS91YvZ2ii0iaQtwxVcmmen3iWOUu7OB2ZskzREN7s5FZpZNcdkasMNORWxaVA1pIFH7tQltBI16sITcS/vNW0X2lT27q1j3bMp9aCZhg464IaonSdBvr13nt5I1KHo84VmHkPP6UvDLSnexp6jHqlHTuWbsTpsU/bC1uJ5ZI9s47tQvDnxz8M/Ktu7pfR5GbeihjkMOWx5H21gnZ29u31SJkS0DW8jHvLncsa7eu4joOeuK0TQ+2Ws6jC5g0GK6EUhjPol4pIZf5WOSPaOtDF16isuNzScWXm5t8QsWYLu2hmGTgA8cD9KK1iCIANrn1egwOF8vdVUT7QrCewM9xpupxQFipkeDdHkdRuXoeKe6f2/wCzM6hF1OOJuBicMpPHHhTLg5Gd4cqXBM29uO73TDc3ieu34is7+1rjSdOUoqSNcMWVXLAYU+Pj1q/abrelTxbba9t5eeSsozn3E5rPftR7RWdreWFqI4b66twWkMqZU5AAJAxzx9aBxVLSFjUlPzKkZ92XH+Mu48AMbaTgAj93OaitI0m31Bisl6tuQQBuQsKRubya5uZrp3cO78lTg48vdipfS9DScCaz1RIJMZAurd1B9zLmnSuCcrqyRrI0lG0h9N2R1eFMWctndRr02PtYj3N/WoPUor7TJFi1C2ETsMgHxH5VajpPaWJd0MtleJ0+4nBbHuJzVX7QWurLP3mpwXahBtVpo2AA95GKXhlKTqTTDzwhGFxTI9rpW6x/KieRRwyEH2jFCwtjd3SxL0PJx5CpiaxmGQsmfjT5SjF0ZIxlJWQ0M/dSpJE2HVgQcdDT+9YCMGXJUn1tuAeetdWtg896qSSIgRGk3FNw48DjnmkdSP3A9poZNSkh2NOMJWRsm3c2zO3PG6jVDI4VRQjXduz5U4tl2yqQCSfKnN0Zkht3dClCeTQqWUafBH5CpO3t1cYdQynqCM0ztwA2HynsdSKmbQA4xiuSr9zobMSGgaZcn76xgY+YQD8qVi7HaWcCL0m3BOT3Mxx8jkVL26dKkIE6UcW3tYLdboy7sbrGn9ldbv5tQspL0w3MsURDKCvOCxB4JIH/AFmp/sd2h7HiC9i1qxCSPqE08UnopYIjEFRlclceXSoTT9NS97Ta/BLNLAqXTuGjdVzlsY9f1T86ZdntEmvNT1NILvufR32kva96rcnrjgfPHvpzmldhqNpMu3YeXsyNFuIk1uWxufSLgKovCm5Cx2HY3qn1ceGfOnXY3TfT/s5iMWoQSH0eYvbT26SrG2W48GHn1rPeyVldXcOoJFFp9xFEW3JLI6OfVP4NrDjA8c+6ktAtFuuzl1PLpVxOIA+LmJkOz1c8gr4eeavy+xGvuX/Q+ylrd/Z9aX0ul6bPK9kZRM26OUcEglhnJ+VZPex79H0uXYiOVkLPnmT7zAz7qsWh6kY+zDJHcapbukTrmJWMROP5ZAff6pqqGSSe3tbdmGyJTsH8O4kn60cat0Lm2lu+SOVS6sicsx4FW3Qv2jZQL3V3cwMR60RO5D8Kf9gOyP7X76+uJmigT1YwnDN7c4IxVvfsIowLXUJd3grwq3Xw4warNNvyoDElF2yk6hcalcqv30COpzlINuffyabwX+v2f/CnTb5JIyZ+WKuF32M1WDOJrVvISJJF/wDqoqfs9rEYObSF/bFcA/mBSF7NI0rL7SZDnWL5tz3NrGzfxd1G/wBcZpJ74ykFrdQcZKrlcj50vdadqMQy+mXYA8og3/xJqJuJZYnIkSVPZJGyH6ii0aglmr1bh3cPfuLm1ndGUYkiOchff0I6VE6kuETr1qUsdVNnO0kDRFmXayyKrAj2g1zreoHUIFD2tkhU53wxbG+hwflTYalJWhWTw5Y206ZBAmNyGB8Minum4knTOOpo7LR576KSSJ0XY2CHzT+20aWJds2MYPRhTp5IrazFGLZCy4EjDHjQri69S4kX+FiKFGDRP2Ha2/tBtF1dBfBd24fI8VY9O7dgkC5FnKPHvIe7b5pgVQVAPhSggjbwwfMGlSwwY+GWf+mxad2u06YDdbSe+3uFf6N/Wp611zS5VG27eI/wzwEY+K7hWAiyBOY5Cp9o/pTuGXV7Yf4e8kx4ZfP0NK8FJ+VjW215o/Bouq9kbm/1K8u9NvbOczytIFiu1DYJ/hODUfH2d7T6LK0kcF5CTyWWAsD72GaqkXanVrbC3Aim/wA6AH6VL2H2iXFrj7qeLH/p5yv0oJYcn+hRzpbWLWE2oaTFcQC2gkS4J7wSjJJOeeenXyprY3n7N024s3tbpXlDYmSYrgkY5A4Iqx232mrOAlxcPJngpdWqS/XBP1qRh1nR9SXfJo2nz+2FZIG+nFDU1u1+/kZ4llH03VpLLRZrCPVJ4twYGA26vE2fDPUe+kuy2jyazqEFnFghlzKf4IxnPzq9T2vZq6BElnqFv/pypKP/AHYNSXZa30DR1mSyvw007ZJmtmQ48B6uRVrKtxU1fBYdK0630mwjs7VSI06bmyfnUppMfe36nGdilz8OB9TTPublo+8jRZE/iVv64phJevAx5kjbzVsH6VevS7F6W9i9gkceHtriS3glB7yCJ8+JQGqSuvXkeO7upf8Ad6350oO1d9H+NkkH8yAflTfqcb5QHgTXBZLjRNMkHr2Mf+0lD9DWfdpoYLXVZ7e03CKPaNrMTg4BPX31ZF7ZqEImtGL4J3I3HyNUvVbz0u+uLjp3sjPj3n+mKTmnjcU4DMcJp+YjLm3t5Ad8ETee5Aaip9J01yd1lDnzVdv5VKyvTOZqSpSXcY4x9htBaQWUbJbKVRjnBYnn403vLiK32iaRFZ13KGI5H/Q6U6Y5yDTS7iiaKUtGjcHqoNMTV3Ip7LYpFwQ88jk/iYmhST/iNCujRi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4" name="Picture 6" descr="http://www.officemuseum.com/IMagesWWW/Punch_Card_Silk_Loom_Lyon.jpg"/>
          <p:cNvPicPr>
            <a:picLocks noChangeAspect="1" noChangeArrowheads="1"/>
          </p:cNvPicPr>
          <p:nvPr/>
        </p:nvPicPr>
        <p:blipFill>
          <a:blip r:embed="rId2"/>
          <a:srcRect/>
          <a:stretch>
            <a:fillRect/>
          </a:stretch>
        </p:blipFill>
        <p:spPr bwMode="auto">
          <a:xfrm>
            <a:off x="381000" y="1828800"/>
            <a:ext cx="3429000" cy="4114801"/>
          </a:xfrm>
          <a:prstGeom prst="rect">
            <a:avLst/>
          </a:prstGeom>
          <a:noFill/>
        </p:spPr>
      </p:pic>
      <p:pic>
        <p:nvPicPr>
          <p:cNvPr id="2056" name="Picture 8" descr="http://punchcardreader.com/images/punch_card.75dpi.rgb.gif"/>
          <p:cNvPicPr>
            <a:picLocks noChangeAspect="1" noChangeArrowheads="1"/>
          </p:cNvPicPr>
          <p:nvPr/>
        </p:nvPicPr>
        <p:blipFill>
          <a:blip r:embed="rId3"/>
          <a:srcRect/>
          <a:stretch>
            <a:fillRect/>
          </a:stretch>
        </p:blipFill>
        <p:spPr bwMode="auto">
          <a:xfrm>
            <a:off x="4076700" y="2895600"/>
            <a:ext cx="4686300" cy="25622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r>
              <a:rPr lang="en-US" dirty="0" smtClean="0"/>
              <a:t>		Punch Card Reader	Punch Card writer</a:t>
            </a:r>
            <a:endParaRPr lang="en-US" dirty="0"/>
          </a:p>
        </p:txBody>
      </p:sp>
      <p:pic>
        <p:nvPicPr>
          <p:cNvPr id="1026" name="Picture 2" descr="http://1.bp.blogspot.com/-bv6efXAFhME/T2OXabADvgI/AAAAAAAADwM/qqFaB_mO_7s/s1600/2397460077_f3cfface77_o.jpg"/>
          <p:cNvPicPr>
            <a:picLocks noChangeAspect="1" noChangeArrowheads="1"/>
          </p:cNvPicPr>
          <p:nvPr/>
        </p:nvPicPr>
        <p:blipFill>
          <a:blip r:embed="rId2"/>
          <a:srcRect/>
          <a:stretch>
            <a:fillRect/>
          </a:stretch>
        </p:blipFill>
        <p:spPr bwMode="auto">
          <a:xfrm>
            <a:off x="914400" y="1905000"/>
            <a:ext cx="7391400" cy="3352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96 columns punch card    80 columns </a:t>
            </a:r>
            <a:r>
              <a:rPr lang="en-US" dirty="0" smtClean="0"/>
              <a:t>punch </a:t>
            </a:r>
            <a:r>
              <a:rPr lang="en-US" dirty="0" smtClean="0"/>
              <a:t>card</a:t>
            </a:r>
            <a:endParaRPr lang="en-US" dirty="0"/>
          </a:p>
        </p:txBody>
      </p:sp>
      <p:pic>
        <p:nvPicPr>
          <p:cNvPr id="20482" name="Picture 2" descr="http://upload.wikimedia.org/wikipedia/commons/thumb/1/19/System_3_punch_card.jpg/220px-System_3_punch_card.jpg"/>
          <p:cNvPicPr>
            <a:picLocks noChangeAspect="1" noChangeArrowheads="1"/>
          </p:cNvPicPr>
          <p:nvPr/>
        </p:nvPicPr>
        <p:blipFill>
          <a:blip r:embed="rId2"/>
          <a:srcRect/>
          <a:stretch>
            <a:fillRect/>
          </a:stretch>
        </p:blipFill>
        <p:spPr bwMode="auto">
          <a:xfrm>
            <a:off x="457200" y="2286000"/>
            <a:ext cx="3429000" cy="2514600"/>
          </a:xfrm>
          <a:prstGeom prst="rect">
            <a:avLst/>
          </a:prstGeom>
          <a:noFill/>
        </p:spPr>
      </p:pic>
      <p:pic>
        <p:nvPicPr>
          <p:cNvPr id="20484" name="Picture 4" descr="http://upload.wikimedia.org/wikipedia/commons/thumb/4/4c/Blue-punch-card-front-horiz.png/500px-Blue-punch-card-front-horiz.png"/>
          <p:cNvPicPr>
            <a:picLocks noChangeAspect="1" noChangeArrowheads="1"/>
          </p:cNvPicPr>
          <p:nvPr/>
        </p:nvPicPr>
        <p:blipFill>
          <a:blip r:embed="rId3"/>
          <a:srcRect/>
          <a:stretch>
            <a:fillRect/>
          </a:stretch>
        </p:blipFill>
        <p:spPr bwMode="auto">
          <a:xfrm>
            <a:off x="4191000" y="2133600"/>
            <a:ext cx="4533900" cy="2743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 Card</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a:t>
            </a:r>
            <a:r>
              <a:rPr lang="en-US" b="1" dirty="0" smtClean="0"/>
              <a:t>punched card</a:t>
            </a:r>
            <a:r>
              <a:rPr lang="en-US" dirty="0" smtClean="0"/>
              <a:t>, </a:t>
            </a:r>
            <a:r>
              <a:rPr lang="en-US" b="1" dirty="0" smtClean="0"/>
              <a:t>punch card</a:t>
            </a:r>
            <a:r>
              <a:rPr lang="en-US" dirty="0" smtClean="0"/>
              <a:t>, </a:t>
            </a:r>
            <a:r>
              <a:rPr lang="en-US" b="1" dirty="0" smtClean="0"/>
              <a:t>IBM card</a:t>
            </a:r>
            <a:r>
              <a:rPr lang="en-US" dirty="0" smtClean="0"/>
              <a:t>, or </a:t>
            </a:r>
            <a:r>
              <a:rPr lang="en-US" b="1" dirty="0" smtClean="0"/>
              <a:t>Hollerith card</a:t>
            </a:r>
            <a:r>
              <a:rPr lang="en-US" dirty="0" smtClean="0"/>
              <a:t> is a piece of stiff paper that contains digital information represented by the presence or absence of holes in predefined positions.</a:t>
            </a:r>
          </a:p>
          <a:p>
            <a:pPr algn="just"/>
            <a:r>
              <a:rPr lang="en-US" dirty="0" smtClean="0"/>
              <a:t>Develop by Herman Hollerith. Cards collection called as deck. If deck consist of same type data  it will form a file.</a:t>
            </a:r>
          </a:p>
          <a:p>
            <a:pPr algn="just"/>
            <a:r>
              <a:rPr lang="en-US" dirty="0" smtClean="0"/>
              <a:t>Data recorded with  a punch card tools and read by computer with a card reader.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287</TotalTime>
  <Words>1498</Words>
  <Application>Microsoft Office PowerPoint</Application>
  <PresentationFormat>On-screen Show (4:3)</PresentationFormat>
  <Paragraphs>144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Trek</vt:lpstr>
      <vt:lpstr>Secondary Storage Device</vt:lpstr>
      <vt:lpstr>Intro </vt:lpstr>
      <vt:lpstr>Storage level</vt:lpstr>
      <vt:lpstr>External Memory types</vt:lpstr>
      <vt:lpstr>External Memory types</vt:lpstr>
      <vt:lpstr>Punch Card</vt:lpstr>
      <vt:lpstr>Punch Card</vt:lpstr>
      <vt:lpstr>Punch Card</vt:lpstr>
      <vt:lpstr>Punch Card</vt:lpstr>
      <vt:lpstr>Punch Card</vt:lpstr>
      <vt:lpstr>Paper Tape</vt:lpstr>
      <vt:lpstr>Paper Tape</vt:lpstr>
      <vt:lpstr>Magnetic Tape</vt:lpstr>
      <vt:lpstr>Magnetic Tape</vt:lpstr>
      <vt:lpstr>Reel to Reel tape</vt:lpstr>
      <vt:lpstr>Reel to Reel Tape</vt:lpstr>
      <vt:lpstr>External Memory types</vt:lpstr>
      <vt:lpstr>Magnetic Disk</vt:lpstr>
      <vt:lpstr>Magnetic Disk</vt:lpstr>
      <vt:lpstr>Hard Disk</vt:lpstr>
      <vt:lpstr>SCSI (Small Computer System Interface)</vt:lpstr>
      <vt:lpstr>SCSI Connectors</vt:lpstr>
      <vt:lpstr>Hard Card</vt:lpstr>
      <vt:lpstr>Hard Card </vt:lpstr>
      <vt:lpstr>Optical Disk</vt:lpstr>
      <vt:lpstr>Laser Disk</vt:lpstr>
      <vt:lpstr>Laser Disk</vt:lpstr>
      <vt:lpstr>Compact Disk (CD)</vt:lpstr>
      <vt:lpstr>Compact Disk (CD)</vt:lpstr>
      <vt:lpstr>DVD</vt:lpstr>
      <vt:lpstr>DVD</vt:lpstr>
      <vt:lpstr>Blue ray disc</vt:lpstr>
      <vt:lpstr>Blue ray disc</vt:lpstr>
      <vt:lpstr>Universal Media Disc (UMD)</vt:lpstr>
      <vt:lpstr>Universal Media Disc (UMD)</vt:lpstr>
      <vt:lpstr>Magnetic Drum</vt:lpstr>
      <vt:lpstr>Magnetic Bubble Memory</vt:lpstr>
      <vt:lpstr>Questions</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Storage Device</dc:title>
  <dc:creator>MELZZ</dc:creator>
  <cp:lastModifiedBy>Axi.o_O</cp:lastModifiedBy>
  <cp:revision>43</cp:revision>
  <dcterms:created xsi:type="dcterms:W3CDTF">2012-10-19T09:19:23Z</dcterms:created>
  <dcterms:modified xsi:type="dcterms:W3CDTF">2013-11-19T08:37:10Z</dcterms:modified>
</cp:coreProperties>
</file>