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7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0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2184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20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598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22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8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3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7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2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6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7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4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5D402-1047-406F-8145-C1952FFEFB58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BAA343-F818-4695-9BFD-5AD4B13BC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3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  <p:sldLayoutId id="2147483933" r:id="rId14"/>
    <p:sldLayoutId id="2147483934" r:id="rId15"/>
    <p:sldLayoutId id="21474839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0.wmf"/><Relationship Id="rId3" Type="http://schemas.openxmlformats.org/officeDocument/2006/relationships/image" Target="../media/image43.png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45.pn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6.wmf"/><Relationship Id="rId9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51.png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6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0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7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11" Type="http://schemas.openxmlformats.org/officeDocument/2006/relationships/image" Target="../media/image8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2.png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Relationship Id="rId22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41.pn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RUANG VEKTOR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INNE NOVITA – UNIVERSITAS KOMPUTER INDONESIA-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355601"/>
                <a:ext cx="8596668" cy="5685762"/>
              </a:xfrm>
            </p:spPr>
            <p:txBody>
              <a:bodyPr/>
              <a:lstStyle/>
              <a:p>
                <a:r>
                  <a:rPr lang="en-US" dirty="0" smtClean="0"/>
                  <a:t>Contoh: </a:t>
                </a:r>
              </a:p>
              <a:p>
                <a:r>
                  <a:rPr lang="en-US" dirty="0" err="1" smtClean="0"/>
                  <a:t>Misalkan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tunjukkan</a:t>
                </a:r>
                <a:r>
                  <a:rPr lang="en-US" dirty="0" smtClean="0"/>
                  <a:t> S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sub </a:t>
                </a:r>
                <a:r>
                  <a:rPr lang="en-US" dirty="0" err="1" smtClean="0"/>
                  <a:t>ruang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55601"/>
                <a:ext cx="8596668" cy="5685762"/>
              </a:xfrm>
              <a:blipFill rotWithShape="0">
                <a:blip r:embed="rId2"/>
                <a:stretch>
                  <a:fillRect l="-142" t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30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6700"/>
            <a:ext cx="8596668" cy="774700"/>
          </a:xfrm>
        </p:spPr>
        <p:txBody>
          <a:bodyPr/>
          <a:lstStyle/>
          <a:p>
            <a:r>
              <a:rPr lang="en-US" dirty="0" err="1" smtClean="0"/>
              <a:t>Kombinasi</a:t>
            </a:r>
            <a:r>
              <a:rPr lang="en-US" dirty="0" smtClean="0"/>
              <a:t> Linear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Linear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168401"/>
                <a:ext cx="8596668" cy="4872962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/>
                  <a:t>KOMBINASI LINEAR: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vektor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dikatakan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kombinasi</a:t>
                </a:r>
                <a:r>
                  <a:rPr lang="en-US" dirty="0" smtClean="0"/>
                  <a:t> linear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vector-vector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dinyatakan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bentuk</a:t>
                </a:r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	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scalar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Contoh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Diketahui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 dan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. </a:t>
                </a:r>
                <a:r>
                  <a:rPr lang="en-US" dirty="0" err="1" smtClean="0"/>
                  <a:t>Periksalah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apakah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kombinasi</a:t>
                </a:r>
                <a:r>
                  <a:rPr lang="en-US" dirty="0" smtClean="0"/>
                  <a:t> linear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vector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168401"/>
                <a:ext cx="8596668" cy="4872962"/>
              </a:xfrm>
              <a:blipFill rotWithShape="0">
                <a:blip r:embed="rId2"/>
                <a:stretch>
                  <a:fillRect l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323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82881"/>
                <a:ext cx="8596668" cy="5858482"/>
              </a:xfrm>
            </p:spPr>
            <p:txBody>
              <a:bodyPr/>
              <a:lstStyle/>
              <a:p>
                <a:r>
                  <a:rPr lang="en-US" b="1" dirty="0" smtClean="0"/>
                  <a:t>MEMBANGUN LINEAR: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b="1" dirty="0"/>
                  <a:t>	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vektor</a:t>
                </a:r>
                <a:r>
                  <a:rPr lang="en-US" dirty="0" smtClean="0"/>
                  <a:t>                                </a:t>
                </a:r>
                <a:r>
                  <a:rPr lang="en-US" dirty="0" err="1" smtClean="0"/>
                  <a:t>dikatakan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membangun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ruang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vektor</a:t>
                </a:r>
                <a:r>
                  <a:rPr lang="en-US" dirty="0" smtClean="0"/>
                  <a:t> V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setiap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merupakan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kombinasi</a:t>
                </a:r>
                <a:r>
                  <a:rPr lang="en-US" dirty="0" smtClean="0"/>
                  <a:t> linear </a:t>
                </a:r>
                <a:r>
                  <a:rPr lang="en-US" dirty="0" err="1" smtClean="0"/>
                  <a:t>bagi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vektor-vektor</a:t>
                </a:r>
                <a:r>
                  <a:rPr lang="en-US" dirty="0" smtClean="0"/>
                  <a:t> di S. </a:t>
                </a:r>
                <a:r>
                  <a:rPr lang="en-US" dirty="0" err="1" smtClean="0"/>
                  <a:t>Yaitu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skalar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b="1" dirty="0" err="1" smtClean="0"/>
                  <a:t>Contoh</a:t>
                </a:r>
                <a:r>
                  <a:rPr lang="en-US" b="1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apakah</a:t>
                </a:r>
                <a:r>
                  <a:rPr lang="en-US" dirty="0" smtClean="0"/>
                  <a:t>                                          </a:t>
                </a:r>
                <a:r>
                  <a:rPr lang="en-US" dirty="0" err="1" smtClean="0"/>
                  <a:t>membangun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 smtClean="0"/>
                  <a:t>Jawab</a:t>
                </a:r>
                <a:r>
                  <a:rPr lang="en-US" b="1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Ambil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sembarang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vektor</a:t>
                </a:r>
                <a:r>
                  <a:rPr lang="en-US" dirty="0" smtClean="0"/>
                  <a:t> 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misalkan</a:t>
                </a:r>
                <a:r>
                  <a:rPr lang="en-US" dirty="0" smtClean="0"/>
                  <a:t>:               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dikatakan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 smtClean="0"/>
                  <a:t>membangun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setiap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dirty="0" smtClean="0"/>
                  <a:t> berlaku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82881"/>
                <a:ext cx="8596668" cy="5858482"/>
              </a:xfrm>
              <a:blipFill rotWithShape="0">
                <a:blip r:embed="rId3"/>
                <a:stretch>
                  <a:fillRect l="-567" t="-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69599"/>
              </p:ext>
            </p:extLst>
          </p:nvPr>
        </p:nvGraphicFramePr>
        <p:xfrm>
          <a:off x="3275013" y="633413"/>
          <a:ext cx="162083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4" imgW="939600" imgH="190440" progId="Equation.3">
                  <p:embed/>
                </p:oleObj>
              </mc:Choice>
              <mc:Fallback>
                <p:oleObj name="Equation" r:id="rId4" imgW="9396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633413"/>
                        <a:ext cx="1620837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692402" y="2694422"/>
            <a:ext cx="2269747" cy="1227019"/>
            <a:chOff x="1168671" y="4220999"/>
            <a:chExt cx="2425327" cy="1468090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58124"/>
                </p:ext>
              </p:extLst>
            </p:nvPr>
          </p:nvGraphicFramePr>
          <p:xfrm>
            <a:off x="1168671" y="4220999"/>
            <a:ext cx="260213" cy="53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6" imgW="139680" imgH="190440" progId="Equation.3">
                    <p:embed/>
                  </p:oleObj>
                </mc:Choice>
                <mc:Fallback>
                  <p:oleObj name="Equation" r:id="rId6" imgW="1396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671" y="4220999"/>
                          <a:ext cx="260213" cy="53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4187350"/>
                </p:ext>
              </p:extLst>
            </p:nvPr>
          </p:nvGraphicFramePr>
          <p:xfrm>
            <a:off x="1211753" y="4694710"/>
            <a:ext cx="387733" cy="516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quation" r:id="rId8" imgW="164880" imgH="215640" progId="Equation.3">
                    <p:embed/>
                  </p:oleObj>
                </mc:Choice>
                <mc:Fallback>
                  <p:oleObj name="Equation" r:id="rId8" imgW="164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1753" y="4694710"/>
                          <a:ext cx="387733" cy="5169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6222404"/>
                </p:ext>
              </p:extLst>
            </p:nvPr>
          </p:nvGraphicFramePr>
          <p:xfrm>
            <a:off x="1206500" y="5198552"/>
            <a:ext cx="393700" cy="490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8" name="Equation" r:id="rId10" imgW="152280" imgH="190440" progId="Equation.3">
                    <p:embed/>
                  </p:oleObj>
                </mc:Choice>
                <mc:Fallback>
                  <p:oleObj name="Equation" r:id="rId10" imgW="1522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500" y="5198552"/>
                          <a:ext cx="393700" cy="490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550056" y="4271462"/>
              <a:ext cx="1962941" cy="44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sz="16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 = (1, 1, 2)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,</a:t>
              </a:r>
              <a:r>
                <a:rPr lang="en-US" sz="1800" dirty="0">
                  <a:ea typeface="MS Mincho" panose="02020609040205080304" pitchFamily="49" charset="-128"/>
                </a:rPr>
                <a:t>  </a:t>
              </a:r>
              <a:endParaRPr lang="en-US" sz="1800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542086" y="4797982"/>
              <a:ext cx="2051912" cy="405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sz="16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 = (1, 0, 1), </a:t>
              </a:r>
              <a:r>
                <a:rPr lang="en-US" sz="1600" dirty="0" err="1">
                  <a:latin typeface="Bookman Old Style" panose="02050604050505020204" pitchFamily="18" charset="0"/>
                  <a:ea typeface="MS Mincho" panose="02020609040205080304" pitchFamily="49" charset="-128"/>
                </a:rPr>
                <a:t>dan</a:t>
              </a:r>
              <a:r>
                <a:rPr lang="en-US" sz="1600" dirty="0">
                  <a:ea typeface="MS Mincho" panose="02020609040205080304" pitchFamily="49" charset="-128"/>
                </a:rPr>
                <a:t>   </a:t>
              </a:r>
              <a:endParaRPr lang="en-US" sz="1600" dirty="0"/>
            </a:p>
          </p:txBody>
        </p:sp>
      </p:grpSp>
      <p:graphicFrame>
        <p:nvGraphicFramePr>
          <p:cNvPr id="1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8782"/>
              </p:ext>
            </p:extLst>
          </p:nvPr>
        </p:nvGraphicFramePr>
        <p:xfrm>
          <a:off x="5089780" y="3913632"/>
          <a:ext cx="832104" cy="1024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r:id="rId12" imgW="583947" imgH="710891" progId="Equation.3">
                  <p:embed/>
                </p:oleObj>
              </mc:Choice>
              <mc:Fallback>
                <p:oleObj r:id="rId12" imgW="583947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780" y="3913632"/>
                        <a:ext cx="832104" cy="1024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08960" y="3560064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= (2,1,3)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8226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80416"/>
                <a:ext cx="8596668" cy="5925311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Maka: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</a:t>
                </a:r>
                <a:r>
                  <a:rPr lang="en-US" dirty="0" err="1" smtClean="0"/>
                  <a:t>dapat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ditulis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dalam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bentuk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Solusi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en-US" dirty="0" err="1" smtClean="0"/>
                  <a:t>diperoleh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OBE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SPL di </a:t>
                </a:r>
                <a:r>
                  <a:rPr lang="en-US" dirty="0" err="1" smtClean="0"/>
                  <a:t>atas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hasil</a:t>
                </a:r>
                <a:r>
                  <a:rPr lang="en-US" dirty="0" smtClean="0"/>
                  <a:t> OBE </a:t>
                </a:r>
                <a:r>
                  <a:rPr lang="en-US" dirty="0" err="1" smtClean="0"/>
                  <a:t>diperoleh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sbb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Perhatikan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hasil</a:t>
                </a:r>
                <a:r>
                  <a:rPr lang="en-US" dirty="0" smtClean="0"/>
                  <a:t> OBE </a:t>
                </a:r>
                <a:r>
                  <a:rPr lang="en-US" dirty="0" err="1" smtClean="0"/>
                  <a:t>diatas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tidak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setiap</a:t>
                </a:r>
                <a:r>
                  <a:rPr lang="en-US" dirty="0" smtClean="0"/>
                  <a:t>                 </a:t>
                </a:r>
                <a:r>
                  <a:rPr lang="en-US" dirty="0" err="1" smtClean="0"/>
                  <a:t>akan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membuat</a:t>
                </a:r>
                <a:r>
                  <a:rPr lang="en-US" dirty="0" smtClean="0"/>
                  <a:t> SPL </a:t>
                </a:r>
                <a:r>
                  <a:rPr lang="en-US" dirty="0" err="1" smtClean="0"/>
                  <a:t>konsisten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tidak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membangun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80416"/>
                <a:ext cx="8596668" cy="5925311"/>
              </a:xfrm>
              <a:blipFill rotWithShape="0">
                <a:blip r:embed="rId3"/>
                <a:stretch>
                  <a:fillRect l="-567" t="-617" b="-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618" y="1203325"/>
            <a:ext cx="2597150" cy="111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696284"/>
              </p:ext>
            </p:extLst>
          </p:nvPr>
        </p:nvGraphicFramePr>
        <p:xfrm>
          <a:off x="1106171" y="679069"/>
          <a:ext cx="2331974" cy="39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5" imgW="1358900" imgH="228600" progId="Equation.3">
                  <p:embed/>
                </p:oleObj>
              </mc:Choice>
              <mc:Fallback>
                <p:oleObj r:id="rId5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171" y="679069"/>
                        <a:ext cx="2331974" cy="39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645" y="3308477"/>
            <a:ext cx="3173063" cy="110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1172"/>
              </p:ext>
            </p:extLst>
          </p:nvPr>
        </p:nvGraphicFramePr>
        <p:xfrm>
          <a:off x="5053204" y="4620768"/>
          <a:ext cx="832104" cy="1024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8" imgW="583947" imgH="710891" progId="Equation.3">
                  <p:embed/>
                </p:oleObj>
              </mc:Choice>
              <mc:Fallback>
                <p:oleObj r:id="rId8" imgW="583947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204" y="4620768"/>
                        <a:ext cx="832104" cy="1024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598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51105"/>
                <a:ext cx="8596668" cy="5590258"/>
              </a:xfrm>
            </p:spPr>
            <p:txBody>
              <a:bodyPr/>
              <a:lstStyle/>
              <a:p>
                <a:r>
                  <a:rPr lang="en-US" dirty="0" smtClean="0"/>
                  <a:t>Contoh:  </a:t>
                </a:r>
                <a:r>
                  <a:rPr lang="en-US" dirty="0" err="1" smtClean="0"/>
                  <a:t>diketahui</a:t>
                </a:r>
                <a:r>
                  <a:rPr lang="en-US" dirty="0" smtClean="0"/>
                  <a:t>                                        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</a:t>
                </a:r>
                <a:r>
                  <a:rPr lang="en-US" dirty="0" err="1" smtClean="0"/>
                  <a:t>apakah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en-US" dirty="0" err="1" smtClean="0"/>
                  <a:t>membangun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  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51105"/>
                <a:ext cx="8596668" cy="5590258"/>
              </a:xfrm>
              <a:blipFill rotWithShape="0">
                <a:blip r:embed="rId3"/>
                <a:stretch>
                  <a:fillRect l="-142" t="-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486093" y="280416"/>
            <a:ext cx="2457021" cy="1431218"/>
            <a:chOff x="1169988" y="4117975"/>
            <a:chExt cx="2667143" cy="1713314"/>
          </a:xfrm>
        </p:grpSpPr>
        <p:graphicFrame>
          <p:nvGraphicFramePr>
            <p:cNvPr id="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482445"/>
                </p:ext>
              </p:extLst>
            </p:nvPr>
          </p:nvGraphicFramePr>
          <p:xfrm>
            <a:off x="1169988" y="4117975"/>
            <a:ext cx="25876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r:id="rId4" imgW="139639" imgH="190417" progId="Equation.3">
                    <p:embed/>
                  </p:oleObj>
                </mc:Choice>
                <mc:Fallback>
                  <p:oleObj r:id="rId4" imgW="139639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9988" y="4117975"/>
                          <a:ext cx="258762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1599129"/>
                </p:ext>
              </p:extLst>
            </p:nvPr>
          </p:nvGraphicFramePr>
          <p:xfrm>
            <a:off x="1211263" y="4724400"/>
            <a:ext cx="388937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2" r:id="rId6" imgW="164957" imgH="190335" progId="Equation.3">
                    <p:embed/>
                  </p:oleObj>
                </mc:Choice>
                <mc:Fallback>
                  <p:oleObj r:id="rId6" imgW="164957" imgH="1903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1263" y="4724400"/>
                          <a:ext cx="388937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9362505"/>
                </p:ext>
              </p:extLst>
            </p:nvPr>
          </p:nvGraphicFramePr>
          <p:xfrm>
            <a:off x="1206500" y="5300663"/>
            <a:ext cx="393700" cy="490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r:id="rId8" imgW="152334" imgH="190417" progId="Equation.3">
                    <p:embed/>
                  </p:oleObj>
                </mc:Choice>
                <mc:Fallback>
                  <p:oleObj r:id="rId8" imgW="152334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500" y="5300663"/>
                          <a:ext cx="393700" cy="490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524000" y="4172434"/>
              <a:ext cx="1962941" cy="552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sz="24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 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=</a:t>
              </a:r>
              <a:r>
                <a:rPr lang="en-US" sz="24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 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(1, </a:t>
              </a:r>
              <a:r>
                <a:rPr lang="en-US" sz="1800" dirty="0" smtClean="0">
                  <a:latin typeface="Bookman Old Style" panose="02050604050505020204" pitchFamily="18" charset="0"/>
                  <a:ea typeface="MS Mincho" panose="02020609040205080304" pitchFamily="49" charset="-128"/>
                </a:rPr>
                <a:t>2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),</a:t>
              </a:r>
              <a:r>
                <a:rPr lang="en-US" sz="1800" dirty="0">
                  <a:ea typeface="MS Mincho" panose="02020609040205080304" pitchFamily="49" charset="-128"/>
                </a:rPr>
                <a:t>  </a:t>
              </a:r>
              <a:endParaRPr lang="en-US" sz="1800" dirty="0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1846119" y="4724295"/>
              <a:ext cx="1991012" cy="552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sz="24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 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= </a:t>
              </a:r>
              <a:r>
                <a:rPr lang="en-US" sz="1800" dirty="0" smtClean="0">
                  <a:latin typeface="Bookman Old Style" panose="02050604050505020204" pitchFamily="18" charset="0"/>
                  <a:ea typeface="MS Mincho" panose="02020609040205080304" pitchFamily="49" charset="-128"/>
                </a:rPr>
                <a:t>(2, 2), </a:t>
              </a:r>
              <a:r>
                <a:rPr lang="en-US" sz="1800" dirty="0" err="1">
                  <a:latin typeface="Bookman Old Style" panose="02050604050505020204" pitchFamily="18" charset="0"/>
                  <a:ea typeface="MS Mincho" panose="02020609040205080304" pitchFamily="49" charset="-128"/>
                </a:rPr>
                <a:t>dan</a:t>
              </a:r>
              <a:r>
                <a:rPr lang="en-US" sz="1800" dirty="0">
                  <a:ea typeface="MS Mincho" panose="02020609040205080304" pitchFamily="49" charset="-128"/>
                </a:rPr>
                <a:t>   </a:t>
              </a:r>
              <a:endParaRPr lang="en-US" sz="1800" dirty="0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1405964" y="5389161"/>
              <a:ext cx="1620372" cy="442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indent="4572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sz="1800" dirty="0">
                  <a:ea typeface="MS Mincho" panose="02020609040205080304" pitchFamily="49" charset="-128"/>
                </a:rPr>
                <a:t> 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= </a:t>
              </a:r>
              <a:r>
                <a:rPr lang="en-US" sz="1800" dirty="0" smtClean="0">
                  <a:latin typeface="Bookman Old Style" panose="02050604050505020204" pitchFamily="18" charset="0"/>
                  <a:ea typeface="MS Mincho" panose="02020609040205080304" pitchFamily="49" charset="-128"/>
                </a:rPr>
                <a:t>(1</a:t>
              </a:r>
              <a:r>
                <a:rPr lang="en-US" sz="1800" dirty="0">
                  <a:latin typeface="Bookman Old Style" panose="02050604050505020204" pitchFamily="18" charset="0"/>
                  <a:ea typeface="MS Mincho" panose="02020609040205080304" pitchFamily="49" charset="-128"/>
                </a:rPr>
                <a:t>, 3)</a:t>
              </a:r>
              <a:endParaRPr lang="en-US" sz="1800" dirty="0">
                <a:latin typeface="Bookman Old Style" panose="0205060405050502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068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2480"/>
          </a:xfrm>
        </p:spPr>
        <p:txBody>
          <a:bodyPr/>
          <a:lstStyle/>
          <a:p>
            <a:r>
              <a:rPr lang="en-US" dirty="0" err="1" smtClean="0"/>
              <a:t>Bebas</a:t>
            </a:r>
            <a:r>
              <a:rPr lang="en-US" dirty="0" smtClean="0"/>
              <a:t> Linear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2081"/>
            <a:ext cx="8596668" cy="46392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Misalkan</a:t>
            </a:r>
            <a:r>
              <a:rPr lang="en-US" dirty="0" smtClean="0"/>
              <a:t>                              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di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V, S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linear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linear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064790"/>
              </p:ext>
            </p:extLst>
          </p:nvPr>
        </p:nvGraphicFramePr>
        <p:xfrm>
          <a:off x="2133600" y="1400176"/>
          <a:ext cx="1889760" cy="40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r:id="rId3" imgW="1079500" imgH="228600" progId="Equation.3">
                  <p:embed/>
                </p:oleObj>
              </mc:Choice>
              <mc:Fallback>
                <p:oleObj r:id="rId3" imgW="1079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00176"/>
                        <a:ext cx="1889760" cy="401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235027"/>
              </p:ext>
            </p:extLst>
          </p:nvPr>
        </p:nvGraphicFramePr>
        <p:xfrm>
          <a:off x="3210687" y="2354708"/>
          <a:ext cx="2934081" cy="424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r:id="rId5" imgW="1651000" imgH="241300" progId="Equation.3">
                  <p:embed/>
                </p:oleObj>
              </mc:Choice>
              <mc:Fallback>
                <p:oleObj r:id="rId5" imgW="1651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0687" y="2354708"/>
                        <a:ext cx="2934081" cy="424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588028"/>
              </p:ext>
            </p:extLst>
          </p:nvPr>
        </p:nvGraphicFramePr>
        <p:xfrm>
          <a:off x="2426768" y="2971563"/>
          <a:ext cx="721111" cy="386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r:id="rId7" imgW="406048" imgH="215713" progId="Equation.3">
                  <p:embed/>
                </p:oleObj>
              </mc:Choice>
              <mc:Fallback>
                <p:oleObj r:id="rId7" imgW="40604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6768" y="2971563"/>
                        <a:ext cx="721111" cy="386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286370"/>
              </p:ext>
            </p:extLst>
          </p:nvPr>
        </p:nvGraphicFramePr>
        <p:xfrm>
          <a:off x="3190875" y="2942717"/>
          <a:ext cx="7651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9" imgW="431640" imgH="228600" progId="Equation.3">
                  <p:embed/>
                </p:oleObj>
              </mc:Choice>
              <mc:Fallback>
                <p:oleObj name="Equation" r:id="rId9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2942717"/>
                        <a:ext cx="76517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517373"/>
              </p:ext>
            </p:extLst>
          </p:nvPr>
        </p:nvGraphicFramePr>
        <p:xfrm>
          <a:off x="4101286" y="2926063"/>
          <a:ext cx="7651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1" imgW="431640" imgH="228600" progId="Equation.3">
                  <p:embed/>
                </p:oleObj>
              </mc:Choice>
              <mc:Fallback>
                <p:oleObj name="Equation" r:id="rId11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286" y="2926063"/>
                        <a:ext cx="76517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08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9B3BC3-0073-4B6F-A038-2899F876557A}" type="datetime8">
              <a:rPr lang="id-ID"/>
              <a:pPr>
                <a:defRPr/>
              </a:pPr>
              <a:t>24/11/2013 22:57</a:t>
            </a:fld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9F7B32-3572-4016-93E7-B299D3EE3ACB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sz="14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1146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618591"/>
              </p:ext>
            </p:extLst>
          </p:nvPr>
        </p:nvGraphicFramePr>
        <p:xfrm>
          <a:off x="3447034" y="723900"/>
          <a:ext cx="13747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723600" imgH="190440" progId="Equation.3">
                  <p:embed/>
                </p:oleObj>
              </mc:Choice>
              <mc:Fallback>
                <p:oleObj name="Equation" r:id="rId3" imgW="7236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7034" y="723900"/>
                        <a:ext cx="13747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601385"/>
              </p:ext>
            </p:extLst>
          </p:nvPr>
        </p:nvGraphicFramePr>
        <p:xfrm>
          <a:off x="5496306" y="709613"/>
          <a:ext cx="13779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5" imgW="685800" imgH="190440" progId="Equation.3">
                  <p:embed/>
                </p:oleObj>
              </mc:Choice>
              <mc:Fallback>
                <p:oleObj name="Equation" r:id="rId5" imgW="685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306" y="709613"/>
                        <a:ext cx="13779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2924175" y="2741614"/>
          <a:ext cx="19050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r:id="rId7" imgW="850531" imgH="241195" progId="Equation.3">
                  <p:embed/>
                </p:oleObj>
              </mc:Choice>
              <mc:Fallback>
                <p:oleObj r:id="rId7" imgW="850531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2741614"/>
                        <a:ext cx="190500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2525714" y="3937001"/>
          <a:ext cx="2503487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r:id="rId9" imgW="1435100" imgH="711200" progId="Equation.3">
                  <p:embed/>
                </p:oleObj>
              </mc:Choice>
              <mc:Fallback>
                <p:oleObj r:id="rId9" imgW="1435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4" y="3937001"/>
                        <a:ext cx="2503487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059494" y="714345"/>
            <a:ext cx="1503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nl-NL" sz="2000" dirty="0">
                <a:latin typeface="+mj-lt"/>
                <a:cs typeface="Times New Roman" panose="02020603050405020304" pitchFamily="18" charset="0"/>
              </a:rPr>
              <a:t>Diketahui   </a:t>
            </a:r>
            <a:endParaRPr lang="nl-NL" sz="2000" dirty="0">
              <a:latin typeface="+mj-lt"/>
            </a:endParaRPr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4866871" y="673578"/>
            <a:ext cx="8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nl-NL" sz="2000" dirty="0">
                <a:latin typeface="+mn-lt"/>
                <a:cs typeface="Times New Roman" panose="02020603050405020304" pitchFamily="18" charset="0"/>
              </a:rPr>
              <a:t>dan   </a:t>
            </a:r>
            <a:endParaRPr lang="nl-NL" sz="2000" dirty="0">
              <a:latin typeface="+mn-lt"/>
            </a:endParaRPr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2106894" y="1233458"/>
            <a:ext cx="4222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Apakah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saling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bebas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 linear di  R</a:t>
            </a:r>
            <a:r>
              <a:rPr lang="en-US" sz="2000" baseline="30000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    </a:t>
            </a:r>
            <a:endParaRPr lang="en-US" sz="2000" dirty="0">
              <a:latin typeface="+mn-lt"/>
            </a:endParaRP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1371601" y="2314545"/>
            <a:ext cx="1231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+mn-lt"/>
                <a:cs typeface="Times New Roman" panose="02020603050405020304" pitchFamily="18" charset="0"/>
              </a:rPr>
              <a:t>Tulis</a:t>
            </a:r>
            <a:r>
              <a:rPr lang="en-US" sz="2000" dirty="0">
                <a:latin typeface="+mn-lt"/>
                <a:cs typeface="Times New Roman" panose="02020603050405020304" pitchFamily="18" charset="0"/>
              </a:rPr>
              <a:t> </a:t>
            </a:r>
            <a:endParaRPr lang="en-US" sz="2000" dirty="0">
              <a:latin typeface="+mn-lt"/>
            </a:endParaRPr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1425576" y="3381345"/>
            <a:ext cx="11560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atau</a:t>
            </a:r>
            <a:endParaRPr lang="en-US" sz="2000" dirty="0">
              <a:latin typeface="+mj-lt"/>
            </a:endParaRPr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1676400" y="17145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nl-NL" sz="2400" b="1">
                <a:latin typeface="Bookman Old Style" panose="02050604050505020204" pitchFamily="18" charset="0"/>
                <a:cs typeface="Times New Roman" panose="02020603050405020304" pitchFamily="18" charset="0"/>
              </a:rPr>
              <a:t>Contoh :</a:t>
            </a:r>
            <a:endParaRPr lang="nl-NL" sz="2400">
              <a:latin typeface="Bookman Old Style" panose="02050604050505020204" pitchFamily="18" charset="0"/>
            </a:endParaRPr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1219200" y="1752600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>
                <a:latin typeface="Bookman Old Style" panose="02050604050505020204" pitchFamily="18" charset="0"/>
                <a:cs typeface="Times New Roman" panose="02020603050405020304" pitchFamily="18" charset="0"/>
              </a:rPr>
              <a:t>Jawab :</a:t>
            </a:r>
            <a:endParaRPr lang="en-US" sz="24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1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6" grpId="0"/>
      <p:bldP spid="114697" grpId="0"/>
      <p:bldP spid="114698" grpId="0"/>
      <p:bldP spid="114699" grpId="0"/>
      <p:bldP spid="114700" grpId="0"/>
      <p:bldP spid="114701" grpId="0"/>
      <p:bldP spid="1147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119356A-F524-4425-A2BD-FAC2F508A182}" type="datetime8">
              <a:rPr lang="id-ID"/>
              <a:pPr>
                <a:defRPr/>
              </a:pPr>
              <a:t>24/11/2013 22:58</a:t>
            </a:fld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3DDFF4-B8C4-4D88-B2DA-668F2BD441CE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sz="14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2133600" y="733426"/>
          <a:ext cx="17526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r:id="rId3" imgW="1066800" imgH="736600" progId="Equation.3">
                  <p:embed/>
                </p:oleObj>
              </mc:Choice>
              <mc:Fallback>
                <p:oleObj r:id="rId3" imgW="10668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733426"/>
                        <a:ext cx="1752600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3962400" y="719139"/>
          <a:ext cx="1676400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r:id="rId5" imgW="952500" imgH="736600" progId="Equation.3">
                  <p:embed/>
                </p:oleObj>
              </mc:Choice>
              <mc:Fallback>
                <p:oleObj r:id="rId5" imgW="9525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719139"/>
                        <a:ext cx="1676400" cy="129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5699126" y="747714"/>
          <a:ext cx="11541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r:id="rId7" imgW="685800" imgH="736600" progId="Equation.3">
                  <p:embed/>
                </p:oleObj>
              </mc:Choice>
              <mc:Fallback>
                <p:oleObj r:id="rId7" imgW="6858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6" y="747714"/>
                        <a:ext cx="11541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1855543" y="257146"/>
            <a:ext cx="46137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sv-SE" sz="2000" dirty="0">
                <a:latin typeface="+mj-lt"/>
                <a:cs typeface="Times New Roman" panose="02020603050405020304" pitchFamily="18" charset="0"/>
              </a:rPr>
              <a:t>dengan OBE dapat diperoleh :             </a:t>
            </a:r>
            <a:endParaRPr lang="sv-SE" sz="2000" dirty="0">
              <a:latin typeface="+mj-lt"/>
            </a:endParaRPr>
          </a:p>
        </p:txBody>
      </p:sp>
      <p:sp>
        <p:nvSpPr>
          <p:cNvPr id="29706" name="Rectangle 7"/>
          <p:cNvSpPr>
            <a:spLocks noChangeArrowheads="1"/>
          </p:cNvSpPr>
          <p:nvPr/>
        </p:nvSpPr>
        <p:spPr bwMode="auto">
          <a:xfrm>
            <a:off x="1524001" y="28776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sp>
        <p:nvSpPr>
          <p:cNvPr id="29707" name="Rectangle 8"/>
          <p:cNvSpPr>
            <a:spLocks noChangeArrowheads="1"/>
          </p:cNvSpPr>
          <p:nvPr/>
        </p:nvSpPr>
        <p:spPr bwMode="auto">
          <a:xfrm>
            <a:off x="1524001" y="36110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371601" y="2101504"/>
            <a:ext cx="51470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demikian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diperoleh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: 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	 </a:t>
            </a:r>
            <a:r>
              <a:rPr lang="en-US" sz="2000" i="1" dirty="0">
                <a:latin typeface="+mj-lt"/>
                <a:cs typeface="Times New Roman" panose="02020603050405020304" pitchFamily="18" charset="0"/>
              </a:rPr>
              <a:t>k</a:t>
            </a:r>
            <a:r>
              <a:rPr lang="en-US" sz="2000" baseline="-30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0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+mj-lt"/>
                <a:cs typeface="Times New Roman" panose="02020603050405020304" pitchFamily="18" charset="0"/>
              </a:rPr>
              <a:t>k</a:t>
            </a:r>
            <a:r>
              <a:rPr lang="en-US" sz="2000" baseline="-30000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= 0. </a:t>
            </a:r>
            <a:endParaRPr lang="en-US" sz="2000" dirty="0">
              <a:latin typeface="+mj-lt"/>
            </a:endParaRP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Ini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berarti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 ū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ā 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saling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cs typeface="Times New Roman" panose="02020603050405020304" pitchFamily="18" charset="0"/>
              </a:rPr>
              <a:t>bebas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linear.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86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2C0E04-7D27-4C93-9B78-2F54BB170F62}" type="datetime8">
              <a:rPr lang="id-ID"/>
              <a:pPr>
                <a:defRPr/>
              </a:pPr>
              <a:t>24/11/2013 22:58</a:t>
            </a:fld>
            <a:endParaRPr lang="en-US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841055-FF7C-44D6-A44B-6DB718891E38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4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111642" name="Object 26"/>
          <p:cNvGraphicFramePr>
            <a:graphicFrameLocks noChangeAspect="1"/>
          </p:cNvGraphicFramePr>
          <p:nvPr/>
        </p:nvGraphicFramePr>
        <p:xfrm>
          <a:off x="3505200" y="762000"/>
          <a:ext cx="9604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r:id="rId3" imgW="596900" imgH="711200" progId="Equation.3">
                  <p:embed/>
                </p:oleObj>
              </mc:Choice>
              <mc:Fallback>
                <p:oleObj r:id="rId3" imgW="596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762000"/>
                        <a:ext cx="9604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41" name="Object 25"/>
          <p:cNvGraphicFramePr>
            <a:graphicFrameLocks noChangeAspect="1"/>
          </p:cNvGraphicFramePr>
          <p:nvPr/>
        </p:nvGraphicFramePr>
        <p:xfrm>
          <a:off x="4678364" y="776288"/>
          <a:ext cx="9604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r:id="rId5" imgW="596900" imgH="711200" progId="Equation.3">
                  <p:embed/>
                </p:oleObj>
              </mc:Choice>
              <mc:Fallback>
                <p:oleObj r:id="rId5" imgW="596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4" y="776288"/>
                        <a:ext cx="9604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40" name="Object 24"/>
          <p:cNvGraphicFramePr>
            <a:graphicFrameLocks noChangeAspect="1"/>
          </p:cNvGraphicFramePr>
          <p:nvPr/>
        </p:nvGraphicFramePr>
        <p:xfrm>
          <a:off x="5788026" y="762001"/>
          <a:ext cx="9937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r:id="rId7" imgW="609336" imgH="710891" progId="Equation.3">
                  <p:embed/>
                </p:oleObj>
              </mc:Choice>
              <mc:Fallback>
                <p:oleObj r:id="rId7" imgW="609336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6" y="762001"/>
                        <a:ext cx="99377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8" name="Object 22"/>
          <p:cNvGraphicFramePr>
            <a:graphicFrameLocks noChangeAspect="1"/>
          </p:cNvGraphicFramePr>
          <p:nvPr/>
        </p:nvGraphicFramePr>
        <p:xfrm>
          <a:off x="2619376" y="3273426"/>
          <a:ext cx="24098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r:id="rId9" imgW="1244600" imgH="241300" progId="Equation.3">
                  <p:embed/>
                </p:oleObj>
              </mc:Choice>
              <mc:Fallback>
                <p:oleObj r:id="rId9" imgW="1244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6" y="3273426"/>
                        <a:ext cx="24098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7" name="Object 21"/>
          <p:cNvGraphicFramePr>
            <a:graphicFrameLocks noChangeAspect="1"/>
          </p:cNvGraphicFramePr>
          <p:nvPr/>
        </p:nvGraphicFramePr>
        <p:xfrm>
          <a:off x="2543176" y="4267201"/>
          <a:ext cx="180022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r:id="rId11" imgW="1002865" imgH="710891" progId="Equation.3">
                  <p:embed/>
                </p:oleObj>
              </mc:Choice>
              <mc:Fallback>
                <p:oleObj r:id="rId11" imgW="1002865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6" y="4267201"/>
                        <a:ext cx="180022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6" name="Object 20"/>
          <p:cNvGraphicFramePr>
            <a:graphicFrameLocks noChangeAspect="1"/>
          </p:cNvGraphicFramePr>
          <p:nvPr/>
        </p:nvGraphicFramePr>
        <p:xfrm>
          <a:off x="4343401" y="4267200"/>
          <a:ext cx="6572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r:id="rId13" imgW="304668" imgH="596641" progId="Equation.3">
                  <p:embed/>
                </p:oleObj>
              </mc:Choice>
              <mc:Fallback>
                <p:oleObj r:id="rId13" imgW="304668" imgH="59664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4267200"/>
                        <a:ext cx="6572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5" name="Object 19"/>
          <p:cNvGraphicFramePr>
            <a:graphicFrameLocks noChangeAspect="1"/>
          </p:cNvGraphicFramePr>
          <p:nvPr/>
        </p:nvGraphicFramePr>
        <p:xfrm>
          <a:off x="5410200" y="4267200"/>
          <a:ext cx="4953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r:id="rId15" imgW="228600" imgH="596900" progId="Equation.3">
                  <p:embed/>
                </p:oleObj>
              </mc:Choice>
              <mc:Fallback>
                <p:oleObj r:id="rId15" imgW="2286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67200"/>
                        <a:ext cx="4953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3" name="Rectangle 27"/>
          <p:cNvSpPr>
            <a:spLocks noChangeArrowheads="1"/>
          </p:cNvSpPr>
          <p:nvPr/>
        </p:nvSpPr>
        <p:spPr bwMode="auto">
          <a:xfrm>
            <a:off x="3838576" y="-509697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1200" b="1">
                <a:cs typeface="Times New Roman" panose="02020603050405020304" pitchFamily="18" charset="0"/>
              </a:rPr>
              <a:t>Contoh 8 :</a:t>
            </a:r>
            <a:endParaRPr lang="en-US" sz="1100"/>
          </a:p>
          <a:p>
            <a:pPr>
              <a:spcBef>
                <a:spcPct val="0"/>
              </a:spcBef>
              <a:buFontTx/>
              <a:buNone/>
            </a:pPr>
            <a:r>
              <a:rPr lang="it-IT" sz="1200">
                <a:cs typeface="Times New Roman" panose="02020603050405020304" pitchFamily="18" charset="0"/>
              </a:rPr>
              <a:t>Misal   :</a:t>
            </a:r>
            <a:endParaRPr lang="en-US" sz="1100"/>
          </a:p>
          <a:p>
            <a:pPr>
              <a:spcBef>
                <a:spcPct val="0"/>
              </a:spcBef>
              <a:buFontTx/>
              <a:buNone/>
            </a:pPr>
            <a:r>
              <a:rPr lang="it-IT" sz="1200">
                <a:cs typeface="Times New Roman" panose="02020603050405020304" pitchFamily="18" charset="0"/>
              </a:rPr>
              <a:t>		</a:t>
            </a:r>
            <a:endParaRPr lang="it-IT" sz="1800"/>
          </a:p>
        </p:txBody>
      </p:sp>
      <p:sp>
        <p:nvSpPr>
          <p:cNvPr id="30734" name="Rectangle 28"/>
          <p:cNvSpPr>
            <a:spLocks noChangeArrowheads="1"/>
          </p:cNvSpPr>
          <p:nvPr/>
        </p:nvSpPr>
        <p:spPr bwMode="auto">
          <a:xfrm>
            <a:off x="3838575" y="847725"/>
            <a:ext cx="35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1200">
                <a:cs typeface="Times New Roman" panose="02020603050405020304" pitchFamily="18" charset="0"/>
              </a:rPr>
              <a:t>,   </a:t>
            </a:r>
            <a:endParaRPr lang="it-IT" sz="1800"/>
          </a:p>
        </p:txBody>
      </p:sp>
      <p:sp>
        <p:nvSpPr>
          <p:cNvPr id="30735" name="Rectangle 29"/>
          <p:cNvSpPr>
            <a:spLocks noChangeArrowheads="1"/>
          </p:cNvSpPr>
          <p:nvPr/>
        </p:nvSpPr>
        <p:spPr bwMode="auto">
          <a:xfrm>
            <a:off x="3838575" y="1836739"/>
            <a:ext cx="35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1200">
                <a:cs typeface="Times New Roman" panose="02020603050405020304" pitchFamily="18" charset="0"/>
              </a:rPr>
              <a:t>,   </a:t>
            </a:r>
            <a:endParaRPr lang="it-IT" sz="1800"/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1219200" y="2347913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latin typeface="Bookman Old Style" panose="02050604050505020204" pitchFamily="18" charset="0"/>
                <a:cs typeface="Times New Roman" panose="02020603050405020304" pitchFamily="18" charset="0"/>
              </a:rPr>
              <a:t>Jawab :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1295400" y="3657600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atau  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30738" name="Rectangle 33"/>
          <p:cNvSpPr>
            <a:spLocks noChangeArrowheads="1"/>
          </p:cNvSpPr>
          <p:nvPr/>
        </p:nvSpPr>
        <p:spPr bwMode="auto">
          <a:xfrm>
            <a:off x="4295775" y="5613808"/>
            <a:ext cx="2712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>
                <a:cs typeface="Times New Roman" panose="02020603050405020304" pitchFamily="18" charset="0"/>
              </a:rPr>
              <a:t>  </a:t>
            </a:r>
            <a:endParaRPr lang="en-US" sz="1800"/>
          </a:p>
        </p:txBody>
      </p:sp>
      <p:sp>
        <p:nvSpPr>
          <p:cNvPr id="111650" name="Rectangle 34"/>
          <p:cNvSpPr>
            <a:spLocks noChangeArrowheads="1"/>
          </p:cNvSpPr>
          <p:nvPr/>
        </p:nvSpPr>
        <p:spPr bwMode="auto">
          <a:xfrm>
            <a:off x="4924426" y="46482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=</a:t>
            </a:r>
            <a:r>
              <a:rPr lang="en-US" sz="1200">
                <a:cs typeface="Times New Roman" panose="02020603050405020304" pitchFamily="18" charset="0"/>
              </a:rPr>
              <a:t> </a:t>
            </a:r>
            <a:endParaRPr lang="en-US" sz="1800"/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1371601" y="2743200"/>
            <a:ext cx="186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Tulis  :  </a:t>
            </a:r>
            <a:endParaRPr lang="fi-FI" sz="2400">
              <a:latin typeface="Bookman Old Style" panose="02050604050505020204" pitchFamily="18" charset="0"/>
            </a:endParaRPr>
          </a:p>
        </p:txBody>
      </p:sp>
      <p:sp>
        <p:nvSpPr>
          <p:cNvPr id="111652" name="Rectangle 36"/>
          <p:cNvSpPr>
            <a:spLocks noChangeArrowheads="1"/>
          </p:cNvSpPr>
          <p:nvPr/>
        </p:nvSpPr>
        <p:spPr bwMode="auto">
          <a:xfrm>
            <a:off x="1433513" y="1905000"/>
            <a:ext cx="78994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Apakah ketiga vektor diatas saling bebas linear  </a:t>
            </a:r>
            <a:endParaRPr lang="fi-FI" sz="2400" baseline="30000">
              <a:latin typeface="Bookman Old Style" panose="02050604050505020204" pitchFamily="18" charset="0"/>
            </a:endParaRPr>
          </a:p>
        </p:txBody>
      </p:sp>
      <p:sp>
        <p:nvSpPr>
          <p:cNvPr id="111653" name="Rectangle 37"/>
          <p:cNvSpPr>
            <a:spLocks noChangeArrowheads="1"/>
          </p:cNvSpPr>
          <p:nvPr/>
        </p:nvSpPr>
        <p:spPr bwMode="auto">
          <a:xfrm>
            <a:off x="1053986" y="197278"/>
            <a:ext cx="27815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2400" b="1">
                <a:latin typeface="Bookman Old Style" panose="02050604050505020204" pitchFamily="18" charset="0"/>
              </a:rPr>
              <a:t>Contoh  :</a:t>
            </a:r>
            <a:endParaRPr lang="en-US" sz="2400">
              <a:latin typeface="Bookman Old Style" panose="0205060405050502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sz="2400">
                <a:latin typeface="Bookman Old Style" panose="02050604050505020204" pitchFamily="18" charset="0"/>
              </a:rPr>
              <a:t>	Misalkan   </a:t>
            </a:r>
          </a:p>
        </p:txBody>
      </p:sp>
    </p:spTree>
    <p:extLst>
      <p:ext uri="{BB962C8B-B14F-4D97-AF65-F5344CB8AC3E}">
        <p14:creationId xmlns:p14="http://schemas.microsoft.com/office/powerpoint/2010/main" val="249131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7" grpId="0"/>
      <p:bldP spid="111648" grpId="0"/>
      <p:bldP spid="111650" grpId="0"/>
      <p:bldP spid="111651" grpId="0"/>
      <p:bldP spid="111652" grpId="0"/>
      <p:bldP spid="1116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23917E-9FCC-4A5E-9368-8349C4C45655}" type="datetime8">
              <a:rPr lang="id-ID"/>
              <a:pPr>
                <a:defRPr/>
              </a:pPr>
              <a:t>24/11/2013 22:59</a:t>
            </a:fld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564084-7833-4DB1-8078-F44B7FB701FC}" type="slidenum">
              <a:rPr 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sz="14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>
              <a:latin typeface="Bookman Old Style" panose="02050604050505020204" pitchFamily="18" charset="0"/>
            </a:endParaRPr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2428876" y="809625"/>
          <a:ext cx="16859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r:id="rId3" imgW="1079032" imgH="710891" progId="Equation.3">
                  <p:embed/>
                </p:oleObj>
              </mc:Choice>
              <mc:Fallback>
                <p:oleObj r:id="rId3" imgW="1079032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6" y="809625"/>
                        <a:ext cx="168592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4194176" y="762001"/>
          <a:ext cx="159702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r:id="rId5" imgW="914400" imgH="711200" progId="Equation.3">
                  <p:embed/>
                </p:oleObj>
              </mc:Choice>
              <mc:Fallback>
                <p:oleObj r:id="rId5" imgW="9144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6" y="762001"/>
                        <a:ext cx="1597025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209800" y="3617914"/>
          <a:ext cx="10668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r:id="rId7" imgW="495085" imgH="228501" progId="Equation.3">
                  <p:embed/>
                </p:oleObj>
              </mc:Choice>
              <mc:Fallback>
                <p:oleObj r:id="rId7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17914"/>
                        <a:ext cx="10668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1284288" y="228600"/>
            <a:ext cx="419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dengan OBE diperoleh :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4422775" y="3084921"/>
            <a:ext cx="2279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>
                <a:cs typeface="Times New Roman" panose="02020603050405020304" pitchFamily="18" charset="0"/>
              </a:rPr>
              <a:t> </a:t>
            </a:r>
            <a:endParaRPr lang="en-US" sz="1800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1758950" y="1910515"/>
            <a:ext cx="7834196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Ini menunjukan bahwa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 baseline="-30000">
                <a:latin typeface="Bookman Old Style" panose="02050604050505020204" pitchFamily="18" charset="0"/>
                <a:cs typeface="Times New Roman" panose="02020603050405020304" pitchFamily="18" charset="0"/>
              </a:rPr>
              <a:t>1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 baseline="-30000"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 baseline="-30000"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solusi tidak trivial (k</a:t>
            </a:r>
            <a:r>
              <a:rPr lang="en-US" sz="2400" baseline="-25000">
                <a:latin typeface="Bookman Old Style" panose="02050604050505020204" pitchFamily="18" charset="0"/>
                <a:cs typeface="Times New Roman" panose="02020603050405020304" pitchFamily="18" charset="0"/>
              </a:rPr>
              <a:t>1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,k</a:t>
            </a:r>
            <a:r>
              <a:rPr lang="en-US" sz="2400" baseline="-25000"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,k</a:t>
            </a:r>
            <a:r>
              <a:rPr lang="en-US" sz="2400" baseline="-25000"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tdk selalu 0)  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2833688" y="3629025"/>
            <a:ext cx="7389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adalah vektor-vektor yang bergantung linear.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447801" y="3124200"/>
            <a:ext cx="1281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Jadi</a:t>
            </a:r>
            <a:endParaRPr lang="en-US" sz="24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82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4" grpId="0"/>
      <p:bldP spid="116745" grpId="0"/>
      <p:bldP spid="116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913775" y="203989"/>
                <a:ext cx="10364451" cy="649451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Vektor 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13775" y="203989"/>
                <a:ext cx="10364451" cy="649451"/>
              </a:xfrm>
              <a:blipFill rotWithShape="0">
                <a:blip r:embed="rId2"/>
                <a:stretch>
                  <a:fillRect l="-1824" t="-13084" b="-34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1121664"/>
            <a:ext cx="10363826" cy="5120640"/>
          </a:xfrm>
        </p:spPr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Geometris</a:t>
            </a:r>
            <a:r>
              <a:rPr lang="en-US" dirty="0" smtClean="0"/>
              <a:t> vector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berarah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838151" y="1592072"/>
                <a:ext cx="6497484" cy="17552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Titik O </a:t>
                </a:r>
                <a:r>
                  <a:rPr lang="en-US" dirty="0" err="1" smtClean="0"/>
                  <a:t>disrbut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sebagai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pangkal</a:t>
                </a:r>
                <a:r>
                  <a:rPr lang="en-US" dirty="0" smtClean="0"/>
                  <a:t> vector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 A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 </a:t>
                </a:r>
                <a:r>
                  <a:rPr lang="en-US" dirty="0" err="1" smtClean="0"/>
                  <a:t>disebut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ujung</a:t>
                </a:r>
                <a:r>
                  <a:rPr lang="en-US" dirty="0" smtClean="0"/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Vektor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tersebut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dinotasikan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atau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dapat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dituliskan</a:t>
                </a: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huruf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kecil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151" y="1592072"/>
                <a:ext cx="6497484" cy="1755224"/>
              </a:xfrm>
              <a:prstGeom prst="rect">
                <a:avLst/>
              </a:prstGeom>
              <a:blipFill rotWithShape="0">
                <a:blip r:embed="rId3"/>
                <a:stretch>
                  <a:fillRect l="-845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580644" y="3416300"/>
            <a:ext cx="3427962" cy="2013236"/>
            <a:chOff x="580644" y="3416300"/>
            <a:chExt cx="3427962" cy="2013236"/>
          </a:xfrm>
        </p:grpSpPr>
        <p:grpSp>
          <p:nvGrpSpPr>
            <p:cNvPr id="21" name="Group 20"/>
            <p:cNvGrpSpPr/>
            <p:nvPr/>
          </p:nvGrpSpPr>
          <p:grpSpPr>
            <a:xfrm>
              <a:off x="580644" y="4308856"/>
              <a:ext cx="2774562" cy="1119648"/>
              <a:chOff x="580644" y="4308856"/>
              <a:chExt cx="2774562" cy="1119648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930148" y="4400296"/>
                <a:ext cx="2133600" cy="743712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580644" y="5059172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034284" y="4308856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1636986" y="4412097"/>
                    <a:ext cx="38536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6986" y="4412097"/>
                    <a:ext cx="385362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r="-2381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2" name="Straight Arrow Connector 11"/>
            <p:cNvCxnSpPr/>
            <p:nvPr/>
          </p:nvCxnSpPr>
          <p:spPr>
            <a:xfrm flipV="1">
              <a:off x="876300" y="3730791"/>
              <a:ext cx="25400" cy="14508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914400" y="5144008"/>
              <a:ext cx="2705100" cy="37592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695700" y="506020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4700" y="3416300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71144" y="2010156"/>
            <a:ext cx="2774562" cy="1119648"/>
            <a:chOff x="580644" y="4308856"/>
            <a:chExt cx="2774562" cy="1119648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930148" y="4400296"/>
              <a:ext cx="2133600" cy="7437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80644" y="5059172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34284" y="4308856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636986" y="4412097"/>
                  <a:ext cx="3853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6986" y="4412097"/>
                  <a:ext cx="385362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238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/>
          <p:cNvGrpSpPr/>
          <p:nvPr/>
        </p:nvGrpSpPr>
        <p:grpSpPr>
          <a:xfrm>
            <a:off x="5432044" y="4131056"/>
            <a:ext cx="2793550" cy="941848"/>
            <a:chOff x="555244" y="4308856"/>
            <a:chExt cx="2793550" cy="941848"/>
          </a:xfrm>
        </p:grpSpPr>
        <p:cxnSp>
          <p:nvCxnSpPr>
            <p:cNvPr id="34" name="Straight Arrow Connector 33"/>
            <p:cNvCxnSpPr/>
            <p:nvPr/>
          </p:nvCxnSpPr>
          <p:spPr>
            <a:xfrm flipV="1">
              <a:off x="930148" y="4400296"/>
              <a:ext cx="2133600" cy="7437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55244" y="4881372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34284" y="4308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636986" y="4412097"/>
                  <a:ext cx="4302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6986" y="4412097"/>
                  <a:ext cx="430246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0" name="Straight Arrow Connector 29"/>
          <p:cNvCxnSpPr/>
          <p:nvPr/>
        </p:nvCxnSpPr>
        <p:spPr>
          <a:xfrm flipV="1">
            <a:off x="5753100" y="3552991"/>
            <a:ext cx="25400" cy="145080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791200" y="4966208"/>
            <a:ext cx="2705100" cy="375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572500" y="48824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651500" y="32385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813300" y="5027938"/>
            <a:ext cx="920802" cy="117626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60900" y="6248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713217" y="3817497"/>
            <a:ext cx="129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ujung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8052213" y="3775027"/>
            <a:ext cx="129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ujung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1500" y="5366484"/>
            <a:ext cx="1505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Pangkal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26308" y="4454586"/>
            <a:ext cx="1505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Pangkal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9526" y="219457"/>
                <a:ext cx="8596668" cy="5821906"/>
              </a:xfrm>
            </p:spPr>
            <p:txBody>
              <a:bodyPr/>
              <a:lstStyle/>
              <a:p>
                <a:r>
                  <a:rPr lang="en-US" dirty="0" smtClean="0"/>
                  <a:t>Notasi </a:t>
                </a:r>
                <a:r>
                  <a:rPr lang="en-US" dirty="0" err="1" smtClean="0"/>
                  <a:t>Vektor</a:t>
                </a:r>
                <a:r>
                  <a:rPr lang="en-US" dirty="0" smtClean="0"/>
                  <a:t>:</a:t>
                </a:r>
              </a:p>
              <a:p>
                <a:r>
                  <a:rPr lang="en-US" dirty="0" err="1" smtClean="0"/>
                  <a:t>Contoh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vector 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err="1" smtClean="0"/>
                  <a:t>Notasi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panjang</a:t>
                </a:r>
                <a:r>
                  <a:rPr lang="en-US" dirty="0" smtClean="0"/>
                  <a:t> vector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 smtClean="0"/>
                  <a:t> adalah</a:t>
                </a:r>
              </a:p>
              <a:p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Vektor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juga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direpresentasikan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. </a:t>
                </a:r>
                <a:r>
                  <a:rPr lang="en-US" dirty="0" err="1" smtClean="0"/>
                  <a:t>Contoh</a:t>
                </a:r>
                <a:r>
                  <a:rPr lang="en-US" dirty="0" smtClean="0"/>
                  <a:t> vector yang </a:t>
                </a:r>
                <a:r>
                  <a:rPr lang="en-US" dirty="0" err="1" smtClean="0"/>
                  <a:t>terbentuk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buah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titik</a:t>
                </a:r>
                <a:r>
                  <a:rPr lang="en-US" dirty="0" smtClean="0"/>
                  <a:t> 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</m:t>
                    </m:r>
                  </m:oMath>
                </a14:m>
                <a:r>
                  <a:rPr lang="en-US" b="0" dirty="0" smtClean="0"/>
                  <a:t>                                                         Jika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 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 smtClean="0"/>
                  <a:t>maka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9526" y="219457"/>
                <a:ext cx="8596668" cy="5821906"/>
              </a:xfrm>
              <a:blipFill rotWithShape="0">
                <a:blip r:embed="rId3"/>
                <a:stretch>
                  <a:fillRect l="-142" t="-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694893"/>
              </p:ext>
            </p:extLst>
          </p:nvPr>
        </p:nvGraphicFramePr>
        <p:xfrm>
          <a:off x="4117848" y="604266"/>
          <a:ext cx="3855720" cy="1176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2323800" imgH="711000" progId="Equation.3">
                  <p:embed/>
                </p:oleObj>
              </mc:Choice>
              <mc:Fallback>
                <p:oleObj name="Equation" r:id="rId4" imgW="2323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848" y="604266"/>
                        <a:ext cx="3855720" cy="11764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365089"/>
              </p:ext>
            </p:extLst>
          </p:nvPr>
        </p:nvGraphicFramePr>
        <p:xfrm>
          <a:off x="4439730" y="1790319"/>
          <a:ext cx="2302446" cy="530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1320227" imgH="304668" progId="Equation.3">
                  <p:embed/>
                </p:oleObj>
              </mc:Choice>
              <mc:Fallback>
                <p:oleObj name="Equation" r:id="rId6" imgW="1320227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730" y="1790319"/>
                        <a:ext cx="2302446" cy="530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448" y="4194048"/>
                <a:ext cx="7152664" cy="126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" y="4194048"/>
                <a:ext cx="7152664" cy="126105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72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7680"/>
            <a:ext cx="8596668" cy="694944"/>
          </a:xfrm>
        </p:spPr>
        <p:txBody>
          <a:bodyPr/>
          <a:lstStyle/>
          <a:p>
            <a:r>
              <a:rPr lang="en-US" dirty="0" err="1" smtClean="0"/>
              <a:t>Operasi-operasi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82624"/>
            <a:ext cx="8596668" cy="5071871"/>
          </a:xfrm>
        </p:spPr>
        <p:txBody>
          <a:bodyPr/>
          <a:lstStyle/>
          <a:p>
            <a:r>
              <a:rPr lang="en-US" dirty="0" smtClean="0"/>
              <a:t>PENJUMLAHAN VEKTOR</a:t>
            </a:r>
          </a:p>
          <a:p>
            <a:pPr lvl="1"/>
            <a:r>
              <a:rPr lang="en-US" dirty="0" smtClean="0"/>
              <a:t>Cara </a:t>
            </a:r>
            <a:r>
              <a:rPr lang="en-US" dirty="0" err="1" smtClean="0"/>
              <a:t>segitiga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Cara </a:t>
            </a:r>
            <a:r>
              <a:rPr lang="en-US" dirty="0" err="1" smtClean="0"/>
              <a:t>jajaran</a:t>
            </a:r>
            <a:r>
              <a:rPr lang="en-US" dirty="0" smtClean="0"/>
              <a:t> </a:t>
            </a:r>
            <a:r>
              <a:rPr lang="en-US" dirty="0" err="1" smtClean="0"/>
              <a:t>genjang</a:t>
            </a:r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38784" y="3011424"/>
            <a:ext cx="18409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828544" y="1889760"/>
            <a:ext cx="1097280" cy="950976"/>
          </a:xfrm>
          <a:prstGeom prst="straightConnector1">
            <a:avLst/>
          </a:prstGeom>
          <a:ln w="19050">
            <a:solidFill>
              <a:schemeClr val="accent1">
                <a:alpha val="8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24000" y="2596896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596896"/>
                <a:ext cx="385362" cy="369332"/>
              </a:xfrm>
              <a:prstGeom prst="rect">
                <a:avLst/>
              </a:prstGeom>
              <a:blipFill rotWithShape="0">
                <a:blip r:embed="rId3"/>
                <a:stretch>
                  <a:fillRect r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05005" y="2392157"/>
                <a:ext cx="430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005" y="2392157"/>
                <a:ext cx="4302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4529328" y="2946154"/>
            <a:ext cx="18409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358128" y="1995178"/>
            <a:ext cx="1097280" cy="950976"/>
          </a:xfrm>
          <a:prstGeom prst="straightConnector1">
            <a:avLst/>
          </a:prstGeom>
          <a:ln w="19050">
            <a:solidFill>
              <a:schemeClr val="accent1">
                <a:alpha val="8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529328" y="1962912"/>
            <a:ext cx="2932176" cy="9832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88864" y="2869430"/>
                <a:ext cx="385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864" y="2869430"/>
                <a:ext cx="385362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27230" y="2233660"/>
                <a:ext cx="430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230" y="2233660"/>
                <a:ext cx="4302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264" y="2095238"/>
                <a:ext cx="837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264" y="2095238"/>
                <a:ext cx="837730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33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1637538" y="3465576"/>
            <a:ext cx="2873502" cy="1825752"/>
            <a:chOff x="857250" y="2209800"/>
            <a:chExt cx="3967163" cy="2019300"/>
          </a:xfrm>
        </p:grpSpPr>
        <p:sp>
          <p:nvSpPr>
            <p:cNvPr id="24" name="Line 3"/>
            <p:cNvSpPr>
              <a:spLocks noChangeShapeType="1"/>
            </p:cNvSpPr>
            <p:nvPr/>
          </p:nvSpPr>
          <p:spPr bwMode="auto">
            <a:xfrm flipV="1">
              <a:off x="857250" y="4224338"/>
              <a:ext cx="2743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 flipV="1">
              <a:off x="862013" y="2457450"/>
              <a:ext cx="1371600" cy="1752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 flipV="1">
              <a:off x="2166938" y="2381250"/>
              <a:ext cx="2657475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6"/>
            <p:cNvSpPr>
              <a:spLocks noChangeShapeType="1"/>
            </p:cNvSpPr>
            <p:nvPr/>
          </p:nvSpPr>
          <p:spPr bwMode="auto">
            <a:xfrm flipV="1">
              <a:off x="3529013" y="2390775"/>
              <a:ext cx="129540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857250" y="2400300"/>
              <a:ext cx="3962400" cy="1828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4114800" y="22860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sz="1800"/>
            </a:p>
          </p:txBody>
        </p:sp>
        <p:graphicFrame>
          <p:nvGraphicFramePr>
            <p:cNvPr id="3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1656542"/>
                </p:ext>
              </p:extLst>
            </p:nvPr>
          </p:nvGraphicFramePr>
          <p:xfrm>
            <a:off x="3352800" y="3810000"/>
            <a:ext cx="423863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Equation" r:id="rId8" imgW="126780" imgH="215526" progId="Equation.3">
                    <p:embed/>
                  </p:oleObj>
                </mc:Choice>
                <mc:Fallback>
                  <p:oleObj name="Equation" r:id="rId8" imgW="126780" imgH="21552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3810000"/>
                          <a:ext cx="423863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0455533"/>
                </p:ext>
              </p:extLst>
            </p:nvPr>
          </p:nvGraphicFramePr>
          <p:xfrm>
            <a:off x="1706563" y="2209800"/>
            <a:ext cx="427037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Equation" r:id="rId10" imgW="114201" imgH="190335" progId="Equation.3">
                    <p:embed/>
                  </p:oleObj>
                </mc:Choice>
                <mc:Fallback>
                  <p:oleObj name="Equation" r:id="rId10" imgW="114201" imgH="1903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6563" y="2209800"/>
                          <a:ext cx="427037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88538"/>
                </p:ext>
              </p:extLst>
            </p:nvPr>
          </p:nvGraphicFramePr>
          <p:xfrm>
            <a:off x="3371850" y="2393950"/>
            <a:ext cx="990600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12" imgW="317225" imgH="152268" progId="Equation.3">
                    <p:embed/>
                  </p:oleObj>
                </mc:Choice>
                <mc:Fallback>
                  <p:oleObj name="Equation" r:id="rId12" imgW="317225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1850" y="2393950"/>
                          <a:ext cx="990600" cy="396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0565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5638800" y="228600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sz="1800"/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9224" name="Rectangle 12"/>
          <p:cNvSpPr>
            <a:spLocks noChangeArrowheads="1"/>
          </p:cNvSpPr>
          <p:nvPr/>
        </p:nvSpPr>
        <p:spPr bwMode="auto">
          <a:xfrm>
            <a:off x="1524001" y="3168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 flipV="1">
            <a:off x="4862513" y="4343400"/>
            <a:ext cx="1143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5" name="Line 15"/>
          <p:cNvSpPr>
            <a:spLocks noChangeShapeType="1"/>
          </p:cNvSpPr>
          <p:nvPr/>
        </p:nvSpPr>
        <p:spPr bwMode="auto">
          <a:xfrm flipV="1">
            <a:off x="4862513" y="3886200"/>
            <a:ext cx="22860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6" name="Line 16"/>
          <p:cNvSpPr>
            <a:spLocks noChangeShapeType="1"/>
          </p:cNvSpPr>
          <p:nvPr/>
        </p:nvSpPr>
        <p:spPr bwMode="auto">
          <a:xfrm flipH="1">
            <a:off x="2714625" y="4814888"/>
            <a:ext cx="213360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2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graphicFrame>
        <p:nvGraphicFramePr>
          <p:cNvPr id="122901" name="Object 21"/>
          <p:cNvGraphicFramePr>
            <a:graphicFrameLocks noChangeAspect="1"/>
          </p:cNvGraphicFramePr>
          <p:nvPr/>
        </p:nvGraphicFramePr>
        <p:xfrm>
          <a:off x="5473700" y="3962400"/>
          <a:ext cx="31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126780" imgH="215526" progId="Equation.3">
                  <p:embed/>
                </p:oleObj>
              </mc:Choice>
              <mc:Fallback>
                <p:oleObj name="Equation" r:id="rId3" imgW="126780" imgH="2155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3962400"/>
                        <a:ext cx="31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3" name="Object 23"/>
          <p:cNvGraphicFramePr>
            <a:graphicFrameLocks noChangeAspect="1"/>
          </p:cNvGraphicFramePr>
          <p:nvPr/>
        </p:nvGraphicFramePr>
        <p:xfrm>
          <a:off x="6375401" y="3276600"/>
          <a:ext cx="5937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1" y="3276600"/>
                        <a:ext cx="5937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4" name="Object 24"/>
          <p:cNvGraphicFramePr>
            <a:graphicFrameLocks noChangeAspect="1"/>
          </p:cNvGraphicFramePr>
          <p:nvPr/>
        </p:nvGraphicFramePr>
        <p:xfrm>
          <a:off x="2465389" y="4953000"/>
          <a:ext cx="9286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7" imgW="317087" imgH="215619" progId="Equation.3">
                  <p:embed/>
                </p:oleObj>
              </mc:Choice>
              <mc:Fallback>
                <p:oleObj name="Equation" r:id="rId7" imgW="317087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9" y="4953000"/>
                        <a:ext cx="92868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05" name="Text Box 25"/>
          <p:cNvSpPr txBox="1">
            <a:spLocks noChangeArrowheads="1"/>
          </p:cNvSpPr>
          <p:nvPr/>
        </p:nvSpPr>
        <p:spPr bwMode="auto">
          <a:xfrm>
            <a:off x="1676400" y="152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 err="1">
                <a:latin typeface="Bookman Old Style" panose="02050604050505020204" pitchFamily="18" charset="0"/>
              </a:rPr>
              <a:t>Perkalian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</a:rPr>
              <a:t>vektor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</a:rPr>
              <a:t>dengan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</a:rPr>
              <a:t>skalar</a:t>
            </a:r>
            <a:endParaRPr lang="en-US" sz="24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122910" name="Object 30"/>
          <p:cNvGraphicFramePr>
            <a:graphicFrameLocks noChangeAspect="1"/>
          </p:cNvGraphicFramePr>
          <p:nvPr/>
        </p:nvGraphicFramePr>
        <p:xfrm>
          <a:off x="4475164" y="838201"/>
          <a:ext cx="2492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9" imgW="126780" imgH="215526" progId="Equation.3">
                  <p:embed/>
                </p:oleObj>
              </mc:Choice>
              <mc:Fallback>
                <p:oleObj name="Equation" r:id="rId9" imgW="126780" imgH="2155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4" y="838201"/>
                        <a:ext cx="249237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9" name="Object 29"/>
          <p:cNvGraphicFramePr>
            <a:graphicFrameLocks noChangeAspect="1"/>
          </p:cNvGraphicFramePr>
          <p:nvPr/>
        </p:nvGraphicFramePr>
        <p:xfrm>
          <a:off x="7469188" y="762000"/>
          <a:ext cx="836612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10" imgW="355446" imgH="241195" progId="Equation.3">
                  <p:embed/>
                </p:oleObj>
              </mc:Choice>
              <mc:Fallback>
                <p:oleObj name="Equation" r:id="rId10" imgW="35544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188" y="762000"/>
                        <a:ext cx="836612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8" name="Object 28"/>
          <p:cNvGraphicFramePr>
            <a:graphicFrameLocks noChangeAspect="1"/>
          </p:cNvGraphicFramePr>
          <p:nvPr/>
        </p:nvGraphicFramePr>
        <p:xfrm>
          <a:off x="4205289" y="1938338"/>
          <a:ext cx="250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12" imgW="126780" imgH="215526" progId="Equation.3">
                  <p:embed/>
                </p:oleObj>
              </mc:Choice>
              <mc:Fallback>
                <p:oleObj name="Equation" r:id="rId12" imgW="126780" imgH="2155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9" y="1938338"/>
                        <a:ext cx="2508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7" name="Object 27"/>
          <p:cNvGraphicFramePr>
            <a:graphicFrameLocks noChangeAspect="1"/>
          </p:cNvGraphicFramePr>
          <p:nvPr/>
        </p:nvGraphicFramePr>
        <p:xfrm>
          <a:off x="6019801" y="2486026"/>
          <a:ext cx="2571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3" imgW="126780" imgH="215526" progId="Equation.3">
                  <p:embed/>
                </p:oleObj>
              </mc:Choice>
              <mc:Fallback>
                <p:oleObj name="Equation" r:id="rId13" imgW="126780" imgH="2155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2486026"/>
                        <a:ext cx="2571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6" name="Object 26"/>
          <p:cNvGraphicFramePr>
            <a:graphicFrameLocks noChangeAspect="1"/>
          </p:cNvGraphicFramePr>
          <p:nvPr/>
        </p:nvGraphicFramePr>
        <p:xfrm>
          <a:off x="7493000" y="2819401"/>
          <a:ext cx="2794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4" imgW="126780" imgH="215526" progId="Equation.3">
                  <p:embed/>
                </p:oleObj>
              </mc:Choice>
              <mc:Fallback>
                <p:oleObj name="Equation" r:id="rId14" imgW="126780" imgH="2155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2819401"/>
                        <a:ext cx="2794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1" name="Rectangle 31"/>
          <p:cNvSpPr>
            <a:spLocks noChangeArrowheads="1"/>
          </p:cNvSpPr>
          <p:nvPr/>
        </p:nvSpPr>
        <p:spPr bwMode="auto">
          <a:xfrm>
            <a:off x="1766650" y="835968"/>
            <a:ext cx="2478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j-lt"/>
                <a:cs typeface="Times New Roman" panose="02020603050405020304" pitchFamily="18" charset="0"/>
              </a:rPr>
              <a:t>vektor</a:t>
            </a:r>
            <a:r>
              <a:rPr lang="en-US" sz="1200" dirty="0">
                <a:latin typeface="+mj-lt"/>
                <a:cs typeface="Times New Roman" panose="02020603050405020304" pitchFamily="18" charset="0"/>
              </a:rPr>
              <a:t> </a:t>
            </a:r>
            <a:endParaRPr lang="en-US" sz="1800" dirty="0">
              <a:latin typeface="+mj-lt"/>
            </a:endParaRPr>
          </a:p>
        </p:txBody>
      </p:sp>
      <p:sp>
        <p:nvSpPr>
          <p:cNvPr id="122912" name="Rectangle 32"/>
          <p:cNvSpPr>
            <a:spLocks noChangeArrowheads="1"/>
          </p:cNvSpPr>
          <p:nvPr/>
        </p:nvSpPr>
        <p:spPr bwMode="auto">
          <a:xfrm>
            <a:off x="4695826" y="852488"/>
            <a:ext cx="2771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dengan skalar </a:t>
            </a: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,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122913" name="Rectangle 33"/>
          <p:cNvSpPr>
            <a:spLocks noChangeArrowheads="1"/>
          </p:cNvSpPr>
          <p:nvPr/>
        </p:nvSpPr>
        <p:spPr bwMode="auto">
          <a:xfrm>
            <a:off x="1600200" y="1358900"/>
            <a:ext cx="8102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sz="2400">
                <a:cs typeface="Times New Roman" panose="02020603050405020304" pitchFamily="18" charset="0"/>
              </a:rPr>
              <a:t> 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didefinisikan sebagai vektor yang panjangnya </a:t>
            </a: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 kali</a:t>
            </a: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panjang vektor      dengan arah </a:t>
            </a:r>
            <a:endParaRPr lang="en-US" sz="2400">
              <a:latin typeface="Bookman Old Style" panose="02050604050505020204" pitchFamily="18" charset="0"/>
            </a:endParaRPr>
          </a:p>
        </p:txBody>
      </p:sp>
      <p:sp>
        <p:nvSpPr>
          <p:cNvPr id="122914" name="Rectangle 34"/>
          <p:cNvSpPr>
            <a:spLocks noChangeArrowheads="1"/>
          </p:cNvSpPr>
          <p:nvPr/>
        </p:nvSpPr>
        <p:spPr bwMode="auto">
          <a:xfrm>
            <a:off x="762001" y="2510265"/>
            <a:ext cx="7618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     Jika </a:t>
            </a:r>
            <a:r>
              <a:rPr lang="en-US" sz="2400" i="1">
                <a:latin typeface="Bookman Old Style" panose="02050604050505020204" pitchFamily="18" charset="0"/>
                <a:cs typeface="Times New Roman" panose="02020603050405020304" pitchFamily="18" charset="0"/>
              </a:rPr>
              <a:t>k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&gt; 0 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>
                <a:latin typeface="Bookman Old Style" panose="02050604050505020204" pitchFamily="18" charset="0"/>
                <a:cs typeface="Times New Roman" panose="02020603050405020304" pitchFamily="18" charset="0"/>
              </a:rPr>
              <a:t> searah dengan </a:t>
            </a:r>
          </a:p>
          <a:p>
            <a:pPr lvl="2" algn="just"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sv-SE">
                <a:latin typeface="Bookman Old Style" panose="02050604050505020204" pitchFamily="18" charset="0"/>
              </a:rPr>
              <a:t>Jika </a:t>
            </a:r>
            <a:r>
              <a:rPr lang="sv-SE" i="1">
                <a:latin typeface="Bookman Old Style" panose="02050604050505020204" pitchFamily="18" charset="0"/>
              </a:rPr>
              <a:t>k</a:t>
            </a:r>
            <a:r>
              <a:rPr lang="sv-SE">
                <a:latin typeface="Bookman Old Style" panose="02050604050505020204" pitchFamily="18" charset="0"/>
              </a:rPr>
              <a:t> &lt; 0 </a:t>
            </a:r>
            <a:r>
              <a:rPr lang="en-US">
                <a:latin typeface="Bookman Old Style" panose="02050604050505020204" pitchFamily="18" charset="0"/>
                <a:sym typeface="Wingdings" panose="05000000000000000000" pitchFamily="2" charset="2"/>
              </a:rPr>
              <a:t></a:t>
            </a:r>
            <a:r>
              <a:rPr lang="sv-SE">
                <a:latin typeface="Bookman Old Style" panose="02050604050505020204" pitchFamily="18" charset="0"/>
              </a:rPr>
              <a:t> berlawanan arah dengan </a:t>
            </a:r>
            <a:endParaRPr lang="en-US">
              <a:latin typeface="Bookman Old Style" panose="020506040505050202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242" name="Rectangle 36"/>
          <p:cNvSpPr>
            <a:spLocks noChangeArrowheads="1"/>
          </p:cNvSpPr>
          <p:nvPr/>
        </p:nvSpPr>
        <p:spPr bwMode="auto">
          <a:xfrm>
            <a:off x="1524001" y="45698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715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715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715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1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031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2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2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3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2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3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0" tmFilter="0, 0; .2, .5; .8, .5; 1, 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0" autoRev="1" fill="hold"/>
                                        <p:tgtEl>
                                          <p:spTgt spid="1228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22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1000"/>
                                        <p:tgtEl>
                                          <p:spTgt spid="12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3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4" grpId="0" animBg="1"/>
      <p:bldP spid="122895" grpId="0" animBg="1"/>
      <p:bldP spid="122895" grpId="1" animBg="1"/>
      <p:bldP spid="122895" grpId="2" animBg="1"/>
      <p:bldP spid="122896" grpId="0" animBg="1"/>
      <p:bldP spid="122905" grpId="0"/>
      <p:bldP spid="122911" grpId="0"/>
      <p:bldP spid="122912" grpId="0"/>
      <p:bldP spid="1229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5348" y="990600"/>
            <a:ext cx="8966200" cy="6019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2400" b="1" dirty="0" err="1">
                <a:latin typeface="Bookman Old Style" panose="02050604050505020204" pitchFamily="18" charset="0"/>
              </a:rPr>
              <a:t>Ruang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</a:rPr>
              <a:t>Vektor</a:t>
            </a:r>
            <a:r>
              <a:rPr lang="en-US" sz="2400" b="1" dirty="0">
                <a:latin typeface="Bookman Old Style" panose="02050604050505020204" pitchFamily="18" charset="0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</a:rPr>
              <a:t>Umum</a:t>
            </a:r>
            <a:endParaRPr lang="en-US" sz="2400" b="1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endParaRPr lang="en-US" sz="10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</a:t>
            </a:r>
            <a:r>
              <a:rPr lang="en-US" sz="2400" dirty="0" err="1">
                <a:latin typeface="Bookman Old Style" panose="02050604050505020204" pitchFamily="18" charset="0"/>
              </a:rPr>
              <a:t>Misalkan</a:t>
            </a:r>
            <a:r>
              <a:rPr lang="en-US" sz="2400" dirty="0">
                <a:latin typeface="Bookman Old Style" panose="02050604050505020204" pitchFamily="18" charset="0"/>
              </a:rPr>
              <a:t> 			  </a:t>
            </a:r>
            <a:r>
              <a:rPr lang="en-US" sz="2400" dirty="0" smtClean="0">
                <a:latin typeface="Bookman Old Style" panose="02050604050505020204" pitchFamily="18" charset="0"/>
              </a:rPr>
              <a:t>   </a:t>
            </a:r>
            <a:r>
              <a:rPr lang="en-US" sz="2400" dirty="0" err="1" smtClean="0">
                <a:latin typeface="Bookman Old Style" panose="02050604050505020204" pitchFamily="18" charset="0"/>
              </a:rPr>
              <a:t>dan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>
                <a:latin typeface="Bookman Old Style" panose="02050604050505020204" pitchFamily="18" charset="0"/>
              </a:rPr>
              <a:t>k, l  </a:t>
            </a:r>
            <a:r>
              <a:rPr lang="en-US" sz="2400" i="1" dirty="0">
                <a:latin typeface="Bookman Old Style" panose="02050604050505020204" pitchFamily="18" charset="0"/>
                <a:sym typeface="Symbol" panose="05050102010706020507" pitchFamily="18" charset="2"/>
              </a:rPr>
              <a:t>  </a:t>
            </a:r>
            <a:r>
              <a:rPr lang="en-US" sz="2400" i="1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Riil</a:t>
            </a:r>
            <a:endParaRPr lang="en-US" sz="2400" dirty="0">
              <a:latin typeface="Bookman Old Style" panose="020506040505050202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	</a:t>
            </a:r>
            <a:r>
              <a:rPr lang="en-US" sz="2400" i="1" dirty="0">
                <a:latin typeface="Bookman Old Style" panose="02050604050505020204" pitchFamily="18" charset="0"/>
                <a:sym typeface="Symbol" panose="05050102010706020507" pitchFamily="18" charset="2"/>
              </a:rPr>
              <a:t>V 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dinamakan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ruang</a:t>
            </a:r>
            <a:r>
              <a:rPr lang="en-US" sz="2400" b="1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b="1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vektor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jika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terpenuhi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aksioma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1. </a:t>
            </a:r>
            <a:r>
              <a:rPr lang="en-US" sz="2400" i="1" dirty="0">
                <a:latin typeface="Bookman Old Style" panose="02050604050505020204" pitchFamily="18" charset="0"/>
              </a:rPr>
              <a:t>V 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tertutup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terhadap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operasi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penjumlahan</a:t>
            </a:r>
            <a:endParaRPr lang="en-US" sz="24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 </a:t>
            </a:r>
            <a:r>
              <a:rPr lang="en-US" sz="2400" dirty="0" err="1">
                <a:latin typeface="Bookman Old Style" panose="02050604050505020204" pitchFamily="18" charset="0"/>
              </a:rPr>
              <a:t>Untuk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setiap</a:t>
            </a:r>
            <a:r>
              <a:rPr lang="en-US" sz="2400" dirty="0">
                <a:latin typeface="Bookman Old Style" panose="02050604050505020204" pitchFamily="18" charset="0"/>
              </a:rPr>
              <a:t>		  </a:t>
            </a: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2.</a:t>
            </a:r>
          </a:p>
          <a:p>
            <a:pPr eaLnBrk="1" hangingPunct="1">
              <a:buFontTx/>
              <a:buNone/>
            </a:pPr>
            <a:endParaRPr lang="en-US" sz="12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3.</a:t>
            </a:r>
          </a:p>
          <a:p>
            <a:pPr eaLnBrk="1" hangingPunct="1">
              <a:buFontTx/>
              <a:buNone/>
            </a:pPr>
            <a:endParaRPr lang="en-US" sz="10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4. </a:t>
            </a:r>
            <a:r>
              <a:rPr lang="en-US" sz="2400" dirty="0" err="1">
                <a:latin typeface="Bookman Old Style" panose="02050604050505020204" pitchFamily="18" charset="0"/>
              </a:rPr>
              <a:t>Terdapat</a:t>
            </a:r>
            <a:r>
              <a:rPr lang="en-US" sz="2400" dirty="0">
                <a:latin typeface="Bookman Old Style" panose="02050604050505020204" pitchFamily="18" charset="0"/>
              </a:rPr>
              <a:t>          </a:t>
            </a:r>
            <a:r>
              <a:rPr lang="en-US" sz="2400" dirty="0" err="1" smtClean="0">
                <a:latin typeface="Bookman Old Style" panose="02050604050505020204" pitchFamily="18" charset="0"/>
              </a:rPr>
              <a:t>sehingga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untuk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setiap</a:t>
            </a:r>
            <a:r>
              <a:rPr lang="en-US" sz="2400" dirty="0">
                <a:latin typeface="Bookman Old Style" panose="02050604050505020204" pitchFamily="18" charset="0"/>
              </a:rPr>
              <a:t>          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	</a:t>
            </a:r>
            <a:r>
              <a:rPr lang="en-US" sz="2400" dirty="0" err="1">
                <a:latin typeface="Bookman Old Style" panose="02050604050505020204" pitchFamily="18" charset="0"/>
              </a:rPr>
              <a:t>berlaku</a:t>
            </a:r>
            <a:endParaRPr lang="en-US" sz="24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5. </a:t>
            </a:r>
            <a:r>
              <a:rPr lang="en-US" sz="2400" dirty="0" err="1">
                <a:latin typeface="Bookman Old Style" panose="02050604050505020204" pitchFamily="18" charset="0"/>
              </a:rPr>
              <a:t>Untuk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setiap</a:t>
            </a:r>
            <a:r>
              <a:rPr lang="en-US" sz="2400" dirty="0">
                <a:latin typeface="Bookman Old Style" panose="02050604050505020204" pitchFamily="18" charset="0"/>
              </a:rPr>
              <a:t>          </a:t>
            </a:r>
            <a:r>
              <a:rPr lang="en-US" sz="2400" dirty="0" err="1" smtClean="0">
                <a:latin typeface="Bookman Old Style" panose="02050604050505020204" pitchFamily="18" charset="0"/>
              </a:rPr>
              <a:t>terdapat</a:t>
            </a:r>
            <a:r>
              <a:rPr lang="en-US" sz="2400" dirty="0" smtClean="0">
                <a:latin typeface="Bookman Old Style" panose="02050604050505020204" pitchFamily="18" charset="0"/>
              </a:rPr>
              <a:t>           </a:t>
            </a:r>
            <a:r>
              <a:rPr lang="en-US" sz="2400" dirty="0" err="1">
                <a:latin typeface="Bookman Old Style" panose="02050604050505020204" pitchFamily="18" charset="0"/>
              </a:rPr>
              <a:t>sehingga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	</a:t>
            </a:r>
          </a:p>
          <a:p>
            <a:pPr eaLnBrk="1" hangingPunct="1">
              <a:buFontTx/>
              <a:buNone/>
            </a:pPr>
            <a:endParaRPr lang="en-US" sz="24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406916"/>
              </p:ext>
            </p:extLst>
          </p:nvPr>
        </p:nvGraphicFramePr>
        <p:xfrm>
          <a:off x="2489202" y="1721618"/>
          <a:ext cx="1308098" cy="344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3" imgW="774364" imgH="203112" progId="Equation.3">
                  <p:embed/>
                </p:oleObj>
              </mc:Choice>
              <mc:Fallback>
                <p:oleObj name="Equation" r:id="rId3" imgW="77436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2" y="1721618"/>
                        <a:ext cx="1308098" cy="344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79260"/>
              </p:ext>
            </p:extLst>
          </p:nvPr>
        </p:nvGraphicFramePr>
        <p:xfrm>
          <a:off x="5002215" y="3021013"/>
          <a:ext cx="1125594" cy="327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634725" imgH="203112" progId="Equation.3">
                  <p:embed/>
                </p:oleObj>
              </mc:Choice>
              <mc:Fallback>
                <p:oleObj name="Equation" r:id="rId5" imgW="63472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215" y="3021013"/>
                        <a:ext cx="1125594" cy="327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945527"/>
              </p:ext>
            </p:extLst>
          </p:nvPr>
        </p:nvGraphicFramePr>
        <p:xfrm>
          <a:off x="3095627" y="3033715"/>
          <a:ext cx="1895474" cy="352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7" imgW="990170" imgH="203112" progId="Equation.3">
                  <p:embed/>
                </p:oleObj>
              </mc:Choice>
              <mc:Fallback>
                <p:oleObj name="Equation" r:id="rId7" imgW="99017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7" y="3033715"/>
                        <a:ext cx="1895474" cy="352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597813"/>
              </p:ext>
            </p:extLst>
          </p:nvPr>
        </p:nvGraphicFramePr>
        <p:xfrm>
          <a:off x="1244601" y="3629026"/>
          <a:ext cx="1612900" cy="371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9" imgW="825480" imgH="190440" progId="Equation.3">
                  <p:embed/>
                </p:oleObj>
              </mc:Choice>
              <mc:Fallback>
                <p:oleObj name="Equation" r:id="rId9" imgW="825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1" y="3629026"/>
                        <a:ext cx="1612900" cy="371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538905"/>
              </p:ext>
            </p:extLst>
          </p:nvPr>
        </p:nvGraphicFramePr>
        <p:xfrm>
          <a:off x="1270000" y="4287839"/>
          <a:ext cx="2895600" cy="371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1" imgW="1523339" imgH="215806" progId="Equation.3">
                  <p:embed/>
                </p:oleObj>
              </mc:Choice>
              <mc:Fallback>
                <p:oleObj name="Equation" r:id="rId11" imgW="152333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4287839"/>
                        <a:ext cx="2895600" cy="371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443614"/>
              </p:ext>
            </p:extLst>
          </p:nvPr>
        </p:nvGraphicFramePr>
        <p:xfrm>
          <a:off x="2425700" y="5413376"/>
          <a:ext cx="2209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13" imgW="1091726" imgH="203112" progId="Equation.3">
                  <p:embed/>
                </p:oleObj>
              </mc:Choice>
              <mc:Fallback>
                <p:oleObj name="Equation" r:id="rId13" imgW="109172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5413376"/>
                        <a:ext cx="22098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Rectangle 20"/>
          <p:cNvSpPr>
            <a:spLocks noChangeArrowheads="1"/>
          </p:cNvSpPr>
          <p:nvPr/>
        </p:nvSpPr>
        <p:spPr bwMode="auto">
          <a:xfrm>
            <a:off x="1524001" y="3149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7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633442"/>
              </p:ext>
            </p:extLst>
          </p:nvPr>
        </p:nvGraphicFramePr>
        <p:xfrm>
          <a:off x="2413000" y="5010150"/>
          <a:ext cx="631031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15" imgW="380835" imgH="203112" progId="Equation.3">
                  <p:embed/>
                </p:oleObj>
              </mc:Choice>
              <mc:Fallback>
                <p:oleObj name="Equation" r:id="rId15" imgW="38083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5010150"/>
                        <a:ext cx="631031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22"/>
          <p:cNvSpPr>
            <a:spLocks noChangeArrowheads="1"/>
          </p:cNvSpPr>
          <p:nvPr/>
        </p:nvSpPr>
        <p:spPr bwMode="auto">
          <a:xfrm>
            <a:off x="1524001" y="316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8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326202"/>
              </p:ext>
            </p:extLst>
          </p:nvPr>
        </p:nvGraphicFramePr>
        <p:xfrm>
          <a:off x="2959100" y="6126165"/>
          <a:ext cx="735025" cy="346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17" imgW="380670" imgH="177646" progId="Equation.3">
                  <p:embed/>
                </p:oleObj>
              </mc:Choice>
              <mc:Fallback>
                <p:oleObj name="Equation" r:id="rId17" imgW="3806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6126165"/>
                        <a:ext cx="735025" cy="346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Rectangle 24"/>
          <p:cNvSpPr>
            <a:spLocks noChangeArrowheads="1"/>
          </p:cNvSpPr>
          <p:nvPr/>
        </p:nvSpPr>
        <p:spPr bwMode="auto">
          <a:xfrm>
            <a:off x="1524001" y="316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8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58464"/>
              </p:ext>
            </p:extLst>
          </p:nvPr>
        </p:nvGraphicFramePr>
        <p:xfrm>
          <a:off x="6370638" y="5068889"/>
          <a:ext cx="645915" cy="303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9" imgW="380670" imgH="177646" progId="Equation.3">
                  <p:embed/>
                </p:oleObj>
              </mc:Choice>
              <mc:Fallback>
                <p:oleObj name="Equation" r:id="rId19" imgW="3806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5068889"/>
                        <a:ext cx="645915" cy="303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Rectangle 26"/>
          <p:cNvSpPr>
            <a:spLocks noChangeArrowheads="1"/>
          </p:cNvSpPr>
          <p:nvPr/>
        </p:nvSpPr>
        <p:spPr bwMode="auto">
          <a:xfrm>
            <a:off x="1524001" y="316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8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11073"/>
              </p:ext>
            </p:extLst>
          </p:nvPr>
        </p:nvGraphicFramePr>
        <p:xfrm>
          <a:off x="4994276" y="6118227"/>
          <a:ext cx="647897" cy="409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21" imgW="342603" imgH="215713" progId="Equation.3">
                  <p:embed/>
                </p:oleObj>
              </mc:Choice>
              <mc:Fallback>
                <p:oleObj name="Equation" r:id="rId21" imgW="342603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6" y="6118227"/>
                        <a:ext cx="647897" cy="409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Rectangle 28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218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983141"/>
              </p:ext>
            </p:extLst>
          </p:nvPr>
        </p:nvGraphicFramePr>
        <p:xfrm>
          <a:off x="7150100" y="6118226"/>
          <a:ext cx="2627574" cy="396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23" imgW="1511300" imgH="228600" progId="Equation.3">
                  <p:embed/>
                </p:oleObj>
              </mc:Choice>
              <mc:Fallback>
                <p:oleObj name="Equation" r:id="rId23" imgW="1511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6118226"/>
                        <a:ext cx="2627574" cy="396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790401"/>
              </p:ext>
            </p:extLst>
          </p:nvPr>
        </p:nvGraphicFramePr>
        <p:xfrm>
          <a:off x="6953250" y="3538538"/>
          <a:ext cx="269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25" imgW="114120" imgH="215640" progId="Equation.3">
                  <p:embed/>
                </p:oleObj>
              </mc:Choice>
              <mc:Fallback>
                <p:oleObj name="Equation" r:id="rId2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3538538"/>
                        <a:ext cx="2698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5000" y="261939"/>
            <a:ext cx="5784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2"/>
                </a:solidFill>
              </a:rPr>
              <a:t>Ruang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vektor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dan</a:t>
            </a:r>
            <a:r>
              <a:rPr lang="en-US" sz="2800" dirty="0" smtClean="0">
                <a:solidFill>
                  <a:schemeClr val="accent2"/>
                </a:solidFill>
              </a:rPr>
              <a:t> Sub </a:t>
            </a:r>
            <a:r>
              <a:rPr lang="en-US" sz="2800" dirty="0" err="1" smtClean="0">
                <a:solidFill>
                  <a:schemeClr val="accent2"/>
                </a:solidFill>
              </a:rPr>
              <a:t>ruang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vektor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48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1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1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2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21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21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2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21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21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21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21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2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2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2900" y="76200"/>
            <a:ext cx="89662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6.</a:t>
            </a:r>
            <a:r>
              <a:rPr lang="en-US" sz="2400" i="1" dirty="0">
                <a:latin typeface="Bookman Old Style" panose="02050604050505020204" pitchFamily="18" charset="0"/>
              </a:rPr>
              <a:t> V 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tertutup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thd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operasi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perkalian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dengan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skalar</a:t>
            </a:r>
            <a:r>
              <a:rPr lang="en-US" sz="2400" dirty="0">
                <a:latin typeface="Bookman Old Style" panose="02050604050505020204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sz="8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	 </a:t>
            </a:r>
            <a:r>
              <a:rPr lang="en-US" sz="2400" dirty="0" err="1">
                <a:latin typeface="Bookman Old Style" panose="02050604050505020204" pitchFamily="18" charset="0"/>
              </a:rPr>
              <a:t>Untuk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setiap</a:t>
            </a:r>
            <a:r>
              <a:rPr lang="en-US" sz="2400" dirty="0">
                <a:latin typeface="Bookman Old Style" panose="02050604050505020204" pitchFamily="18" charset="0"/>
              </a:rPr>
              <a:t>		</a:t>
            </a:r>
            <a:r>
              <a:rPr lang="en-US" sz="2400" dirty="0" smtClean="0">
                <a:latin typeface="Bookman Old Style" panose="02050604050505020204" pitchFamily="18" charset="0"/>
              </a:rPr>
              <a:t>  </a:t>
            </a:r>
            <a:r>
              <a:rPr lang="en-US" sz="2400" dirty="0" err="1" smtClean="0">
                <a:latin typeface="Bookman Old Style" panose="02050604050505020204" pitchFamily="18" charset="0"/>
              </a:rPr>
              <a:t>dan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>
                <a:latin typeface="Bookman Old Style" panose="02050604050505020204" pitchFamily="18" charset="0"/>
              </a:rPr>
              <a:t>k </a:t>
            </a:r>
            <a:r>
              <a:rPr lang="en-US" sz="2400" dirty="0">
                <a:latin typeface="Bookman Old Style" panose="02050604050505020204" pitchFamily="18" charset="0"/>
                <a:sym typeface="Symbol" panose="05050102010706020507" pitchFamily="18" charset="2"/>
              </a:rPr>
              <a:t></a:t>
            </a:r>
            <a:r>
              <a:rPr lang="en-US" sz="2400" i="1" dirty="0">
                <a:latin typeface="Bookman Old Style" panose="02050604050505020204" pitchFamily="18" charset="0"/>
                <a:sym typeface="Symbol" panose="05050102010706020507" pitchFamily="18" charset="2"/>
              </a:rPr>
              <a:t> </a:t>
            </a:r>
            <a:r>
              <a:rPr lang="en-US" sz="2400" i="1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Riil</a:t>
            </a:r>
            <a:r>
              <a:rPr lang="en-US" sz="2400" i="1" dirty="0">
                <a:latin typeface="Bookman Old Style" panose="02050604050505020204" pitchFamily="18" charset="0"/>
                <a:sym typeface="Symbol" panose="05050102010706020507" pitchFamily="18" charset="2"/>
              </a:rPr>
              <a:t>  </a:t>
            </a:r>
            <a:r>
              <a:rPr lang="en-US" sz="2400" dirty="0" err="1">
                <a:latin typeface="Bookman Old Style" panose="02050604050505020204" pitchFamily="18" charset="0"/>
                <a:sym typeface="Symbol" panose="05050102010706020507" pitchFamily="18" charset="2"/>
              </a:rPr>
              <a:t>maka</a:t>
            </a:r>
            <a:endParaRPr lang="en-US" sz="2400" dirty="0">
              <a:latin typeface="Bookman Old Style" panose="020506040505050202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7.		  </a:t>
            </a: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8.		  </a:t>
            </a: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9.		  </a:t>
            </a: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Bookman Old Style" panose="02050604050505020204" pitchFamily="18" charset="0"/>
              </a:rPr>
              <a:t>10.		  </a:t>
            </a:r>
          </a:p>
          <a:p>
            <a:pPr eaLnBrk="1" hangingPunct="1">
              <a:buFontTx/>
              <a:buNone/>
            </a:pPr>
            <a:endParaRPr lang="en-US" sz="900" dirty="0"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24001" y="316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67242"/>
              </p:ext>
            </p:extLst>
          </p:nvPr>
        </p:nvGraphicFramePr>
        <p:xfrm>
          <a:off x="4152900" y="1358901"/>
          <a:ext cx="757084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" imgW="380670" imgH="177646" progId="Equation.3">
                  <p:embed/>
                </p:oleObj>
              </mc:Choice>
              <mc:Fallback>
                <p:oleObj name="Equation" r:id="rId3" imgW="3806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1358901"/>
                        <a:ext cx="757084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1524001" y="3163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377257"/>
              </p:ext>
            </p:extLst>
          </p:nvPr>
        </p:nvGraphicFramePr>
        <p:xfrm>
          <a:off x="8051800" y="1330326"/>
          <a:ext cx="1143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5" imgW="457002" imgH="177723" progId="Equation.3">
                  <p:embed/>
                </p:oleObj>
              </mc:Choice>
              <mc:Fallback>
                <p:oleObj name="Equation" r:id="rId5" imgW="45700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1800" y="1330326"/>
                        <a:ext cx="11430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378692"/>
              </p:ext>
            </p:extLst>
          </p:nvPr>
        </p:nvGraphicFramePr>
        <p:xfrm>
          <a:off x="2133600" y="2166938"/>
          <a:ext cx="22860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7" imgW="1180588" imgH="215806" progId="Equation.3">
                  <p:embed/>
                </p:oleObj>
              </mc:Choice>
              <mc:Fallback>
                <p:oleObj name="Equation" r:id="rId7" imgW="118058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66938"/>
                        <a:ext cx="22860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040972"/>
              </p:ext>
            </p:extLst>
          </p:nvPr>
        </p:nvGraphicFramePr>
        <p:xfrm>
          <a:off x="2181226" y="2841625"/>
          <a:ext cx="23907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9" imgW="1244060" imgH="215806" progId="Equation.3">
                  <p:embed/>
                </p:oleObj>
              </mc:Choice>
              <mc:Fallback>
                <p:oleObj name="Equation" r:id="rId9" imgW="124406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6" y="2841625"/>
                        <a:ext cx="23907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886014"/>
              </p:ext>
            </p:extLst>
          </p:nvPr>
        </p:nvGraphicFramePr>
        <p:xfrm>
          <a:off x="2133600" y="3676650"/>
          <a:ext cx="2590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1" imgW="1422400" imgH="215900" progId="Equation.3">
                  <p:embed/>
                </p:oleObj>
              </mc:Choice>
              <mc:Fallback>
                <p:oleObj name="Equation" r:id="rId11" imgW="14224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76650"/>
                        <a:ext cx="25908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Rectangle 14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Bookman Old Style" panose="02050604050505020204" pitchFamily="18" charset="0"/>
            </a:endParaRPr>
          </a:p>
        </p:txBody>
      </p:sp>
      <p:graphicFrame>
        <p:nvGraphicFramePr>
          <p:cNvPr id="9319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731253"/>
              </p:ext>
            </p:extLst>
          </p:nvPr>
        </p:nvGraphicFramePr>
        <p:xfrm>
          <a:off x="2286000" y="4403725"/>
          <a:ext cx="9144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3" imgW="494870" imgH="203024" progId="Equation.3">
                  <p:embed/>
                </p:oleObj>
              </mc:Choice>
              <mc:Fallback>
                <p:oleObj name="Equation" r:id="rId1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03725"/>
                        <a:ext cx="9144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28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3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3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3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3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3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3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3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30201"/>
            <a:ext cx="8596668" cy="5711162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609600" indent="-609600">
              <a:buNone/>
            </a:pPr>
            <a:r>
              <a:rPr lang="en-US" b="1" dirty="0" err="1" smtClean="0">
                <a:latin typeface="Bookman Old Style" panose="02050604050505020204" pitchFamily="18" charset="0"/>
              </a:rPr>
              <a:t>Contoh</a:t>
            </a:r>
            <a:r>
              <a:rPr lang="en-US" b="1" dirty="0" smtClean="0">
                <a:latin typeface="Bookman Old Style" panose="02050604050505020204" pitchFamily="18" charset="0"/>
              </a:rPr>
              <a:t> </a:t>
            </a:r>
            <a:r>
              <a:rPr lang="en-US" b="1" dirty="0" err="1" smtClean="0">
                <a:latin typeface="Bookman Old Style" panose="02050604050505020204" pitchFamily="18" charset="0"/>
              </a:rPr>
              <a:t>ruang</a:t>
            </a:r>
            <a:r>
              <a:rPr lang="en-US" b="1" dirty="0" smtClean="0">
                <a:latin typeface="Bookman Old Style" panose="02050604050505020204" pitchFamily="18" charset="0"/>
              </a:rPr>
              <a:t> </a:t>
            </a:r>
            <a:r>
              <a:rPr lang="en-US" b="1" dirty="0" err="1" smtClean="0">
                <a:latin typeface="Bookman Old Style" panose="02050604050505020204" pitchFamily="18" charset="0"/>
              </a:rPr>
              <a:t>vektor</a:t>
            </a:r>
            <a:r>
              <a:rPr lang="en-US" b="1" dirty="0" smtClean="0">
                <a:latin typeface="Bookman Old Style" panose="02050604050505020204" pitchFamily="18" charset="0"/>
              </a:rPr>
              <a:t> </a:t>
            </a:r>
            <a:r>
              <a:rPr lang="en-US" b="1" dirty="0">
                <a:latin typeface="Bookman Old Style" panose="020506040505050202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1. </a:t>
            </a:r>
            <a:r>
              <a:rPr lang="en-US" dirty="0" err="1">
                <a:latin typeface="Bookman Old Style" panose="02050604050505020204" pitchFamily="18" charset="0"/>
              </a:rPr>
              <a:t>Himpunan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vektor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Euclides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operasi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standar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operasi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penjumlahan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operasi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perkalian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skalar</a:t>
            </a:r>
            <a:r>
              <a:rPr lang="en-US" dirty="0">
                <a:latin typeface="Bookman Old Style" panose="02050604050505020204" pitchFamily="18" charset="0"/>
              </a:rPr>
              <a:t>). 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err="1">
                <a:latin typeface="Bookman Old Style" panose="02050604050505020204" pitchFamily="18" charset="0"/>
              </a:rPr>
              <a:t>Notasi</a:t>
            </a:r>
            <a:r>
              <a:rPr lang="en-US" dirty="0">
                <a:latin typeface="Bookman Old Style" panose="02050604050505020204" pitchFamily="18" charset="0"/>
              </a:rPr>
              <a:t> : </a:t>
            </a:r>
            <a:r>
              <a:rPr lang="en-US" dirty="0" err="1">
                <a:latin typeface="Bookman Old Style" panose="02050604050505020204" pitchFamily="18" charset="0"/>
              </a:rPr>
              <a:t>R</a:t>
            </a:r>
            <a:r>
              <a:rPr lang="en-US" i="1" baseline="30000" dirty="0" err="1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Ruang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Euclides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orde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)</a:t>
            </a:r>
          </a:p>
          <a:p>
            <a:pPr marL="609600" indent="-609600">
              <a:buNone/>
            </a:pPr>
            <a:endParaRPr lang="en-US" sz="1050" dirty="0">
              <a:latin typeface="Bookman Old Style" panose="02050604050505020204" pitchFamily="18" charset="0"/>
            </a:endParaRP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2. </a:t>
            </a:r>
            <a:r>
              <a:rPr lang="en-US" dirty="0" err="1">
                <a:latin typeface="Bookman Old Style" panose="02050604050505020204" pitchFamily="18" charset="0"/>
              </a:rPr>
              <a:t>Himpunan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  <a:r>
              <a:rPr lang="en-US" dirty="0" err="1">
                <a:latin typeface="Bookman Old Style" panose="02050604050505020204" pitchFamily="18" charset="0"/>
              </a:rPr>
              <a:t>matriks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  <a:r>
              <a:rPr lang="en-US" dirty="0" err="1">
                <a:latin typeface="Bookman Old Style" panose="02050604050505020204" pitchFamily="18" charset="0"/>
              </a:rPr>
              <a:t>berukuran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  <a:r>
              <a:rPr lang="en-US" i="1" dirty="0">
                <a:latin typeface="Bookman Old Style" panose="02050604050505020204" pitchFamily="18" charset="0"/>
              </a:rPr>
              <a:t>m</a:t>
            </a:r>
            <a:r>
              <a:rPr lang="en-US" dirty="0">
                <a:latin typeface="Bookman Old Style" panose="02050604050505020204" pitchFamily="18" charset="0"/>
              </a:rPr>
              <a:t> x </a:t>
            </a:r>
            <a:r>
              <a:rPr lang="en-US" i="1" dirty="0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err="1">
                <a:latin typeface="Bookman Old Style" panose="02050604050505020204" pitchFamily="18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  <a:r>
              <a:rPr lang="en-US" dirty="0" err="1">
                <a:latin typeface="Bookman Old Style" panose="02050604050505020204" pitchFamily="18" charset="0"/>
              </a:rPr>
              <a:t>operasi</a:t>
            </a:r>
            <a:r>
              <a:rPr lang="en-US" dirty="0">
                <a:latin typeface="Bookman Old Style" panose="02050604050505020204" pitchFamily="18" charset="0"/>
              </a:rPr>
              <a:t>  </a:t>
            </a:r>
            <a:r>
              <a:rPr lang="en-US" dirty="0" err="1">
                <a:latin typeface="Bookman Old Style" panose="02050604050505020204" pitchFamily="18" charset="0"/>
              </a:rPr>
              <a:t>standar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penjumlahan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matriks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err="1">
                <a:latin typeface="Bookman Old Style" panose="02050604050505020204" pitchFamily="18" charset="0"/>
              </a:rPr>
              <a:t>dan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perkalian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matriks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skalar</a:t>
            </a:r>
            <a:r>
              <a:rPr lang="en-US" dirty="0">
                <a:latin typeface="Bookman Old Style" panose="02050604050505020204" pitchFamily="18" charset="0"/>
              </a:rPr>
              <a:t>), 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err="1">
                <a:latin typeface="Bookman Old Style" panose="02050604050505020204" pitchFamily="18" charset="0"/>
              </a:rPr>
              <a:t>Notasi</a:t>
            </a:r>
            <a:r>
              <a:rPr lang="en-US" dirty="0">
                <a:latin typeface="Bookman Old Style" panose="02050604050505020204" pitchFamily="18" charset="0"/>
              </a:rPr>
              <a:t> : </a:t>
            </a:r>
            <a:r>
              <a:rPr lang="en-US" dirty="0" err="1">
                <a:latin typeface="Bookman Old Style" panose="02050604050505020204" pitchFamily="18" charset="0"/>
              </a:rPr>
              <a:t>M</a:t>
            </a:r>
            <a:r>
              <a:rPr lang="en-US" baseline="-25000" dirty="0" err="1">
                <a:latin typeface="Bookman Old Style" panose="02050604050505020204" pitchFamily="18" charset="0"/>
              </a:rPr>
              <a:t>mxn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Ruang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Matriks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mxn</a:t>
            </a:r>
            <a:r>
              <a:rPr lang="en-US" dirty="0">
                <a:latin typeface="Bookman Old Style" panose="02050604050505020204" pitchFamily="18" charset="0"/>
              </a:rPr>
              <a:t>)</a:t>
            </a:r>
          </a:p>
          <a:p>
            <a:pPr marL="609600" indent="-609600">
              <a:buNone/>
            </a:pPr>
            <a:endParaRPr lang="en-US" sz="1050" dirty="0">
              <a:latin typeface="Bookman Old Style" panose="02050604050505020204" pitchFamily="18" charset="0"/>
            </a:endParaRP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3. </a:t>
            </a:r>
            <a:r>
              <a:rPr lang="en-US" dirty="0" err="1">
                <a:latin typeface="Bookman Old Style" panose="02050604050505020204" pitchFamily="18" charset="0"/>
              </a:rPr>
              <a:t>Himpunan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polinom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pangkat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dengan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operasi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standar</a:t>
            </a:r>
            <a:r>
              <a:rPr lang="en-US" dirty="0">
                <a:latin typeface="Bookman Old Style" panose="02050604050505020204" pitchFamily="18" charset="0"/>
              </a:rPr>
              <a:t>.</a:t>
            </a:r>
          </a:p>
          <a:p>
            <a:pPr marL="609600" indent="-609600"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err="1">
                <a:latin typeface="Bookman Old Style" panose="02050604050505020204" pitchFamily="18" charset="0"/>
              </a:rPr>
              <a:t>Notasi</a:t>
            </a:r>
            <a:r>
              <a:rPr lang="en-US" dirty="0">
                <a:latin typeface="Bookman Old Style" panose="02050604050505020204" pitchFamily="18" charset="0"/>
              </a:rPr>
              <a:t> : </a:t>
            </a:r>
            <a:r>
              <a:rPr lang="en-US" dirty="0" err="1">
                <a:latin typeface="Bookman Old Style" panose="02050604050505020204" pitchFamily="18" charset="0"/>
              </a:rPr>
              <a:t>P</a:t>
            </a:r>
            <a:r>
              <a:rPr lang="en-US" baseline="-25000" dirty="0" err="1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 (</a:t>
            </a:r>
            <a:r>
              <a:rPr lang="en-US" dirty="0" err="1">
                <a:latin typeface="Bookman Old Style" panose="02050604050505020204" pitchFamily="18" charset="0"/>
              </a:rPr>
              <a:t>Ruang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Polinom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orde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i="1" dirty="0">
                <a:latin typeface="Bookman Old Style" panose="02050604050505020204" pitchFamily="18" charset="0"/>
              </a:rPr>
              <a:t>n</a:t>
            </a:r>
            <a:r>
              <a:rPr lang="en-US" dirty="0">
                <a:latin typeface="Bookman Old Style" panose="020506040505050202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2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90034" y="304801"/>
                <a:ext cx="8596668" cy="5736562"/>
              </a:xfrm>
            </p:spPr>
            <p:txBody>
              <a:bodyPr/>
              <a:lstStyle/>
              <a:p>
                <a:r>
                  <a:rPr lang="en-US" sz="3200" dirty="0" smtClean="0"/>
                  <a:t>Sub </a:t>
                </a:r>
                <a:r>
                  <a:rPr lang="en-US" sz="3200" dirty="0" err="1" smtClean="0"/>
                  <a:t>Ruang</a:t>
                </a:r>
                <a:r>
                  <a:rPr lang="en-US" sz="3200" dirty="0" smtClean="0"/>
                  <a:t> 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 err="1">
                    <a:latin typeface="Bookman Old Style" panose="02050604050505020204" pitchFamily="18" charset="0"/>
                  </a:rPr>
                  <a:t>Misalkan</a:t>
                </a:r>
                <a:r>
                  <a:rPr lang="en-US" dirty="0">
                    <a:latin typeface="Bookman Old Style" panose="02050604050505020204" pitchFamily="18" charset="0"/>
                  </a:rPr>
                  <a:t> W </a:t>
                </a:r>
                <a:r>
                  <a:rPr lang="en-US" dirty="0" err="1">
                    <a:latin typeface="Bookman Old Style" panose="02050604050505020204" pitchFamily="18" charset="0"/>
                  </a:rPr>
                  <a:t>merupakan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subhimpunan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dari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sebuah</a:t>
                </a:r>
                <a:r>
                  <a:rPr lang="en-US" dirty="0">
                    <a:latin typeface="Bookman Old Style" panose="02050604050505020204" pitchFamily="18" charset="0"/>
                  </a:rPr>
                  <a:t>   </a:t>
                </a:r>
                <a:r>
                  <a:rPr lang="en-US" dirty="0" err="1">
                    <a:latin typeface="Bookman Old Style" panose="02050604050505020204" pitchFamily="18" charset="0"/>
                  </a:rPr>
                  <a:t>ruang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vektor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i="1" dirty="0">
                    <a:latin typeface="Bookman Old Style" panose="02050604050505020204" pitchFamily="18" charset="0"/>
                  </a:rPr>
                  <a:t>V 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i="1" dirty="0">
                    <a:latin typeface="Bookman Old Style" panose="02050604050505020204" pitchFamily="18" charset="0"/>
                  </a:rPr>
                  <a:t>W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dinamakan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b="1" dirty="0" err="1">
                    <a:latin typeface="Bookman Old Style" panose="02050604050505020204" pitchFamily="18" charset="0"/>
                  </a:rPr>
                  <a:t>subruang</a:t>
                </a:r>
                <a:r>
                  <a:rPr lang="en-US" dirty="0">
                    <a:latin typeface="Bookman Old Style" panose="02050604050505020204" pitchFamily="18" charset="0"/>
                  </a:rPr>
                  <a:t> (</a:t>
                </a:r>
                <a:r>
                  <a:rPr lang="en-US" i="1" dirty="0">
                    <a:latin typeface="Bookman Old Style" panose="02050604050505020204" pitchFamily="18" charset="0"/>
                  </a:rPr>
                  <a:t>subspace</a:t>
                </a:r>
                <a:r>
                  <a:rPr lang="en-US" dirty="0">
                    <a:latin typeface="Bookman Old Style" panose="02050604050505020204" pitchFamily="18" charset="0"/>
                  </a:rPr>
                  <a:t>) </a:t>
                </a:r>
                <a:r>
                  <a:rPr lang="en-US" i="1" dirty="0">
                    <a:latin typeface="Bookman Old Style" panose="02050604050505020204" pitchFamily="18" charset="0"/>
                  </a:rPr>
                  <a:t>V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	</a:t>
                </a:r>
                <a:r>
                  <a:rPr lang="en-US" dirty="0" err="1">
                    <a:latin typeface="Bookman Old Style" panose="02050604050505020204" pitchFamily="18" charset="0"/>
                  </a:rPr>
                  <a:t>jika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i="1" dirty="0">
                    <a:latin typeface="Bookman Old Style" panose="02050604050505020204" pitchFamily="18" charset="0"/>
                  </a:rPr>
                  <a:t>W  </a:t>
                </a:r>
                <a:r>
                  <a:rPr lang="en-US" dirty="0" err="1">
                    <a:latin typeface="Bookman Old Style" panose="02050604050505020204" pitchFamily="18" charset="0"/>
                  </a:rPr>
                  <a:t>juga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merupakan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ruang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vektor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	yang </a:t>
                </a:r>
                <a:r>
                  <a:rPr lang="en-US" dirty="0" err="1">
                    <a:latin typeface="Bookman Old Style" panose="02050604050505020204" pitchFamily="18" charset="0"/>
                  </a:rPr>
                  <a:t>tertutup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terhadap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operasi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penjumlahan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perkalian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dengan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skalar</a:t>
                </a:r>
                <a:r>
                  <a:rPr lang="en-US" dirty="0">
                    <a:latin typeface="Bookman Old Style" panose="02050604050505020204" pitchFamily="18" charset="0"/>
                  </a:rPr>
                  <a:t>.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 err="1">
                    <a:latin typeface="Bookman Old Style" panose="02050604050505020204" pitchFamily="18" charset="0"/>
                  </a:rPr>
                  <a:t>Syarat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i="1" dirty="0">
                    <a:latin typeface="Bookman Old Style" panose="02050604050505020204" pitchFamily="18" charset="0"/>
                  </a:rPr>
                  <a:t>W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disebut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subruang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dari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i="1" dirty="0">
                    <a:latin typeface="Bookman Old Style" panose="02050604050505020204" pitchFamily="18" charset="0"/>
                  </a:rPr>
                  <a:t>V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 err="1">
                    <a:latin typeface="Bookman Old Style" panose="02050604050505020204" pitchFamily="18" charset="0"/>
                  </a:rPr>
                  <a:t>adalah</a:t>
                </a:r>
                <a:r>
                  <a:rPr lang="en-US" dirty="0">
                    <a:latin typeface="Bookman Old Style" panose="02050604050505020204" pitchFamily="18" charset="0"/>
                  </a:rPr>
                  <a:t> :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1.</a:t>
                </a:r>
                <a:r>
                  <a:rPr lang="en-US" i="1" dirty="0">
                    <a:latin typeface="Bookman Old Style" panose="02050604050505020204" pitchFamily="18" charset="0"/>
                  </a:rPr>
                  <a:t> W</a:t>
                </a:r>
                <a:r>
                  <a:rPr lang="en-US" dirty="0">
                    <a:latin typeface="Bookman Old Style" panose="02050604050505020204" pitchFamily="18" charset="0"/>
                  </a:rPr>
                  <a:t>  </a:t>
                </a:r>
                <a:r>
                  <a:rPr lang="en-US" dirty="0">
                    <a:latin typeface="Bookman Old Style" panose="02050604050505020204" pitchFamily="18" charset="0"/>
                    <a:sym typeface="Symbol" panose="05050102010706020507" pitchFamily="18" charset="2"/>
                  </a:rPr>
                  <a:t></a:t>
                </a:r>
                <a:r>
                  <a:rPr lang="en-US" dirty="0">
                    <a:latin typeface="Bookman Old Style" panose="02050604050505020204" pitchFamily="18" charset="0"/>
                  </a:rPr>
                  <a:t> { }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2.</a:t>
                </a:r>
                <a:r>
                  <a:rPr lang="en-US" i="1" dirty="0">
                    <a:latin typeface="Bookman Old Style" panose="02050604050505020204" pitchFamily="18" charset="0"/>
                  </a:rPr>
                  <a:t> W 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>
                    <a:latin typeface="Bookman Old Style" panose="02050604050505020204" pitchFamily="18" charset="0"/>
                    <a:sym typeface="Symbol" panose="05050102010706020507" pitchFamily="18" charset="2"/>
                  </a:rPr>
                  <a:t></a:t>
                </a:r>
                <a:r>
                  <a:rPr lang="en-US" i="1" dirty="0">
                    <a:latin typeface="Bookman Old Style" panose="02050604050505020204" pitchFamily="18" charset="0"/>
                  </a:rPr>
                  <a:t>  V</a:t>
                </a:r>
                <a:endParaRPr lang="en-US" dirty="0">
                  <a:latin typeface="Bookman Old Style" panose="02050604050505020204" pitchFamily="18" charset="0"/>
                </a:endParaRP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3. </a:t>
                </a:r>
                <a:r>
                  <a:rPr lang="en-US" dirty="0" err="1">
                    <a:latin typeface="Bookman Old Style" panose="02050604050505020204" pitchFamily="18" charset="0"/>
                  </a:rPr>
                  <a:t>Jika</a:t>
                </a:r>
                <a:r>
                  <a:rPr lang="en-US" dirty="0">
                    <a:latin typeface="Bookman Old Style" panose="02050604050505020204" pitchFamily="18" charset="0"/>
                  </a:rPr>
                  <a:t>  	</a:t>
                </a:r>
                <a:r>
                  <a:rPr lang="en-US" dirty="0" smtClean="0">
                    <a:latin typeface="Bookman Old Style" panose="02050604050505020204" pitchFamily="18" charset="0"/>
                  </a:rPr>
                  <a:t>       </a:t>
                </a:r>
                <a:r>
                  <a:rPr lang="en-US" dirty="0">
                    <a:latin typeface="Bookman Old Style" panose="02050604050505020204" pitchFamily="18" charset="0"/>
                  </a:rPr>
                  <a:t>	</a:t>
                </a:r>
                <a:r>
                  <a:rPr lang="en-US" dirty="0" err="1">
                    <a:latin typeface="Bookman Old Style" panose="02050604050505020204" pitchFamily="18" charset="0"/>
                  </a:rPr>
                  <a:t>maka</a:t>
                </a:r>
                <a:r>
                  <a:rPr lang="en-US" dirty="0">
                    <a:latin typeface="Bookman Old Style" panose="02050604050505020204" pitchFamily="18" charset="0"/>
                  </a:rPr>
                  <a:t>  </a:t>
                </a:r>
              </a:p>
              <a:p>
                <a:pPr marL="609600" indent="-609600">
                  <a:lnSpc>
                    <a:spcPct val="110000"/>
                  </a:lnSpc>
                  <a:buNone/>
                </a:pPr>
                <a:r>
                  <a:rPr lang="en-US" dirty="0">
                    <a:latin typeface="Bookman Old Style" panose="02050604050505020204" pitchFamily="18" charset="0"/>
                  </a:rPr>
                  <a:t>4. </a:t>
                </a:r>
                <a:r>
                  <a:rPr lang="en-US" dirty="0" err="1">
                    <a:latin typeface="Bookman Old Style" panose="02050604050505020204" pitchFamily="18" charset="0"/>
                  </a:rPr>
                  <a:t>Jika</a:t>
                </a:r>
                <a:r>
                  <a:rPr lang="en-US" dirty="0">
                    <a:latin typeface="Bookman Old Style" panose="02050604050505020204" pitchFamily="18" charset="0"/>
                  </a:rPr>
                  <a:t>            </a:t>
                </a:r>
                <a:r>
                  <a:rPr lang="en-US" dirty="0" err="1">
                    <a:latin typeface="Bookman Old Style" panose="02050604050505020204" pitchFamily="18" charset="0"/>
                  </a:rPr>
                  <a:t>dan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i="1" dirty="0">
                    <a:latin typeface="Bookman Old Style" panose="02050604050505020204" pitchFamily="18" charset="0"/>
                  </a:rPr>
                  <a:t>k</a:t>
                </a:r>
                <a:r>
                  <a:rPr lang="en-US" dirty="0">
                    <a:latin typeface="Bookman Old Style" panose="02050604050505020204" pitchFamily="18" charset="0"/>
                  </a:rPr>
                  <a:t> </a:t>
                </a:r>
                <a:r>
                  <a:rPr lang="en-US" dirty="0">
                    <a:latin typeface="Bookman Old Style" panose="02050604050505020204" pitchFamily="18" charset="0"/>
                    <a:sym typeface="Symbol" panose="05050102010706020507" pitchFamily="18" charset="2"/>
                  </a:rPr>
                  <a:t> </a:t>
                </a:r>
                <a:r>
                  <a:rPr lang="en-US" dirty="0" err="1">
                    <a:latin typeface="Bookman Old Style" panose="02050604050505020204" pitchFamily="18" charset="0"/>
                    <a:sym typeface="Symbol" panose="05050102010706020507" pitchFamily="18" charset="2"/>
                  </a:rPr>
                  <a:t>Riil</a:t>
                </a:r>
                <a:r>
                  <a:rPr lang="en-US" dirty="0">
                    <a:latin typeface="Bookman Old Style" panose="020506040505050202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dirty="0" err="1" smtClean="0">
                    <a:latin typeface="Bookman Old Style" panose="02050604050505020204" pitchFamily="18" charset="0"/>
                  </a:rPr>
                  <a:t>maka</a:t>
                </a:r>
                <a:r>
                  <a:rPr lang="en-US" dirty="0" smtClean="0">
                    <a:latin typeface="Bookman Old Style" panose="0205060405050502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 smtClean="0">
                    <a:latin typeface="Bookman Old Style" panose="02050604050505020204" pitchFamily="18" charset="0"/>
                  </a:rPr>
                  <a:t> </a:t>
                </a:r>
                <a:endParaRPr lang="en-US" dirty="0">
                  <a:latin typeface="Bookman Old Style" panose="0205060405050502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0034" y="304801"/>
                <a:ext cx="8596668" cy="5736562"/>
              </a:xfrm>
              <a:blipFill rotWithShape="0">
                <a:blip r:embed="rId3"/>
                <a:stretch>
                  <a:fillRect l="-1064" t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481591"/>
              </p:ext>
            </p:extLst>
          </p:nvPr>
        </p:nvGraphicFramePr>
        <p:xfrm>
          <a:off x="1627188" y="4084638"/>
          <a:ext cx="933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4" imgW="609480" imgH="215640" progId="Equation.3">
                  <p:embed/>
                </p:oleObj>
              </mc:Choice>
              <mc:Fallback>
                <p:oleObj name="Equation" r:id="rId4" imgW="609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4084638"/>
                        <a:ext cx="9334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349462"/>
              </p:ext>
            </p:extLst>
          </p:nvPr>
        </p:nvGraphicFramePr>
        <p:xfrm>
          <a:off x="1611313" y="4505326"/>
          <a:ext cx="725487" cy="33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6" imgW="444307" imgH="203112" progId="Equation.3">
                  <p:embed/>
                </p:oleObj>
              </mc:Choice>
              <mc:Fallback>
                <p:oleObj name="Equation" r:id="rId6" imgW="44430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4505326"/>
                        <a:ext cx="725487" cy="33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797394"/>
              </p:ext>
            </p:extLst>
          </p:nvPr>
        </p:nvGraphicFramePr>
        <p:xfrm>
          <a:off x="3314701" y="4067176"/>
          <a:ext cx="1143000" cy="35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8" imgW="660113" imgH="203112" progId="Equation.3">
                  <p:embed/>
                </p:oleObj>
              </mc:Choice>
              <mc:Fallback>
                <p:oleObj name="Equation" r:id="rId8" imgW="6601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1" y="4067176"/>
                        <a:ext cx="1143000" cy="353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053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258</TotalTime>
  <Words>360</Words>
  <Application>Microsoft Office PowerPoint</Application>
  <PresentationFormat>Widescreen</PresentationFormat>
  <Paragraphs>191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MS Mincho</vt:lpstr>
      <vt:lpstr>Arial</vt:lpstr>
      <vt:lpstr>Bookman Old Style</vt:lpstr>
      <vt:lpstr>Cambria Math</vt:lpstr>
      <vt:lpstr>Symbol</vt:lpstr>
      <vt:lpstr>Times New Roman</vt:lpstr>
      <vt:lpstr>Trebuchet MS</vt:lpstr>
      <vt:lpstr>Wingdings</vt:lpstr>
      <vt:lpstr>Wingdings 3</vt:lpstr>
      <vt:lpstr>Facet</vt:lpstr>
      <vt:lpstr>Equation</vt:lpstr>
      <vt:lpstr>Microsoft Equation 3.0</vt:lpstr>
      <vt:lpstr>RUANG VEKTOR</vt:lpstr>
      <vt:lpstr>Vektor di R^2 dan R^3</vt:lpstr>
      <vt:lpstr>PowerPoint Presentation</vt:lpstr>
      <vt:lpstr>Operasi-operasi pada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Kombinasi Linear dan Membangun Linear</vt:lpstr>
      <vt:lpstr>PowerPoint Presentation</vt:lpstr>
      <vt:lpstr>PowerPoint Presentation</vt:lpstr>
      <vt:lpstr>PowerPoint Presentation</vt:lpstr>
      <vt:lpstr>Bebas Linear dan Bergantung Linear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Inne Novita Sari</dc:creator>
  <cp:lastModifiedBy>Inne Novita Sari</cp:lastModifiedBy>
  <cp:revision>5</cp:revision>
  <dcterms:created xsi:type="dcterms:W3CDTF">2013-11-22T01:21:04Z</dcterms:created>
  <dcterms:modified xsi:type="dcterms:W3CDTF">2013-11-24T16:11:40Z</dcterms:modified>
</cp:coreProperties>
</file>