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19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  <p:sldId id="276" r:id="rId18"/>
    <p:sldId id="277" r:id="rId19"/>
    <p:sldId id="278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0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4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54.wmf"/><Relationship Id="rId2" Type="http://schemas.openxmlformats.org/officeDocument/2006/relationships/image" Target="../media/image53.wmf"/><Relationship Id="rId1" Type="http://schemas.openxmlformats.org/officeDocument/2006/relationships/image" Target="../media/image52.wmf"/><Relationship Id="rId5" Type="http://schemas.openxmlformats.org/officeDocument/2006/relationships/image" Target="../media/image56.wmf"/><Relationship Id="rId4" Type="http://schemas.openxmlformats.org/officeDocument/2006/relationships/image" Target="../media/image55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9.wmf"/><Relationship Id="rId2" Type="http://schemas.openxmlformats.org/officeDocument/2006/relationships/image" Target="../media/image58.wmf"/><Relationship Id="rId1" Type="http://schemas.openxmlformats.org/officeDocument/2006/relationships/image" Target="../media/image57.wmf"/><Relationship Id="rId4" Type="http://schemas.openxmlformats.org/officeDocument/2006/relationships/image" Target="../media/image60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3.wmf"/><Relationship Id="rId2" Type="http://schemas.openxmlformats.org/officeDocument/2006/relationships/image" Target="../media/image62.wmf"/><Relationship Id="rId1" Type="http://schemas.openxmlformats.org/officeDocument/2006/relationships/image" Target="../media/image61.wmf"/></Relationships>
</file>

<file path=ppt/drawings/_rels/vmlDrawing13.vml.rels><?xml version="1.0" encoding="UTF-8" standalone="yes"?>
<Relationships xmlns="http://schemas.openxmlformats.org/package/2006/relationships"><Relationship Id="rId3" Type="http://schemas.openxmlformats.org/officeDocument/2006/relationships/image" Target="../media/image66.wmf"/><Relationship Id="rId7" Type="http://schemas.openxmlformats.org/officeDocument/2006/relationships/image" Target="../media/image70.wmf"/><Relationship Id="rId2" Type="http://schemas.openxmlformats.org/officeDocument/2006/relationships/image" Target="../media/image65.wmf"/><Relationship Id="rId1" Type="http://schemas.openxmlformats.org/officeDocument/2006/relationships/image" Target="../media/image64.wmf"/><Relationship Id="rId6" Type="http://schemas.openxmlformats.org/officeDocument/2006/relationships/image" Target="../media/image69.wmf"/><Relationship Id="rId5" Type="http://schemas.openxmlformats.org/officeDocument/2006/relationships/image" Target="../media/image68.wmf"/><Relationship Id="rId4" Type="http://schemas.openxmlformats.org/officeDocument/2006/relationships/image" Target="../media/image67.wmf"/></Relationships>
</file>

<file path=ppt/drawings/_rels/vmlDrawing14.vml.rels><?xml version="1.0" encoding="UTF-8" standalone="yes"?>
<Relationships xmlns="http://schemas.openxmlformats.org/package/2006/relationships"><Relationship Id="rId3" Type="http://schemas.openxmlformats.org/officeDocument/2006/relationships/image" Target="../media/image73.wmf"/><Relationship Id="rId2" Type="http://schemas.openxmlformats.org/officeDocument/2006/relationships/image" Target="../media/image72.wmf"/><Relationship Id="rId1" Type="http://schemas.openxmlformats.org/officeDocument/2006/relationships/image" Target="../media/image7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8.wmf"/><Relationship Id="rId1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image" Target="../media/image11.wmf"/><Relationship Id="rId1" Type="http://schemas.openxmlformats.org/officeDocument/2006/relationships/image" Target="../media/image10.wmf"/><Relationship Id="rId4" Type="http://schemas.openxmlformats.org/officeDocument/2006/relationships/image" Target="../media/image13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21.wmf"/><Relationship Id="rId3" Type="http://schemas.openxmlformats.org/officeDocument/2006/relationships/image" Target="../media/image16.wmf"/><Relationship Id="rId7" Type="http://schemas.openxmlformats.org/officeDocument/2006/relationships/image" Target="../media/image20.wmf"/><Relationship Id="rId12" Type="http://schemas.openxmlformats.org/officeDocument/2006/relationships/image" Target="../media/image25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6" Type="http://schemas.openxmlformats.org/officeDocument/2006/relationships/image" Target="../media/image19.wmf"/><Relationship Id="rId11" Type="http://schemas.openxmlformats.org/officeDocument/2006/relationships/image" Target="../media/image24.wmf"/><Relationship Id="rId5" Type="http://schemas.openxmlformats.org/officeDocument/2006/relationships/image" Target="../media/image18.wmf"/><Relationship Id="rId10" Type="http://schemas.openxmlformats.org/officeDocument/2006/relationships/image" Target="../media/image23.wmf"/><Relationship Id="rId4" Type="http://schemas.openxmlformats.org/officeDocument/2006/relationships/image" Target="../media/image17.wmf"/><Relationship Id="rId9" Type="http://schemas.openxmlformats.org/officeDocument/2006/relationships/image" Target="../media/image22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6" Type="http://schemas.openxmlformats.org/officeDocument/2006/relationships/image" Target="../media/image31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8.wmf"/><Relationship Id="rId2" Type="http://schemas.openxmlformats.org/officeDocument/2006/relationships/image" Target="../media/image37.wmf"/><Relationship Id="rId1" Type="http://schemas.openxmlformats.org/officeDocument/2006/relationships/image" Target="../media/image36.wmf"/><Relationship Id="rId5" Type="http://schemas.openxmlformats.org/officeDocument/2006/relationships/image" Target="../media/image40.wmf"/><Relationship Id="rId4" Type="http://schemas.openxmlformats.org/officeDocument/2006/relationships/image" Target="../media/image39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40.wmf"/><Relationship Id="rId1" Type="http://schemas.openxmlformats.org/officeDocument/2006/relationships/image" Target="../media/image44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5755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1099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421840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962080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645984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7120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322208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0502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4811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9381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39636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47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320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562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30721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946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95D402-1047-406F-8145-C1952FFEFB58}" type="datetimeFigureOut">
              <a:rPr lang="en-US" smtClean="0"/>
              <a:t>11/24/2013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2BAA343-F818-4695-9BFD-5AD4B13BC8F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9363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  <p:sldLayoutId id="2147483931" r:id="rId12"/>
    <p:sldLayoutId id="2147483932" r:id="rId13"/>
    <p:sldLayoutId id="2147483933" r:id="rId14"/>
    <p:sldLayoutId id="2147483934" r:id="rId15"/>
    <p:sldLayoutId id="2147483935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7.bin"/><Relationship Id="rId13" Type="http://schemas.openxmlformats.org/officeDocument/2006/relationships/image" Target="../media/image40.wmf"/><Relationship Id="rId3" Type="http://schemas.openxmlformats.org/officeDocument/2006/relationships/image" Target="../media/image43.png"/><Relationship Id="rId7" Type="http://schemas.openxmlformats.org/officeDocument/2006/relationships/image" Target="../media/image37.wmf"/><Relationship Id="rId12" Type="http://schemas.openxmlformats.org/officeDocument/2006/relationships/oleObject" Target="../embeddings/oleObject3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36.bin"/><Relationship Id="rId11" Type="http://schemas.openxmlformats.org/officeDocument/2006/relationships/image" Target="../media/image39.wmf"/><Relationship Id="rId5" Type="http://schemas.openxmlformats.org/officeDocument/2006/relationships/image" Target="../media/image36.wmf"/><Relationship Id="rId10" Type="http://schemas.openxmlformats.org/officeDocument/2006/relationships/oleObject" Target="../embeddings/oleObject38.bin"/><Relationship Id="rId4" Type="http://schemas.openxmlformats.org/officeDocument/2006/relationships/oleObject" Target="../embeddings/oleObject35.bin"/><Relationship Id="rId9" Type="http://schemas.openxmlformats.org/officeDocument/2006/relationships/image" Target="../media/image38.wmf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1.bin"/><Relationship Id="rId3" Type="http://schemas.openxmlformats.org/officeDocument/2006/relationships/image" Target="../media/image45.png"/><Relationship Id="rId7" Type="http://schemas.openxmlformats.org/officeDocument/2006/relationships/image" Target="../media/image47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44.wmf"/><Relationship Id="rId5" Type="http://schemas.openxmlformats.org/officeDocument/2006/relationships/oleObject" Target="../embeddings/oleObject40.bin"/><Relationship Id="rId4" Type="http://schemas.openxmlformats.org/officeDocument/2006/relationships/image" Target="../media/image46.wmf"/><Relationship Id="rId9" Type="http://schemas.openxmlformats.org/officeDocument/2006/relationships/image" Target="../media/image40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51.png"/><Relationship Id="rId7" Type="http://schemas.openxmlformats.org/officeDocument/2006/relationships/image" Target="../media/image49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48.w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0.wmf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4.wmf"/><Relationship Id="rId3" Type="http://schemas.openxmlformats.org/officeDocument/2006/relationships/oleObject" Target="../embeddings/oleObject45.bin"/><Relationship Id="rId7" Type="http://schemas.openxmlformats.org/officeDocument/2006/relationships/oleObject" Target="../embeddings/oleObject47.bin"/><Relationship Id="rId12" Type="http://schemas.openxmlformats.org/officeDocument/2006/relationships/image" Target="../media/image56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53.wmf"/><Relationship Id="rId11" Type="http://schemas.openxmlformats.org/officeDocument/2006/relationships/oleObject" Target="../embeddings/oleObject49.bin"/><Relationship Id="rId5" Type="http://schemas.openxmlformats.org/officeDocument/2006/relationships/oleObject" Target="../embeddings/oleObject46.bin"/><Relationship Id="rId10" Type="http://schemas.openxmlformats.org/officeDocument/2006/relationships/image" Target="../media/image55.wmf"/><Relationship Id="rId4" Type="http://schemas.openxmlformats.org/officeDocument/2006/relationships/image" Target="../media/image52.wmf"/><Relationship Id="rId9" Type="http://schemas.openxmlformats.org/officeDocument/2006/relationships/oleObject" Target="../embeddings/oleObject48.bin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59.wmf"/><Relationship Id="rId3" Type="http://schemas.openxmlformats.org/officeDocument/2006/relationships/oleObject" Target="../embeddings/oleObject50.bin"/><Relationship Id="rId7" Type="http://schemas.openxmlformats.org/officeDocument/2006/relationships/oleObject" Target="../embeddings/oleObject5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58.wmf"/><Relationship Id="rId5" Type="http://schemas.openxmlformats.org/officeDocument/2006/relationships/oleObject" Target="../embeddings/oleObject51.bin"/><Relationship Id="rId10" Type="http://schemas.openxmlformats.org/officeDocument/2006/relationships/image" Target="../media/image60.wmf"/><Relationship Id="rId4" Type="http://schemas.openxmlformats.org/officeDocument/2006/relationships/image" Target="../media/image57.wmf"/><Relationship Id="rId9" Type="http://schemas.openxmlformats.org/officeDocument/2006/relationships/oleObject" Target="../embeddings/oleObject53.bin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image" Target="../media/image63.wmf"/><Relationship Id="rId3" Type="http://schemas.openxmlformats.org/officeDocument/2006/relationships/oleObject" Target="../embeddings/oleObject54.bin"/><Relationship Id="rId7" Type="http://schemas.openxmlformats.org/officeDocument/2006/relationships/oleObject" Target="../embeddings/oleObject5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62.wmf"/><Relationship Id="rId5" Type="http://schemas.openxmlformats.org/officeDocument/2006/relationships/oleObject" Target="../embeddings/oleObject55.bin"/><Relationship Id="rId4" Type="http://schemas.openxmlformats.org/officeDocument/2006/relationships/image" Target="../media/image61.w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6.wmf"/><Relationship Id="rId13" Type="http://schemas.openxmlformats.org/officeDocument/2006/relationships/oleObject" Target="../embeddings/oleObject62.bin"/><Relationship Id="rId3" Type="http://schemas.openxmlformats.org/officeDocument/2006/relationships/oleObject" Target="../embeddings/oleObject57.bin"/><Relationship Id="rId7" Type="http://schemas.openxmlformats.org/officeDocument/2006/relationships/oleObject" Target="../embeddings/oleObject59.bin"/><Relationship Id="rId12" Type="http://schemas.openxmlformats.org/officeDocument/2006/relationships/image" Target="../media/image68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70.wmf"/><Relationship Id="rId1" Type="http://schemas.openxmlformats.org/officeDocument/2006/relationships/vmlDrawing" Target="../drawings/vmlDrawing13.vml"/><Relationship Id="rId6" Type="http://schemas.openxmlformats.org/officeDocument/2006/relationships/image" Target="../media/image65.wmf"/><Relationship Id="rId11" Type="http://schemas.openxmlformats.org/officeDocument/2006/relationships/oleObject" Target="../embeddings/oleObject61.bin"/><Relationship Id="rId5" Type="http://schemas.openxmlformats.org/officeDocument/2006/relationships/oleObject" Target="../embeddings/oleObject58.bin"/><Relationship Id="rId15" Type="http://schemas.openxmlformats.org/officeDocument/2006/relationships/oleObject" Target="../embeddings/oleObject63.bin"/><Relationship Id="rId10" Type="http://schemas.openxmlformats.org/officeDocument/2006/relationships/image" Target="../media/image67.wmf"/><Relationship Id="rId4" Type="http://schemas.openxmlformats.org/officeDocument/2006/relationships/image" Target="../media/image64.wmf"/><Relationship Id="rId9" Type="http://schemas.openxmlformats.org/officeDocument/2006/relationships/oleObject" Target="../embeddings/oleObject60.bin"/><Relationship Id="rId14" Type="http://schemas.openxmlformats.org/officeDocument/2006/relationships/image" Target="../media/image69.wmf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3.wmf"/><Relationship Id="rId3" Type="http://schemas.openxmlformats.org/officeDocument/2006/relationships/oleObject" Target="../embeddings/oleObject64.bin"/><Relationship Id="rId7" Type="http://schemas.openxmlformats.org/officeDocument/2006/relationships/oleObject" Target="../embeddings/oleObject6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Relationship Id="rId6" Type="http://schemas.openxmlformats.org/officeDocument/2006/relationships/image" Target="../media/image72.wmf"/><Relationship Id="rId5" Type="http://schemas.openxmlformats.org/officeDocument/2006/relationships/oleObject" Target="../embeddings/oleObject65.bin"/><Relationship Id="rId4" Type="http://schemas.openxmlformats.org/officeDocument/2006/relationships/image" Target="../media/image71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6.png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1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9.wmf"/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12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4.png"/><Relationship Id="rId11" Type="http://schemas.openxmlformats.org/officeDocument/2006/relationships/image" Target="../media/image8.wmf"/><Relationship Id="rId5" Type="http://schemas.openxmlformats.org/officeDocument/2006/relationships/image" Target="../media/image13.png"/><Relationship Id="rId10" Type="http://schemas.openxmlformats.org/officeDocument/2006/relationships/oleObject" Target="../embeddings/oleObject4.bin"/><Relationship Id="rId4" Type="http://schemas.openxmlformats.org/officeDocument/2006/relationships/image" Target="../media/image12.png"/><Relationship Id="rId9" Type="http://schemas.openxmlformats.org/officeDocument/2006/relationships/image" Target="../media/image7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13" Type="http://schemas.openxmlformats.org/officeDocument/2006/relationships/oleObject" Target="../embeddings/oleObject12.bin"/><Relationship Id="rId3" Type="http://schemas.openxmlformats.org/officeDocument/2006/relationships/oleObject" Target="../embeddings/oleObject6.bin"/><Relationship Id="rId7" Type="http://schemas.openxmlformats.org/officeDocument/2006/relationships/oleObject" Target="../embeddings/oleObject8.bin"/><Relationship Id="rId12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1.wmf"/><Relationship Id="rId11" Type="http://schemas.openxmlformats.org/officeDocument/2006/relationships/image" Target="../media/image13.wmf"/><Relationship Id="rId5" Type="http://schemas.openxmlformats.org/officeDocument/2006/relationships/oleObject" Target="../embeddings/oleObject7.bin"/><Relationship Id="rId10" Type="http://schemas.openxmlformats.org/officeDocument/2006/relationships/oleObject" Target="../embeddings/oleObject10.bin"/><Relationship Id="rId4" Type="http://schemas.openxmlformats.org/officeDocument/2006/relationships/image" Target="../media/image10.wmf"/><Relationship Id="rId9" Type="http://schemas.openxmlformats.org/officeDocument/2006/relationships/oleObject" Target="../embeddings/oleObject9.bin"/><Relationship Id="rId14" Type="http://schemas.openxmlformats.org/officeDocument/2006/relationships/oleObject" Target="../embeddings/oleObject13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wmf"/><Relationship Id="rId13" Type="http://schemas.openxmlformats.org/officeDocument/2006/relationships/oleObject" Target="../embeddings/oleObject19.bin"/><Relationship Id="rId18" Type="http://schemas.openxmlformats.org/officeDocument/2006/relationships/image" Target="../media/image21.wmf"/><Relationship Id="rId26" Type="http://schemas.openxmlformats.org/officeDocument/2006/relationships/image" Target="../media/image25.wmf"/><Relationship Id="rId3" Type="http://schemas.openxmlformats.org/officeDocument/2006/relationships/oleObject" Target="../embeddings/oleObject14.bin"/><Relationship Id="rId21" Type="http://schemas.openxmlformats.org/officeDocument/2006/relationships/oleObject" Target="../embeddings/oleObject23.bin"/><Relationship Id="rId7" Type="http://schemas.openxmlformats.org/officeDocument/2006/relationships/oleObject" Target="../embeddings/oleObject16.bin"/><Relationship Id="rId12" Type="http://schemas.openxmlformats.org/officeDocument/2006/relationships/image" Target="../media/image18.wmf"/><Relationship Id="rId17" Type="http://schemas.openxmlformats.org/officeDocument/2006/relationships/oleObject" Target="../embeddings/oleObject21.bin"/><Relationship Id="rId25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0.wmf"/><Relationship Id="rId20" Type="http://schemas.openxmlformats.org/officeDocument/2006/relationships/image" Target="../media/image22.wmf"/><Relationship Id="rId1" Type="http://schemas.openxmlformats.org/officeDocument/2006/relationships/vmlDrawing" Target="../drawings/vmlDrawing4.vml"/><Relationship Id="rId6" Type="http://schemas.openxmlformats.org/officeDocument/2006/relationships/image" Target="../media/image15.wmf"/><Relationship Id="rId11" Type="http://schemas.openxmlformats.org/officeDocument/2006/relationships/oleObject" Target="../embeddings/oleObject18.bin"/><Relationship Id="rId24" Type="http://schemas.openxmlformats.org/officeDocument/2006/relationships/image" Target="../media/image24.wmf"/><Relationship Id="rId5" Type="http://schemas.openxmlformats.org/officeDocument/2006/relationships/oleObject" Target="../embeddings/oleObject15.bin"/><Relationship Id="rId15" Type="http://schemas.openxmlformats.org/officeDocument/2006/relationships/oleObject" Target="../embeddings/oleObject20.bin"/><Relationship Id="rId23" Type="http://schemas.openxmlformats.org/officeDocument/2006/relationships/oleObject" Target="../embeddings/oleObject24.bin"/><Relationship Id="rId10" Type="http://schemas.openxmlformats.org/officeDocument/2006/relationships/image" Target="../media/image17.wmf"/><Relationship Id="rId19" Type="http://schemas.openxmlformats.org/officeDocument/2006/relationships/oleObject" Target="../embeddings/oleObject22.bin"/><Relationship Id="rId4" Type="http://schemas.openxmlformats.org/officeDocument/2006/relationships/image" Target="../media/image14.wmf"/><Relationship Id="rId9" Type="http://schemas.openxmlformats.org/officeDocument/2006/relationships/oleObject" Target="../embeddings/oleObject17.bin"/><Relationship Id="rId14" Type="http://schemas.openxmlformats.org/officeDocument/2006/relationships/image" Target="../media/image19.wmf"/><Relationship Id="rId22" Type="http://schemas.openxmlformats.org/officeDocument/2006/relationships/image" Target="../media/image23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wmf"/><Relationship Id="rId13" Type="http://schemas.openxmlformats.org/officeDocument/2006/relationships/oleObject" Target="../embeddings/oleObject31.bin"/><Relationship Id="rId3" Type="http://schemas.openxmlformats.org/officeDocument/2006/relationships/oleObject" Target="../embeddings/oleObject26.bin"/><Relationship Id="rId7" Type="http://schemas.openxmlformats.org/officeDocument/2006/relationships/oleObject" Target="../embeddings/oleObject28.bin"/><Relationship Id="rId12" Type="http://schemas.openxmlformats.org/officeDocument/2006/relationships/image" Target="../media/image30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27.wmf"/><Relationship Id="rId11" Type="http://schemas.openxmlformats.org/officeDocument/2006/relationships/oleObject" Target="../embeddings/oleObject30.bin"/><Relationship Id="rId5" Type="http://schemas.openxmlformats.org/officeDocument/2006/relationships/oleObject" Target="../embeddings/oleObject27.bin"/><Relationship Id="rId10" Type="http://schemas.openxmlformats.org/officeDocument/2006/relationships/image" Target="../media/image29.wmf"/><Relationship Id="rId4" Type="http://schemas.openxmlformats.org/officeDocument/2006/relationships/image" Target="../media/image26.wmf"/><Relationship Id="rId9" Type="http://schemas.openxmlformats.org/officeDocument/2006/relationships/oleObject" Target="../embeddings/oleObject29.bin"/><Relationship Id="rId14" Type="http://schemas.openxmlformats.org/officeDocument/2006/relationships/image" Target="../media/image31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4.bin"/><Relationship Id="rId3" Type="http://schemas.openxmlformats.org/officeDocument/2006/relationships/image" Target="../media/image41.png"/><Relationship Id="rId7" Type="http://schemas.openxmlformats.org/officeDocument/2006/relationships/image" Target="../media/image3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3.bin"/><Relationship Id="rId5" Type="http://schemas.openxmlformats.org/officeDocument/2006/relationships/image" Target="../media/image32.wmf"/><Relationship Id="rId4" Type="http://schemas.openxmlformats.org/officeDocument/2006/relationships/oleObject" Target="../embeddings/oleObject32.bin"/><Relationship Id="rId9" Type="http://schemas.openxmlformats.org/officeDocument/2006/relationships/image" Target="../media/image34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RUANG VEKTOR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INNE NOVITA – UNIVERSITAS KOMPUTER INDONESIA-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9204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355601"/>
                <a:ext cx="8596668" cy="5685762"/>
              </a:xfrm>
            </p:spPr>
            <p:txBody>
              <a:bodyPr/>
              <a:lstStyle/>
              <a:p>
                <a:r>
                  <a:rPr lang="en-US" dirty="0" smtClean="0"/>
                  <a:t>Contoh: </a:t>
                </a:r>
              </a:p>
              <a:p>
                <a:r>
                  <a:rPr lang="en-US" dirty="0" err="1" smtClean="0"/>
                  <a:t>Misalkan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}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d>
                          <m:d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m>
                              <m:mPr>
                                <m:mcs>
                                  <m:mc>
                                    <m:mcPr>
                                      <m:count m:val="1"/>
                                      <m:mcJc m:val="center"/>
                                    </m:mcPr>
                                  </m:mc>
                                </m:mcs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mPr>
                              <m:mr>
                                <m:e>
                                  <m:r>
                                    <m:rPr>
                                      <m:brk m:alnAt="7"/>
                                    </m:rP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</m:mr>
                              <m:mr>
                                <m:e>
                                  <m:r>
                                    <a:rPr lang="en-US" b="0" i="1" smtClean="0">
                                      <a:latin typeface="Cambria Math" panose="02040503050406030204" pitchFamily="18" charset="0"/>
                                    </a:rPr>
                                    <m:t>0</m:t>
                                  </m:r>
                                </m:e>
                              </m:mr>
                            </m:m>
                          </m:e>
                        </m:d>
                      </m:e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∈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𝑅</m:t>
                        </m:r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tunjukkan</a:t>
                </a:r>
                <a:r>
                  <a:rPr lang="en-US" dirty="0" smtClean="0"/>
                  <a:t> S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sub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355601"/>
                <a:ext cx="8596668" cy="5685762"/>
              </a:xfrm>
              <a:blipFill rotWithShape="0">
                <a:blip r:embed="rId2"/>
                <a:stretch>
                  <a:fillRect l="-142" t="-6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76308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266700"/>
            <a:ext cx="8596668" cy="774700"/>
          </a:xfrm>
        </p:spPr>
        <p:txBody>
          <a:bodyPr/>
          <a:lstStyle/>
          <a:p>
            <a:r>
              <a:rPr lang="en-US" dirty="0" err="1" smtClean="0"/>
              <a:t>Kombinasi</a:t>
            </a:r>
            <a:r>
              <a:rPr lang="en-US" dirty="0" smtClean="0"/>
              <a:t> Linear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Membangun</a:t>
            </a:r>
            <a:r>
              <a:rPr lang="en-US" dirty="0" smtClean="0"/>
              <a:t> Linear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168401"/>
                <a:ext cx="8596668" cy="4872962"/>
              </a:xfrm>
            </p:spPr>
            <p:txBody>
              <a:bodyPr/>
              <a:lstStyle/>
              <a:p>
                <a:pPr>
                  <a:lnSpc>
                    <a:spcPct val="150000"/>
                  </a:lnSpc>
                </a:pPr>
                <a:r>
                  <a:rPr lang="en-US" b="1" dirty="0" smtClean="0"/>
                  <a:t>KOMBINASI LINEAR: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dikatakan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kombinasi</a:t>
                </a:r>
                <a:r>
                  <a:rPr lang="en-US" dirty="0" smtClean="0"/>
                  <a:t> linear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vector-vector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dinyatakan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bentuk</a:t>
                </a:r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 smtClean="0"/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dirty="0"/>
                  <a:t>	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scalar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Contoh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Diketahui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dan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6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. </a:t>
                </a:r>
                <a:r>
                  <a:rPr lang="en-US" dirty="0" err="1" smtClean="0"/>
                  <a:t>Periksalah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apakah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𝑤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4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0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−4</m:t>
                              </m:r>
                            </m:e>
                          </m:mr>
                        </m:m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r>
                                <m:rPr>
                                  <m:brk m:alnAt="7"/>
                                </m:r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−1</m:t>
                              </m:r>
                            </m:e>
                          </m:mr>
                          <m:m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kombinasi</a:t>
                </a:r>
                <a:r>
                  <a:rPr lang="en-US" dirty="0" smtClean="0"/>
                  <a:t> linear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𝑑𝑎𝑛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 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168401"/>
                <a:ext cx="8596668" cy="4872962"/>
              </a:xfrm>
              <a:blipFill rotWithShape="0">
                <a:blip r:embed="rId2"/>
                <a:stretch>
                  <a:fillRect l="-56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073238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182881"/>
                <a:ext cx="8596668" cy="5858482"/>
              </a:xfrm>
            </p:spPr>
            <p:txBody>
              <a:bodyPr/>
              <a:lstStyle/>
              <a:p>
                <a:r>
                  <a:rPr lang="en-US" b="1" dirty="0" smtClean="0"/>
                  <a:t>MEMBANGUN LINEAR:</a:t>
                </a:r>
              </a:p>
              <a:p>
                <a:pPr marL="0" indent="0">
                  <a:lnSpc>
                    <a:spcPct val="150000"/>
                  </a:lnSpc>
                  <a:buNone/>
                </a:pPr>
                <a:r>
                  <a:rPr lang="en-US" b="1" dirty="0"/>
                  <a:t>	</a:t>
                </a:r>
                <a:r>
                  <a:rPr lang="en-US" dirty="0" err="1" smtClean="0"/>
                  <a:t>Himpunan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                               </a:t>
                </a:r>
                <a:r>
                  <a:rPr lang="en-US" dirty="0" err="1" smtClean="0"/>
                  <a:t>dikatakan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membangun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suatu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ruang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V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𝑉</m:t>
                    </m:r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merupakan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kombinasi</a:t>
                </a:r>
                <a:r>
                  <a:rPr lang="en-US" dirty="0" smtClean="0"/>
                  <a:t> linear </a:t>
                </a:r>
                <a:r>
                  <a:rPr lang="en-US" dirty="0" err="1" smtClean="0"/>
                  <a:t>bagi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vektor-vektor</a:t>
                </a:r>
                <a:r>
                  <a:rPr lang="en-US" dirty="0" smtClean="0"/>
                  <a:t> di S. </a:t>
                </a:r>
                <a:r>
                  <a:rPr lang="en-US" dirty="0" err="1" smtClean="0"/>
                  <a:t>Yaitu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en-US" i="1">
                          <a:latin typeface="Cambria Math" panose="02040503050406030204" pitchFamily="18" charset="0"/>
                        </a:rPr>
                        <m:t>+…+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̅"/>
                              <m:ctrlPr>
                                <a:rPr lang="en-US" i="1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𝑠</m:t>
                              </m:r>
                            </m:e>
                          </m:acc>
                        </m:e>
                        <m:sub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</m:oMath>
                  </m:oMathPara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adalah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skalar</a:t>
                </a:r>
                <a:r>
                  <a:rPr lang="en-US" dirty="0" smtClean="0"/>
                  <a:t>.</a:t>
                </a:r>
              </a:p>
              <a:p>
                <a:pPr marL="0" indent="0">
                  <a:buNone/>
                </a:pPr>
                <a:r>
                  <a:rPr lang="en-US" b="1" dirty="0" err="1" smtClean="0"/>
                  <a:t>Contoh</a:t>
                </a:r>
                <a:r>
                  <a:rPr lang="en-US" b="1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tentukan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apakah</a:t>
                </a:r>
                <a:r>
                  <a:rPr lang="en-US" dirty="0" smtClean="0"/>
                  <a:t>                                          </a:t>
                </a:r>
                <a:r>
                  <a:rPr lang="en-US" dirty="0" err="1" smtClean="0"/>
                  <a:t>membangun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b="1" dirty="0" err="1" smtClean="0"/>
                  <a:t>Jawab</a:t>
                </a:r>
                <a:r>
                  <a:rPr lang="en-US" b="1" dirty="0" smtClean="0"/>
                  <a:t>:</a:t>
                </a:r>
              </a:p>
              <a:p>
                <a:pPr marL="0" indent="0">
                  <a:buNone/>
                </a:pPr>
                <a:r>
                  <a:rPr lang="en-US" dirty="0" err="1" smtClean="0"/>
                  <a:t>Ambil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sembarang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misalkan</a:t>
                </a:r>
                <a:r>
                  <a:rPr lang="en-US" dirty="0" smtClean="0"/>
                  <a:t>:               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 </a:t>
                </a:r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dikatakan</a:t>
                </a:r>
                <a:r>
                  <a:rPr lang="en-US" dirty="0" smtClean="0"/>
                  <a:t> 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err="1" smtClean="0"/>
                  <a:t>membangun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jika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</m:oMath>
                </a14:m>
                <a:r>
                  <a:rPr lang="en-US" dirty="0" smtClean="0"/>
                  <a:t> berlaku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</m:oMath>
                </a14:m>
                <a:endParaRPr lang="en-US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182881"/>
                <a:ext cx="8596668" cy="5858482"/>
              </a:xfrm>
              <a:blipFill rotWithShape="0">
                <a:blip r:embed="rId3"/>
                <a:stretch>
                  <a:fillRect l="-567" t="-62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069599"/>
              </p:ext>
            </p:extLst>
          </p:nvPr>
        </p:nvGraphicFramePr>
        <p:xfrm>
          <a:off x="3275013" y="633413"/>
          <a:ext cx="1620837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4" imgW="939600" imgH="190440" progId="Equation.3">
                  <p:embed/>
                </p:oleObj>
              </mc:Choice>
              <mc:Fallback>
                <p:oleObj name="Equation" r:id="rId4" imgW="939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013" y="633413"/>
                        <a:ext cx="1620837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" name="Group 4"/>
          <p:cNvGrpSpPr/>
          <p:nvPr/>
        </p:nvGrpSpPr>
        <p:grpSpPr>
          <a:xfrm>
            <a:off x="2692402" y="2694422"/>
            <a:ext cx="2269747" cy="1227019"/>
            <a:chOff x="1168671" y="4220999"/>
            <a:chExt cx="2425327" cy="1468090"/>
          </a:xfrm>
        </p:grpSpPr>
        <p:graphicFrame>
          <p:nvGraphicFramePr>
            <p:cNvPr id="6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5258124"/>
                </p:ext>
              </p:extLst>
            </p:nvPr>
          </p:nvGraphicFramePr>
          <p:xfrm>
            <a:off x="1168671" y="4220999"/>
            <a:ext cx="260213" cy="532112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6" name="Equation" r:id="rId6" imgW="139680" imgH="190440" progId="Equation.3">
                    <p:embed/>
                  </p:oleObj>
                </mc:Choice>
                <mc:Fallback>
                  <p:oleObj name="Equation" r:id="rId6" imgW="1396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8671" y="4220999"/>
                          <a:ext cx="260213" cy="532112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664187350"/>
                </p:ext>
              </p:extLst>
            </p:nvPr>
          </p:nvGraphicFramePr>
          <p:xfrm>
            <a:off x="1211753" y="4694710"/>
            <a:ext cx="387733" cy="516909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7" name="Equation" r:id="rId8" imgW="164880" imgH="215640" progId="Equation.3">
                    <p:embed/>
                  </p:oleObj>
                </mc:Choice>
                <mc:Fallback>
                  <p:oleObj name="Equation" r:id="rId8" imgW="164880" imgH="2156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1753" y="4694710"/>
                          <a:ext cx="387733" cy="516909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8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1006222404"/>
                </p:ext>
              </p:extLst>
            </p:nvPr>
          </p:nvGraphicFramePr>
          <p:xfrm>
            <a:off x="1206500" y="5198552"/>
            <a:ext cx="393700" cy="490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178" name="Equation" r:id="rId10" imgW="152280" imgH="190440" progId="Equation.3">
                    <p:embed/>
                  </p:oleObj>
                </mc:Choice>
                <mc:Fallback>
                  <p:oleObj name="Equation" r:id="rId10" imgW="152280" imgH="190440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/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500" y="5198552"/>
                          <a:ext cx="393700" cy="490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9" name="Rectangle 14"/>
            <p:cNvSpPr>
              <a:spLocks noChangeArrowheads="1"/>
            </p:cNvSpPr>
            <p:nvPr/>
          </p:nvSpPr>
          <p:spPr bwMode="auto">
            <a:xfrm>
              <a:off x="1550056" y="4271462"/>
              <a:ext cx="1962941" cy="44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 = (1, 1, 2)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,</a:t>
              </a:r>
              <a:r>
                <a:rPr lang="en-US" sz="1800" dirty="0">
                  <a:ea typeface="MS Mincho" panose="02020609040205080304" pitchFamily="49" charset="-128"/>
                </a:rPr>
                <a:t>  </a:t>
              </a:r>
              <a:endParaRPr lang="en-US" sz="1800" dirty="0"/>
            </a:p>
          </p:txBody>
        </p:sp>
        <p:sp>
          <p:nvSpPr>
            <p:cNvPr id="10" name="Rectangle 15"/>
            <p:cNvSpPr>
              <a:spLocks noChangeArrowheads="1"/>
            </p:cNvSpPr>
            <p:nvPr/>
          </p:nvSpPr>
          <p:spPr bwMode="auto">
            <a:xfrm>
              <a:off x="1542086" y="4797982"/>
              <a:ext cx="2051912" cy="40528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sz="16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 = (1, 0, 1), </a:t>
              </a:r>
              <a:r>
                <a:rPr lang="en-US" sz="1600" dirty="0" err="1">
                  <a:latin typeface="Bookman Old Style" panose="02050604050505020204" pitchFamily="18" charset="0"/>
                  <a:ea typeface="MS Mincho" panose="02020609040205080304" pitchFamily="49" charset="-128"/>
                </a:rPr>
                <a:t>dan</a:t>
              </a:r>
              <a:r>
                <a:rPr lang="en-US" sz="1600" dirty="0">
                  <a:ea typeface="MS Mincho" panose="02020609040205080304" pitchFamily="49" charset="-128"/>
                </a:rPr>
                <a:t>   </a:t>
              </a:r>
              <a:endParaRPr lang="en-US" sz="1600" dirty="0"/>
            </a:p>
          </p:txBody>
        </p:sp>
      </p:grpSp>
      <p:graphicFrame>
        <p:nvGraphicFramePr>
          <p:cNvPr id="12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698782"/>
              </p:ext>
            </p:extLst>
          </p:nvPr>
        </p:nvGraphicFramePr>
        <p:xfrm>
          <a:off x="5089780" y="3913632"/>
          <a:ext cx="832104" cy="102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r:id="rId12" imgW="583947" imgH="710891" progId="Equation.3">
                  <p:embed/>
                </p:oleObj>
              </mc:Choice>
              <mc:Fallback>
                <p:oleObj r:id="rId12" imgW="583947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9780" y="3913632"/>
                        <a:ext cx="832104" cy="1024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108960" y="3560064"/>
            <a:ext cx="97815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= (2,1,3)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9822675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280416"/>
                <a:ext cx="8596668" cy="592531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Maka:</a:t>
                </a:r>
              </a:p>
              <a:p>
                <a:pPr marL="0" indent="0">
                  <a:buNone/>
                </a:pPr>
                <a:r>
                  <a:rPr lang="en-US" dirty="0" smtClean="0"/>
                  <a:t>                                        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ditulis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dalam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bentuk</a:t>
                </a: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Solusi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en-US" dirty="0" err="1" smtClean="0"/>
                  <a:t>diperoleh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OBE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SPL di </a:t>
                </a:r>
                <a:r>
                  <a:rPr lang="en-US" dirty="0" err="1" smtClean="0"/>
                  <a:t>atas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OBE </a:t>
                </a:r>
                <a:r>
                  <a:rPr lang="en-US" dirty="0" err="1" smtClean="0"/>
                  <a:t>diperoleh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sbb</a:t>
                </a:r>
                <a:r>
                  <a:rPr lang="en-US" dirty="0" smtClean="0"/>
                  <a:t>: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err="1" smtClean="0"/>
                  <a:t>Perhatikan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hasil</a:t>
                </a:r>
                <a:r>
                  <a:rPr lang="en-US" dirty="0" smtClean="0"/>
                  <a:t> OBE </a:t>
                </a:r>
                <a:r>
                  <a:rPr lang="en-US" dirty="0" err="1" smtClean="0"/>
                  <a:t>diatas</a:t>
                </a:r>
                <a:r>
                  <a:rPr lang="en-US" dirty="0" smtClean="0"/>
                  <a:t>,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setiap</a:t>
                </a:r>
                <a:r>
                  <a:rPr lang="en-US" dirty="0" smtClean="0"/>
                  <a:t>                 </a:t>
                </a:r>
                <a:r>
                  <a:rPr lang="en-US" dirty="0" err="1" smtClean="0"/>
                  <a:t>akan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membuat</a:t>
                </a:r>
                <a:r>
                  <a:rPr lang="en-US" dirty="0" smtClean="0"/>
                  <a:t> SPL </a:t>
                </a:r>
                <a:r>
                  <a:rPr lang="en-US" dirty="0" err="1" smtClean="0"/>
                  <a:t>konsisten</a:t>
                </a:r>
                <a:r>
                  <a:rPr lang="en-US" dirty="0" smtClean="0"/>
                  <a:t>,</a:t>
                </a:r>
              </a:p>
              <a:p>
                <a:pPr marL="0" indent="0">
                  <a:buNone/>
                </a:pPr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   </a:t>
                </a:r>
                <a:r>
                  <a:rPr lang="en-US" dirty="0" err="1" smtClean="0"/>
                  <a:t>maka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</a:t>
                </a:r>
                <a:r>
                  <a:rPr lang="en-US" dirty="0" err="1" smtClean="0"/>
                  <a:t>tidak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membangun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 smtClean="0"/>
                  <a:t>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280416"/>
                <a:ext cx="8596668" cy="5925311"/>
              </a:xfrm>
              <a:blipFill rotWithShape="0">
                <a:blip r:embed="rId3"/>
                <a:stretch>
                  <a:fillRect l="-567" t="-617" b="-41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3618" y="1203325"/>
            <a:ext cx="2597150" cy="1115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45696284"/>
              </p:ext>
            </p:extLst>
          </p:nvPr>
        </p:nvGraphicFramePr>
        <p:xfrm>
          <a:off x="1106171" y="679069"/>
          <a:ext cx="2331974" cy="391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r:id="rId5" imgW="1358900" imgH="228600" progId="Equation.3">
                  <p:embed/>
                </p:oleObj>
              </mc:Choice>
              <mc:Fallback>
                <p:oleObj r:id="rId5" imgW="13589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6171" y="679069"/>
                        <a:ext cx="2331974" cy="391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8" name="Picture 4"/>
          <p:cNvPicPr>
            <a:picLocks noChangeAspect="1" noChangeArrowheads="1"/>
          </p:cNvPicPr>
          <p:nvPr/>
        </p:nvPicPr>
        <p:blipFill>
          <a:blip r:embed="rId7" cstate="print"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3645" y="3308477"/>
            <a:ext cx="3173063" cy="11050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9" name="Object 2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401172"/>
              </p:ext>
            </p:extLst>
          </p:nvPr>
        </p:nvGraphicFramePr>
        <p:xfrm>
          <a:off x="5053204" y="4620768"/>
          <a:ext cx="832104" cy="1024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r:id="rId8" imgW="583947" imgH="710891" progId="Equation.3">
                  <p:embed/>
                </p:oleObj>
              </mc:Choice>
              <mc:Fallback>
                <p:oleObj r:id="rId8" imgW="583947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53204" y="4620768"/>
                        <a:ext cx="832104" cy="102412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359885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77334" y="451105"/>
                <a:ext cx="8596668" cy="5590258"/>
              </a:xfrm>
            </p:spPr>
            <p:txBody>
              <a:bodyPr/>
              <a:lstStyle/>
              <a:p>
                <a:r>
                  <a:rPr lang="en-US" dirty="0" smtClean="0"/>
                  <a:t>Contoh:  </a:t>
                </a:r>
                <a:r>
                  <a:rPr lang="en-US" dirty="0" err="1" smtClean="0"/>
                  <a:t>diketahui</a:t>
                </a:r>
                <a:r>
                  <a:rPr lang="en-US" dirty="0" smtClean="0"/>
                  <a:t>                                         </a:t>
                </a:r>
              </a:p>
              <a:p>
                <a:endParaRPr lang="en-US" dirty="0"/>
              </a:p>
              <a:p>
                <a:endParaRPr lang="en-US" dirty="0" smtClean="0"/>
              </a:p>
              <a:p>
                <a:pPr marL="0" indent="0">
                  <a:buNone/>
                </a:pPr>
                <a:r>
                  <a:rPr lang="en-US" dirty="0"/>
                  <a:t> </a:t>
                </a:r>
                <a:r>
                  <a:rPr lang="en-US" dirty="0" smtClean="0"/>
                  <a:t>      </a:t>
                </a:r>
                <a:r>
                  <a:rPr lang="en-US" dirty="0" err="1" smtClean="0"/>
                  <a:t>apakah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>
                        <a:latin typeface="Cambria Math" panose="02040503050406030204" pitchFamily="18" charset="0"/>
                      </a:rPr>
                      <m:t>,…,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̅"/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US" dirty="0"/>
                  <a:t>  </a:t>
                </a:r>
                <a:r>
                  <a:rPr lang="en-US" dirty="0" err="1" smtClean="0"/>
                  <a:t>membangun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77334" y="451105"/>
                <a:ext cx="8596668" cy="5590258"/>
              </a:xfrm>
              <a:blipFill rotWithShape="0">
                <a:blip r:embed="rId3"/>
                <a:stretch>
                  <a:fillRect l="-142" t="-6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4" name="Group 3"/>
          <p:cNvGrpSpPr/>
          <p:nvPr/>
        </p:nvGrpSpPr>
        <p:grpSpPr>
          <a:xfrm>
            <a:off x="3486093" y="280416"/>
            <a:ext cx="2457021" cy="1431218"/>
            <a:chOff x="1169988" y="4117975"/>
            <a:chExt cx="2667143" cy="1713314"/>
          </a:xfrm>
        </p:grpSpPr>
        <p:graphicFrame>
          <p:nvGraphicFramePr>
            <p:cNvPr id="5" name="Object 6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79482445"/>
                </p:ext>
              </p:extLst>
            </p:nvPr>
          </p:nvGraphicFramePr>
          <p:xfrm>
            <a:off x="1169988" y="4117975"/>
            <a:ext cx="258762" cy="5334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1" r:id="rId4" imgW="139639" imgH="190417" progId="Equation.3">
                    <p:embed/>
                  </p:oleObj>
                </mc:Choice>
                <mc:Fallback>
                  <p:oleObj r:id="rId4" imgW="139639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5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169988" y="4117975"/>
                          <a:ext cx="258762" cy="5334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" name="Object 5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281599129"/>
                </p:ext>
              </p:extLst>
            </p:nvPr>
          </p:nvGraphicFramePr>
          <p:xfrm>
            <a:off x="1211263" y="4724400"/>
            <a:ext cx="388937" cy="4572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2" r:id="rId6" imgW="164957" imgH="190335" progId="Equation.3">
                    <p:embed/>
                  </p:oleObj>
                </mc:Choice>
                <mc:Fallback>
                  <p:oleObj r:id="rId6" imgW="164957" imgH="1903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7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11263" y="4724400"/>
                          <a:ext cx="388937" cy="4572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7" name="Object 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499362505"/>
                </p:ext>
              </p:extLst>
            </p:nvPr>
          </p:nvGraphicFramePr>
          <p:xfrm>
            <a:off x="1206500" y="5300663"/>
            <a:ext cx="393700" cy="490537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223" r:id="rId8" imgW="152334" imgH="190417" progId="Equation.3">
                    <p:embed/>
                  </p:oleObj>
                </mc:Choice>
                <mc:Fallback>
                  <p:oleObj r:id="rId8" imgW="152334" imgH="190417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206500" y="5300663"/>
                          <a:ext cx="393700" cy="490537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8" name="Rectangle 14"/>
            <p:cNvSpPr>
              <a:spLocks noChangeArrowheads="1"/>
            </p:cNvSpPr>
            <p:nvPr/>
          </p:nvSpPr>
          <p:spPr bwMode="auto">
            <a:xfrm>
              <a:off x="1524000" y="4172434"/>
              <a:ext cx="1962941" cy="552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sz="24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 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=</a:t>
              </a:r>
              <a:r>
                <a:rPr lang="en-US" sz="24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 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(1, </a:t>
              </a:r>
              <a:r>
                <a:rPr lang="en-US" sz="1800" dirty="0" smtClean="0">
                  <a:latin typeface="Bookman Old Style" panose="02050604050505020204" pitchFamily="18" charset="0"/>
                  <a:ea typeface="MS Mincho" panose="02020609040205080304" pitchFamily="49" charset="-128"/>
                </a:rPr>
                <a:t>2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),</a:t>
              </a:r>
              <a:r>
                <a:rPr lang="en-US" sz="1800" dirty="0">
                  <a:ea typeface="MS Mincho" panose="02020609040205080304" pitchFamily="49" charset="-128"/>
                </a:rPr>
                <a:t>  </a:t>
              </a:r>
              <a:endParaRPr lang="en-US" sz="1800" dirty="0"/>
            </a:p>
          </p:txBody>
        </p:sp>
        <p:sp>
          <p:nvSpPr>
            <p:cNvPr id="9" name="Rectangle 15"/>
            <p:cNvSpPr>
              <a:spLocks noChangeArrowheads="1"/>
            </p:cNvSpPr>
            <p:nvPr/>
          </p:nvSpPr>
          <p:spPr bwMode="auto">
            <a:xfrm>
              <a:off x="1846119" y="4724295"/>
              <a:ext cx="1991012" cy="5526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sz="24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 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= </a:t>
              </a:r>
              <a:r>
                <a:rPr lang="en-US" sz="1800" dirty="0" smtClean="0">
                  <a:latin typeface="Bookman Old Style" panose="02050604050505020204" pitchFamily="18" charset="0"/>
                  <a:ea typeface="MS Mincho" panose="02020609040205080304" pitchFamily="49" charset="-128"/>
                </a:rPr>
                <a:t>(2, 2), </a:t>
              </a:r>
              <a:r>
                <a:rPr lang="en-US" sz="1800" dirty="0" err="1">
                  <a:latin typeface="Bookman Old Style" panose="02050604050505020204" pitchFamily="18" charset="0"/>
                  <a:ea typeface="MS Mincho" panose="02020609040205080304" pitchFamily="49" charset="-128"/>
                </a:rPr>
                <a:t>dan</a:t>
              </a:r>
              <a:r>
                <a:rPr lang="en-US" sz="1800" dirty="0">
                  <a:ea typeface="MS Mincho" panose="02020609040205080304" pitchFamily="49" charset="-128"/>
                </a:rPr>
                <a:t>   </a:t>
              </a:r>
              <a:endParaRPr lang="en-US" sz="1800" dirty="0"/>
            </a:p>
          </p:txBody>
        </p:sp>
        <p:sp>
          <p:nvSpPr>
            <p:cNvPr id="10" name="Rectangle 16"/>
            <p:cNvSpPr>
              <a:spLocks noChangeArrowheads="1"/>
            </p:cNvSpPr>
            <p:nvPr/>
          </p:nvSpPr>
          <p:spPr bwMode="auto">
            <a:xfrm>
              <a:off x="1405964" y="5389161"/>
              <a:ext cx="1620372" cy="44212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 indent="457200"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just" eaLnBrk="1" hangingPunct="1">
                <a:spcBef>
                  <a:spcPct val="0"/>
                </a:spcBef>
                <a:buFontTx/>
                <a:buNone/>
              </a:pPr>
              <a:r>
                <a:rPr lang="en-US" sz="1800" dirty="0">
                  <a:ea typeface="MS Mincho" panose="02020609040205080304" pitchFamily="49" charset="-128"/>
                </a:rPr>
                <a:t> 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= </a:t>
              </a:r>
              <a:r>
                <a:rPr lang="en-US" sz="1800" dirty="0" smtClean="0">
                  <a:latin typeface="Bookman Old Style" panose="02050604050505020204" pitchFamily="18" charset="0"/>
                  <a:ea typeface="MS Mincho" panose="02020609040205080304" pitchFamily="49" charset="-128"/>
                </a:rPr>
                <a:t>(1</a:t>
              </a:r>
              <a:r>
                <a:rPr lang="en-US" sz="1800" dirty="0">
                  <a:latin typeface="Bookman Old Style" panose="02050604050505020204" pitchFamily="18" charset="0"/>
                  <a:ea typeface="MS Mincho" panose="02020609040205080304" pitchFamily="49" charset="-128"/>
                </a:rPr>
                <a:t>, 3)</a:t>
              </a:r>
              <a:endParaRPr lang="en-US" sz="1800" dirty="0">
                <a:latin typeface="Bookman Old Style" panose="020506040505050202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110687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792480"/>
          </a:xfrm>
        </p:spPr>
        <p:txBody>
          <a:bodyPr/>
          <a:lstStyle/>
          <a:p>
            <a:r>
              <a:rPr lang="en-US" dirty="0" err="1" smtClean="0"/>
              <a:t>Bebas</a:t>
            </a:r>
            <a:r>
              <a:rPr lang="en-US" dirty="0" smtClean="0"/>
              <a:t> Linear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Bergantung</a:t>
            </a:r>
            <a:r>
              <a:rPr lang="en-US" dirty="0" smtClean="0"/>
              <a:t> Linear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02081"/>
            <a:ext cx="8596668" cy="463928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err="1" smtClean="0"/>
              <a:t>Misalkan</a:t>
            </a:r>
            <a:r>
              <a:rPr lang="en-US" dirty="0" smtClean="0"/>
              <a:t>                               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himpunan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di </a:t>
            </a:r>
            <a:r>
              <a:rPr lang="en-US" dirty="0" err="1" smtClean="0"/>
              <a:t>ruang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r>
              <a:rPr lang="en-US" dirty="0" smtClean="0"/>
              <a:t> V, S </a:t>
            </a:r>
            <a:r>
              <a:rPr lang="en-US" dirty="0" err="1" smtClean="0"/>
              <a:t>dikatakan</a:t>
            </a:r>
            <a:r>
              <a:rPr lang="en-US" dirty="0" smtClean="0"/>
              <a:t> </a:t>
            </a:r>
            <a:r>
              <a:rPr lang="en-US" dirty="0" err="1" smtClean="0"/>
              <a:t>bebas</a:t>
            </a:r>
            <a:r>
              <a:rPr lang="en-US" dirty="0" smtClean="0"/>
              <a:t> linear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kombinasi</a:t>
            </a:r>
            <a:r>
              <a:rPr lang="en-US" dirty="0" smtClean="0"/>
              <a:t> linear </a:t>
            </a:r>
          </a:p>
          <a:p>
            <a:pPr marL="0" indent="0">
              <a:lnSpc>
                <a:spcPct val="150000"/>
              </a:lnSpc>
              <a:buNone/>
            </a:pPr>
            <a:endParaRPr lang="en-US" dirty="0" smtClean="0"/>
          </a:p>
          <a:p>
            <a:pPr marL="0" indent="0">
              <a:lnSpc>
                <a:spcPct val="150000"/>
              </a:lnSpc>
              <a:buNone/>
            </a:pPr>
            <a:r>
              <a:rPr lang="en-US" dirty="0" err="1" smtClean="0"/>
              <a:t>Hanya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6064790"/>
              </p:ext>
            </p:extLst>
          </p:nvPr>
        </p:nvGraphicFramePr>
        <p:xfrm>
          <a:off x="2133600" y="1400176"/>
          <a:ext cx="1889760" cy="4010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r:id="rId3" imgW="1079500" imgH="228600" progId="Equation.3">
                  <p:embed/>
                </p:oleObj>
              </mc:Choice>
              <mc:Fallback>
                <p:oleObj r:id="rId3" imgW="10795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1400176"/>
                        <a:ext cx="1889760" cy="40108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235027"/>
              </p:ext>
            </p:extLst>
          </p:nvPr>
        </p:nvGraphicFramePr>
        <p:xfrm>
          <a:off x="3210687" y="2354708"/>
          <a:ext cx="2934081" cy="42463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r:id="rId5" imgW="1651000" imgH="241300" progId="Equation.3">
                  <p:embed/>
                </p:oleObj>
              </mc:Choice>
              <mc:Fallback>
                <p:oleObj r:id="rId5" imgW="16510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0687" y="2354708"/>
                        <a:ext cx="2934081" cy="42463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7588028"/>
              </p:ext>
            </p:extLst>
          </p:nvPr>
        </p:nvGraphicFramePr>
        <p:xfrm>
          <a:off x="2426768" y="2971563"/>
          <a:ext cx="721111" cy="38661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r:id="rId7" imgW="406048" imgH="215713" progId="Equation.3">
                  <p:embed/>
                </p:oleObj>
              </mc:Choice>
              <mc:Fallback>
                <p:oleObj r:id="rId7" imgW="406048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6768" y="2971563"/>
                        <a:ext cx="721111" cy="38661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16286370"/>
              </p:ext>
            </p:extLst>
          </p:nvPr>
        </p:nvGraphicFramePr>
        <p:xfrm>
          <a:off x="3190875" y="2942717"/>
          <a:ext cx="7651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90875" y="2942717"/>
                        <a:ext cx="7651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84517373"/>
              </p:ext>
            </p:extLst>
          </p:nvPr>
        </p:nvGraphicFramePr>
        <p:xfrm>
          <a:off x="4101286" y="2926063"/>
          <a:ext cx="765175" cy="407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11" imgW="431640" imgH="228600" progId="Equation.3">
                  <p:embed/>
                </p:oleObj>
              </mc:Choice>
              <mc:Fallback>
                <p:oleObj name="Equation" r:id="rId11" imgW="43164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01286" y="2926063"/>
                        <a:ext cx="765175" cy="4079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239085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139B3BC3-0073-4B6F-A038-2899F876557A}" type="datetime8">
              <a:rPr lang="id-ID"/>
              <a:pPr>
                <a:defRPr/>
              </a:pPr>
              <a:t>24/11/2013 22:57</a:t>
            </a:fld>
            <a:endParaRPr lang="en-US"/>
          </a:p>
        </p:txBody>
      </p:sp>
      <p:sp>
        <p:nvSpPr>
          <p:cNvPr id="286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49F7B32-3572-4016-93E7-B299D3EE3ACB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16</a:t>
            </a:fld>
            <a:endParaRPr lang="en-US" sz="1400"/>
          </a:p>
        </p:txBody>
      </p:sp>
      <p:sp>
        <p:nvSpPr>
          <p:cNvPr id="28677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11469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3618591"/>
              </p:ext>
            </p:extLst>
          </p:nvPr>
        </p:nvGraphicFramePr>
        <p:xfrm>
          <a:off x="3447034" y="723900"/>
          <a:ext cx="1374775" cy="365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3" imgW="723600" imgH="190440" progId="Equation.3">
                  <p:embed/>
                </p:oleObj>
              </mc:Choice>
              <mc:Fallback>
                <p:oleObj name="Equation" r:id="rId3" imgW="7236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47034" y="723900"/>
                        <a:ext cx="1374775" cy="365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65601385"/>
              </p:ext>
            </p:extLst>
          </p:nvPr>
        </p:nvGraphicFramePr>
        <p:xfrm>
          <a:off x="5496306" y="709613"/>
          <a:ext cx="1377950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5" imgW="685800" imgH="190440" progId="Equation.3">
                  <p:embed/>
                </p:oleObj>
              </mc:Choice>
              <mc:Fallback>
                <p:oleObj name="Equation" r:id="rId5" imgW="68580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96306" y="709613"/>
                        <a:ext cx="1377950" cy="390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2" name="Object 4"/>
          <p:cNvGraphicFramePr>
            <a:graphicFrameLocks noChangeAspect="1"/>
          </p:cNvGraphicFramePr>
          <p:nvPr/>
        </p:nvGraphicFramePr>
        <p:xfrm>
          <a:off x="2924175" y="2741614"/>
          <a:ext cx="1905000" cy="5349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r:id="rId7" imgW="850531" imgH="241195" progId="Equation.3">
                  <p:embed/>
                </p:oleObj>
              </mc:Choice>
              <mc:Fallback>
                <p:oleObj r:id="rId7" imgW="850531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4175" y="2741614"/>
                        <a:ext cx="1905000" cy="5349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4691" name="Object 3"/>
          <p:cNvGraphicFramePr>
            <a:graphicFrameLocks noChangeAspect="1"/>
          </p:cNvGraphicFramePr>
          <p:nvPr/>
        </p:nvGraphicFramePr>
        <p:xfrm>
          <a:off x="2525714" y="3937001"/>
          <a:ext cx="2503487" cy="1243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r:id="rId9" imgW="1435100" imgH="711200" progId="Equation.3">
                  <p:embed/>
                </p:oleObj>
              </mc:Choice>
              <mc:Fallback>
                <p:oleObj r:id="rId9" imgW="14351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25714" y="3937001"/>
                        <a:ext cx="2503487" cy="12430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4696" name="Rectangle 8"/>
          <p:cNvSpPr>
            <a:spLocks noChangeArrowheads="1"/>
          </p:cNvSpPr>
          <p:nvPr/>
        </p:nvSpPr>
        <p:spPr bwMode="auto">
          <a:xfrm>
            <a:off x="2059494" y="714345"/>
            <a:ext cx="1503938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nl-NL" sz="2000" dirty="0">
                <a:latin typeface="+mj-lt"/>
                <a:cs typeface="Times New Roman" panose="02020603050405020304" pitchFamily="18" charset="0"/>
              </a:rPr>
              <a:t>Diketahui   </a:t>
            </a:r>
            <a:endParaRPr lang="nl-NL" sz="2000" dirty="0">
              <a:latin typeface="+mj-lt"/>
            </a:endParaRPr>
          </a:p>
        </p:txBody>
      </p:sp>
      <p:sp>
        <p:nvSpPr>
          <p:cNvPr id="114697" name="Rectangle 9"/>
          <p:cNvSpPr>
            <a:spLocks noChangeArrowheads="1"/>
          </p:cNvSpPr>
          <p:nvPr/>
        </p:nvSpPr>
        <p:spPr bwMode="auto">
          <a:xfrm>
            <a:off x="4866871" y="673578"/>
            <a:ext cx="832279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nl-NL" sz="2000" dirty="0">
                <a:latin typeface="+mn-lt"/>
                <a:cs typeface="Times New Roman" panose="02020603050405020304" pitchFamily="18" charset="0"/>
              </a:rPr>
              <a:t>dan   </a:t>
            </a:r>
            <a:endParaRPr lang="nl-NL" sz="2000" dirty="0">
              <a:latin typeface="+mn-lt"/>
            </a:endParaRPr>
          </a:p>
        </p:txBody>
      </p:sp>
      <p:sp>
        <p:nvSpPr>
          <p:cNvPr id="114698" name="Rectangle 10"/>
          <p:cNvSpPr>
            <a:spLocks noChangeArrowheads="1"/>
          </p:cNvSpPr>
          <p:nvPr/>
        </p:nvSpPr>
        <p:spPr bwMode="auto">
          <a:xfrm>
            <a:off x="2106894" y="1233458"/>
            <a:ext cx="4222631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Apakah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saling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bebas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linear di  R</a:t>
            </a:r>
            <a:r>
              <a:rPr lang="en-US" sz="2000" baseline="30000" dirty="0">
                <a:latin typeface="+mn-lt"/>
                <a:cs typeface="Times New Roman" panose="02020603050405020304" pitchFamily="18" charset="0"/>
              </a:rPr>
              <a:t>3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   </a:t>
            </a:r>
            <a:endParaRPr lang="en-US" sz="2000" dirty="0">
              <a:latin typeface="+mn-lt"/>
            </a:endParaRPr>
          </a:p>
        </p:txBody>
      </p:sp>
      <p:sp>
        <p:nvSpPr>
          <p:cNvPr id="114699" name="Rectangle 11"/>
          <p:cNvSpPr>
            <a:spLocks noChangeArrowheads="1"/>
          </p:cNvSpPr>
          <p:nvPr/>
        </p:nvSpPr>
        <p:spPr bwMode="auto">
          <a:xfrm>
            <a:off x="1371601" y="2314545"/>
            <a:ext cx="123187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+mn-lt"/>
                <a:cs typeface="Times New Roman" panose="02020603050405020304" pitchFamily="18" charset="0"/>
              </a:rPr>
              <a:t>Tulis</a:t>
            </a:r>
            <a:r>
              <a:rPr lang="en-US" sz="2000" dirty="0">
                <a:latin typeface="+mn-lt"/>
                <a:cs typeface="Times New Roman" panose="02020603050405020304" pitchFamily="18" charset="0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114700" name="Rectangle 12"/>
          <p:cNvSpPr>
            <a:spLocks noChangeArrowheads="1"/>
          </p:cNvSpPr>
          <p:nvPr/>
        </p:nvSpPr>
        <p:spPr bwMode="auto">
          <a:xfrm>
            <a:off x="1425576" y="3381345"/>
            <a:ext cx="1156086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atau</a:t>
            </a:r>
            <a:endParaRPr lang="en-US" sz="2000" dirty="0">
              <a:latin typeface="+mj-lt"/>
            </a:endParaRPr>
          </a:p>
        </p:txBody>
      </p:sp>
      <p:sp>
        <p:nvSpPr>
          <p:cNvPr id="114701" name="Rectangle 13"/>
          <p:cNvSpPr>
            <a:spLocks noChangeArrowheads="1"/>
          </p:cNvSpPr>
          <p:nvPr/>
        </p:nvSpPr>
        <p:spPr bwMode="auto">
          <a:xfrm>
            <a:off x="1676400" y="171450"/>
            <a:ext cx="154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nl-NL" sz="2400" b="1">
                <a:latin typeface="Bookman Old Style" panose="02050604050505020204" pitchFamily="18" charset="0"/>
                <a:cs typeface="Times New Roman" panose="02020603050405020304" pitchFamily="18" charset="0"/>
              </a:rPr>
              <a:t>Contoh :</a:t>
            </a:r>
            <a:endParaRPr lang="nl-NL" sz="2400">
              <a:latin typeface="Bookman Old Style" panose="02050604050505020204" pitchFamily="18" charset="0"/>
            </a:endParaRPr>
          </a:p>
        </p:txBody>
      </p:sp>
      <p:sp>
        <p:nvSpPr>
          <p:cNvPr id="114702" name="Rectangle 14"/>
          <p:cNvSpPr>
            <a:spLocks noChangeArrowheads="1"/>
          </p:cNvSpPr>
          <p:nvPr/>
        </p:nvSpPr>
        <p:spPr bwMode="auto">
          <a:xfrm>
            <a:off x="1219200" y="1752600"/>
            <a:ext cx="182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 b="1">
                <a:latin typeface="Bookman Old Style" panose="02050604050505020204" pitchFamily="18" charset="0"/>
                <a:cs typeface="Times New Roman" panose="02020603050405020304" pitchFamily="18" charset="0"/>
              </a:rPr>
              <a:t>Jawab :</a:t>
            </a:r>
            <a:endParaRPr lang="en-US" sz="24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681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470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147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469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146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469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146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469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146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1469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4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1469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1146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1470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114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1469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14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1469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146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1470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114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1469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146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6" grpId="0"/>
      <p:bldP spid="114697" grpId="0"/>
      <p:bldP spid="114698" grpId="0"/>
      <p:bldP spid="114699" grpId="0"/>
      <p:bldP spid="114700" grpId="0"/>
      <p:bldP spid="114701" grpId="0"/>
      <p:bldP spid="11470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119356A-F524-4425-A2BD-FAC2F508A182}" type="datetime8">
              <a:rPr lang="id-ID"/>
              <a:pPr>
                <a:defRPr/>
              </a:pPr>
              <a:t>24/11/2013 22:58</a:t>
            </a:fld>
            <a:endParaRPr lang="en-US"/>
          </a:p>
        </p:txBody>
      </p:sp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E83DDFF4-B8C4-4D88-B2DA-668F2BD441CE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17</a:t>
            </a:fld>
            <a:endParaRPr lang="en-US" sz="1400"/>
          </a:p>
        </p:txBody>
      </p:sp>
      <p:sp>
        <p:nvSpPr>
          <p:cNvPr id="2970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115717" name="Object 5"/>
          <p:cNvGraphicFramePr>
            <a:graphicFrameLocks noChangeAspect="1"/>
          </p:cNvGraphicFramePr>
          <p:nvPr/>
        </p:nvGraphicFramePr>
        <p:xfrm>
          <a:off x="2133600" y="733426"/>
          <a:ext cx="1752600" cy="1204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3" r:id="rId3" imgW="1066800" imgH="736600" progId="Equation.3">
                  <p:embed/>
                </p:oleObj>
              </mc:Choice>
              <mc:Fallback>
                <p:oleObj r:id="rId3" imgW="10668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733426"/>
                        <a:ext cx="1752600" cy="1204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6" name="Object 4"/>
          <p:cNvGraphicFramePr>
            <a:graphicFrameLocks noChangeAspect="1"/>
          </p:cNvGraphicFramePr>
          <p:nvPr/>
        </p:nvGraphicFramePr>
        <p:xfrm>
          <a:off x="3962400" y="719139"/>
          <a:ext cx="1676400" cy="1290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4" r:id="rId5" imgW="952500" imgH="736600" progId="Equation.3">
                  <p:embed/>
                </p:oleObj>
              </mc:Choice>
              <mc:Fallback>
                <p:oleObj r:id="rId5" imgW="9525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62400" y="719139"/>
                        <a:ext cx="1676400" cy="12906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5715" name="Object 3"/>
          <p:cNvGraphicFramePr>
            <a:graphicFrameLocks noChangeAspect="1"/>
          </p:cNvGraphicFramePr>
          <p:nvPr/>
        </p:nvGraphicFramePr>
        <p:xfrm>
          <a:off x="5699126" y="747714"/>
          <a:ext cx="1154113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5" r:id="rId7" imgW="685800" imgH="736600" progId="Equation.3">
                  <p:embed/>
                </p:oleObj>
              </mc:Choice>
              <mc:Fallback>
                <p:oleObj r:id="rId7" imgW="685800" imgH="736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99126" y="747714"/>
                        <a:ext cx="1154113" cy="12334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5718" name="Rectangle 6"/>
          <p:cNvSpPr>
            <a:spLocks noChangeArrowheads="1"/>
          </p:cNvSpPr>
          <p:nvPr/>
        </p:nvSpPr>
        <p:spPr bwMode="auto">
          <a:xfrm>
            <a:off x="1855543" y="257146"/>
            <a:ext cx="4613764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sv-SE" sz="2000" dirty="0">
                <a:latin typeface="+mj-lt"/>
                <a:cs typeface="Times New Roman" panose="02020603050405020304" pitchFamily="18" charset="0"/>
              </a:rPr>
              <a:t>dengan OBE dapat diperoleh :             </a:t>
            </a:r>
            <a:endParaRPr lang="sv-SE" sz="2000" dirty="0">
              <a:latin typeface="+mj-lt"/>
            </a:endParaRPr>
          </a:p>
        </p:txBody>
      </p:sp>
      <p:sp>
        <p:nvSpPr>
          <p:cNvPr id="29706" name="Rectangle 7"/>
          <p:cNvSpPr>
            <a:spLocks noChangeArrowheads="1"/>
          </p:cNvSpPr>
          <p:nvPr/>
        </p:nvSpPr>
        <p:spPr bwMode="auto">
          <a:xfrm>
            <a:off x="1524001" y="28776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sp>
        <p:nvSpPr>
          <p:cNvPr id="29707" name="Rectangle 8"/>
          <p:cNvSpPr>
            <a:spLocks noChangeArrowheads="1"/>
          </p:cNvSpPr>
          <p:nvPr/>
        </p:nvSpPr>
        <p:spPr bwMode="auto">
          <a:xfrm>
            <a:off x="1524001" y="361104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sp>
        <p:nvSpPr>
          <p:cNvPr id="115721" name="Rectangle 9"/>
          <p:cNvSpPr>
            <a:spLocks noChangeArrowheads="1"/>
          </p:cNvSpPr>
          <p:nvPr/>
        </p:nvSpPr>
        <p:spPr bwMode="auto">
          <a:xfrm>
            <a:off x="1371601" y="2101504"/>
            <a:ext cx="5147050" cy="13849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dengan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demikian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diperoleh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 : </a:t>
            </a:r>
          </a:p>
          <a:p>
            <a:pPr eaLnBrk="1" hangingPunct="1"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000" dirty="0">
                <a:latin typeface="+mj-lt"/>
                <a:cs typeface="Times New Roman" panose="02020603050405020304" pitchFamily="18" charset="0"/>
              </a:rPr>
              <a:t>	 </a:t>
            </a:r>
            <a:r>
              <a:rPr lang="en-US" sz="2000" i="1" dirty="0">
                <a:latin typeface="+mj-lt"/>
                <a:cs typeface="Times New Roman" panose="02020603050405020304" pitchFamily="18" charset="0"/>
              </a:rPr>
              <a:t>k</a:t>
            </a:r>
            <a:r>
              <a:rPr lang="en-US" sz="2000" baseline="-30000" dirty="0">
                <a:latin typeface="+mj-lt"/>
                <a:cs typeface="Times New Roman" panose="02020603050405020304" pitchFamily="18" charset="0"/>
              </a:rPr>
              <a:t>1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= 0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i="1" dirty="0">
                <a:latin typeface="+mj-lt"/>
                <a:cs typeface="Times New Roman" panose="02020603050405020304" pitchFamily="18" charset="0"/>
              </a:rPr>
              <a:t>k</a:t>
            </a:r>
            <a:r>
              <a:rPr lang="en-US" sz="2000" baseline="-30000" dirty="0">
                <a:latin typeface="+mj-lt"/>
                <a:cs typeface="Times New Roman" panose="02020603050405020304" pitchFamily="18" charset="0"/>
              </a:rPr>
              <a:t>2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= 0. </a:t>
            </a:r>
            <a:endParaRPr lang="en-US" sz="2000" dirty="0">
              <a:latin typeface="+mj-lt"/>
            </a:endParaRPr>
          </a:p>
          <a:p>
            <a:pPr>
              <a:lnSpc>
                <a:spcPct val="140000"/>
              </a:lnSpc>
              <a:spcBef>
                <a:spcPct val="0"/>
              </a:spcBef>
              <a:buFontTx/>
              <a:buNone/>
            </a:pP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Ini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berarti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 ū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dan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ā 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saling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000" dirty="0" err="1">
                <a:latin typeface="+mj-lt"/>
                <a:cs typeface="Times New Roman" panose="02020603050405020304" pitchFamily="18" charset="0"/>
              </a:rPr>
              <a:t>bebas</a:t>
            </a:r>
            <a:r>
              <a:rPr lang="en-US" sz="2000" dirty="0">
                <a:latin typeface="+mj-lt"/>
                <a:cs typeface="Times New Roman" panose="02020603050405020304" pitchFamily="18" charset="0"/>
              </a:rPr>
              <a:t> linear.</a:t>
            </a:r>
            <a:endParaRPr lang="en-US" sz="20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9286965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57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157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157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57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72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571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0F2C0E04-7D27-4C93-9B78-2F54BB170F62}" type="datetime8">
              <a:rPr lang="id-ID"/>
              <a:pPr>
                <a:defRPr/>
              </a:pPr>
              <a:t>24/11/2013 22:58</a:t>
            </a:fld>
            <a:endParaRPr lang="en-US"/>
          </a:p>
        </p:txBody>
      </p:sp>
      <p:sp>
        <p:nvSpPr>
          <p:cNvPr id="3072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01841055-FF7C-44D6-A44B-6DB718891E38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18</a:t>
            </a:fld>
            <a:endParaRPr lang="en-US" sz="1400"/>
          </a:p>
        </p:txBody>
      </p:sp>
      <p:sp>
        <p:nvSpPr>
          <p:cNvPr id="30725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111642" name="Object 26"/>
          <p:cNvGraphicFramePr>
            <a:graphicFrameLocks noChangeAspect="1"/>
          </p:cNvGraphicFramePr>
          <p:nvPr/>
        </p:nvGraphicFramePr>
        <p:xfrm>
          <a:off x="3505200" y="762000"/>
          <a:ext cx="960438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r:id="rId3" imgW="596900" imgH="711200" progId="Equation.3">
                  <p:embed/>
                </p:oleObj>
              </mc:Choice>
              <mc:Fallback>
                <p:oleObj r:id="rId3" imgW="596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5200" y="762000"/>
                        <a:ext cx="960438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41" name="Object 25"/>
          <p:cNvGraphicFramePr>
            <a:graphicFrameLocks noChangeAspect="1"/>
          </p:cNvGraphicFramePr>
          <p:nvPr/>
        </p:nvGraphicFramePr>
        <p:xfrm>
          <a:off x="4678364" y="776288"/>
          <a:ext cx="960437" cy="114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r:id="rId5" imgW="596900" imgH="711200" progId="Equation.3">
                  <p:embed/>
                </p:oleObj>
              </mc:Choice>
              <mc:Fallback>
                <p:oleObj r:id="rId5" imgW="5969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78364" y="776288"/>
                        <a:ext cx="960437" cy="114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40" name="Object 24"/>
          <p:cNvGraphicFramePr>
            <a:graphicFrameLocks noChangeAspect="1"/>
          </p:cNvGraphicFramePr>
          <p:nvPr/>
        </p:nvGraphicFramePr>
        <p:xfrm>
          <a:off x="5788026" y="762001"/>
          <a:ext cx="99377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3" r:id="rId7" imgW="609336" imgH="710891" progId="Equation.3">
                  <p:embed/>
                </p:oleObj>
              </mc:Choice>
              <mc:Fallback>
                <p:oleObj r:id="rId7" imgW="609336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88026" y="762001"/>
                        <a:ext cx="99377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8" name="Object 22"/>
          <p:cNvGraphicFramePr>
            <a:graphicFrameLocks noChangeAspect="1"/>
          </p:cNvGraphicFramePr>
          <p:nvPr/>
        </p:nvGraphicFramePr>
        <p:xfrm>
          <a:off x="2619376" y="3273426"/>
          <a:ext cx="2409825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4" r:id="rId9" imgW="1244600" imgH="241300" progId="Equation.3">
                  <p:embed/>
                </p:oleObj>
              </mc:Choice>
              <mc:Fallback>
                <p:oleObj r:id="rId9" imgW="1244600" imgH="2413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19376" y="3273426"/>
                        <a:ext cx="2409825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7" name="Object 21"/>
          <p:cNvGraphicFramePr>
            <a:graphicFrameLocks noChangeAspect="1"/>
          </p:cNvGraphicFramePr>
          <p:nvPr/>
        </p:nvGraphicFramePr>
        <p:xfrm>
          <a:off x="2543176" y="4267201"/>
          <a:ext cx="1800225" cy="1285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5" r:id="rId11" imgW="1002865" imgH="710891" progId="Equation.3">
                  <p:embed/>
                </p:oleObj>
              </mc:Choice>
              <mc:Fallback>
                <p:oleObj r:id="rId11" imgW="1002865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43176" y="4267201"/>
                        <a:ext cx="1800225" cy="1285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6" name="Object 20"/>
          <p:cNvGraphicFramePr>
            <a:graphicFrameLocks noChangeAspect="1"/>
          </p:cNvGraphicFramePr>
          <p:nvPr/>
        </p:nvGraphicFramePr>
        <p:xfrm>
          <a:off x="4343401" y="4267200"/>
          <a:ext cx="657225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6" r:id="rId13" imgW="304668" imgH="596641" progId="Equation.3">
                  <p:embed/>
                </p:oleObj>
              </mc:Choice>
              <mc:Fallback>
                <p:oleObj r:id="rId13" imgW="304668" imgH="59664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1" y="4267200"/>
                        <a:ext cx="657225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1635" name="Object 19"/>
          <p:cNvGraphicFramePr>
            <a:graphicFrameLocks noChangeAspect="1"/>
          </p:cNvGraphicFramePr>
          <p:nvPr/>
        </p:nvGraphicFramePr>
        <p:xfrm>
          <a:off x="5410200" y="4267200"/>
          <a:ext cx="49530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7" r:id="rId15" imgW="228600" imgH="596900" progId="Equation.3">
                  <p:embed/>
                </p:oleObj>
              </mc:Choice>
              <mc:Fallback>
                <p:oleObj r:id="rId15" imgW="228600" imgH="596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4267200"/>
                        <a:ext cx="49530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3" name="Rectangle 27"/>
          <p:cNvSpPr>
            <a:spLocks noChangeArrowheads="1"/>
          </p:cNvSpPr>
          <p:nvPr/>
        </p:nvSpPr>
        <p:spPr bwMode="auto">
          <a:xfrm>
            <a:off x="3838576" y="-509697"/>
            <a:ext cx="203132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1200" b="1">
                <a:cs typeface="Times New Roman" panose="02020603050405020304" pitchFamily="18" charset="0"/>
              </a:rPr>
              <a:t>Contoh 8 :</a:t>
            </a:r>
            <a:endParaRPr lang="en-US" sz="1100"/>
          </a:p>
          <a:p>
            <a:pPr>
              <a:spcBef>
                <a:spcPct val="0"/>
              </a:spcBef>
              <a:buFontTx/>
              <a:buNone/>
            </a:pPr>
            <a:r>
              <a:rPr lang="it-IT" sz="1200">
                <a:cs typeface="Times New Roman" panose="02020603050405020304" pitchFamily="18" charset="0"/>
              </a:rPr>
              <a:t>Misal   :</a:t>
            </a:r>
            <a:endParaRPr lang="en-US" sz="1100"/>
          </a:p>
          <a:p>
            <a:pPr>
              <a:spcBef>
                <a:spcPct val="0"/>
              </a:spcBef>
              <a:buFontTx/>
              <a:buNone/>
            </a:pPr>
            <a:r>
              <a:rPr lang="it-IT" sz="1200">
                <a:cs typeface="Times New Roman" panose="02020603050405020304" pitchFamily="18" charset="0"/>
              </a:rPr>
              <a:t>		</a:t>
            </a:r>
            <a:endParaRPr lang="it-IT" sz="1800"/>
          </a:p>
        </p:txBody>
      </p:sp>
      <p:sp>
        <p:nvSpPr>
          <p:cNvPr id="30734" name="Rectangle 28"/>
          <p:cNvSpPr>
            <a:spLocks noChangeArrowheads="1"/>
          </p:cNvSpPr>
          <p:nvPr/>
        </p:nvSpPr>
        <p:spPr bwMode="auto">
          <a:xfrm>
            <a:off x="3838575" y="847725"/>
            <a:ext cx="3556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1200">
                <a:cs typeface="Times New Roman" panose="02020603050405020304" pitchFamily="18" charset="0"/>
              </a:rPr>
              <a:t>,   </a:t>
            </a:r>
            <a:endParaRPr lang="it-IT" sz="1800"/>
          </a:p>
        </p:txBody>
      </p:sp>
      <p:sp>
        <p:nvSpPr>
          <p:cNvPr id="30735" name="Rectangle 29"/>
          <p:cNvSpPr>
            <a:spLocks noChangeArrowheads="1"/>
          </p:cNvSpPr>
          <p:nvPr/>
        </p:nvSpPr>
        <p:spPr bwMode="auto">
          <a:xfrm>
            <a:off x="3838575" y="1836739"/>
            <a:ext cx="355600" cy="274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it-IT" sz="1200">
                <a:cs typeface="Times New Roman" panose="02020603050405020304" pitchFamily="18" charset="0"/>
              </a:rPr>
              <a:t>,   </a:t>
            </a:r>
            <a:endParaRPr lang="it-IT" sz="1800"/>
          </a:p>
        </p:txBody>
      </p:sp>
      <p:sp>
        <p:nvSpPr>
          <p:cNvPr id="111647" name="Rectangle 31"/>
          <p:cNvSpPr>
            <a:spLocks noChangeArrowheads="1"/>
          </p:cNvSpPr>
          <p:nvPr/>
        </p:nvSpPr>
        <p:spPr bwMode="auto">
          <a:xfrm>
            <a:off x="1219200" y="2347913"/>
            <a:ext cx="1822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sz="2400" b="1">
                <a:latin typeface="Bookman Old Style" panose="02050604050505020204" pitchFamily="18" charset="0"/>
                <a:cs typeface="Times New Roman" panose="02020603050405020304" pitchFamily="18" charset="0"/>
              </a:rPr>
              <a:t>Jawab :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11648" name="Rectangle 32"/>
          <p:cNvSpPr>
            <a:spLocks noChangeArrowheads="1"/>
          </p:cNvSpPr>
          <p:nvPr/>
        </p:nvSpPr>
        <p:spPr bwMode="auto">
          <a:xfrm>
            <a:off x="1295400" y="3657600"/>
            <a:ext cx="1608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fi-FI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atau  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30738" name="Rectangle 33"/>
          <p:cNvSpPr>
            <a:spLocks noChangeArrowheads="1"/>
          </p:cNvSpPr>
          <p:nvPr/>
        </p:nvSpPr>
        <p:spPr bwMode="auto">
          <a:xfrm>
            <a:off x="4295775" y="5613808"/>
            <a:ext cx="27122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>
                <a:cs typeface="Times New Roman" panose="02020603050405020304" pitchFamily="18" charset="0"/>
              </a:rPr>
              <a:t>  </a:t>
            </a:r>
            <a:endParaRPr lang="en-US" sz="1800"/>
          </a:p>
        </p:txBody>
      </p:sp>
      <p:sp>
        <p:nvSpPr>
          <p:cNvPr id="111650" name="Rectangle 34"/>
          <p:cNvSpPr>
            <a:spLocks noChangeArrowheads="1"/>
          </p:cNvSpPr>
          <p:nvPr/>
        </p:nvSpPr>
        <p:spPr bwMode="auto">
          <a:xfrm>
            <a:off x="4924426" y="4648200"/>
            <a:ext cx="409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=</a:t>
            </a:r>
            <a:r>
              <a:rPr lang="en-US" sz="1200">
                <a:cs typeface="Times New Roman" panose="02020603050405020304" pitchFamily="18" charset="0"/>
              </a:rPr>
              <a:t> </a:t>
            </a:r>
            <a:endParaRPr lang="en-US" sz="1800"/>
          </a:p>
        </p:txBody>
      </p:sp>
      <p:sp>
        <p:nvSpPr>
          <p:cNvPr id="111651" name="Rectangle 35"/>
          <p:cNvSpPr>
            <a:spLocks noChangeArrowheads="1"/>
          </p:cNvSpPr>
          <p:nvPr/>
        </p:nvSpPr>
        <p:spPr bwMode="auto">
          <a:xfrm>
            <a:off x="1371601" y="2743200"/>
            <a:ext cx="18653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fi-FI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Tulis  :  </a:t>
            </a:r>
            <a:endParaRPr lang="fi-FI" sz="2400">
              <a:latin typeface="Bookman Old Style" panose="02050604050505020204" pitchFamily="18" charset="0"/>
            </a:endParaRPr>
          </a:p>
        </p:txBody>
      </p:sp>
      <p:sp>
        <p:nvSpPr>
          <p:cNvPr id="111652" name="Rectangle 36"/>
          <p:cNvSpPr>
            <a:spLocks noChangeArrowheads="1"/>
          </p:cNvSpPr>
          <p:nvPr/>
        </p:nvSpPr>
        <p:spPr bwMode="auto">
          <a:xfrm>
            <a:off x="1433513" y="1905000"/>
            <a:ext cx="7899401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Apakah ketiga vektor diatas saling bebas linear  </a:t>
            </a:r>
            <a:endParaRPr lang="fi-FI" sz="2400" baseline="30000">
              <a:latin typeface="Bookman Old Style" panose="02050604050505020204" pitchFamily="18" charset="0"/>
            </a:endParaRPr>
          </a:p>
        </p:txBody>
      </p:sp>
      <p:sp>
        <p:nvSpPr>
          <p:cNvPr id="111653" name="Rectangle 37"/>
          <p:cNvSpPr>
            <a:spLocks noChangeArrowheads="1"/>
          </p:cNvSpPr>
          <p:nvPr/>
        </p:nvSpPr>
        <p:spPr bwMode="auto">
          <a:xfrm>
            <a:off x="1053986" y="197278"/>
            <a:ext cx="2781531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sz="2400" b="1">
                <a:latin typeface="Bookman Old Style" panose="02050604050505020204" pitchFamily="18" charset="0"/>
              </a:rPr>
              <a:t>Contoh  :</a:t>
            </a:r>
            <a:endParaRPr lang="en-US" sz="2400">
              <a:latin typeface="Bookman Old Style" panose="02050604050505020204" pitchFamily="18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it-IT" sz="2400">
                <a:latin typeface="Bookman Old Style" panose="02050604050505020204" pitchFamily="18" charset="0"/>
              </a:rPr>
              <a:t>	Misalkan   </a:t>
            </a:r>
          </a:p>
        </p:txBody>
      </p:sp>
    </p:spTree>
    <p:extLst>
      <p:ext uri="{BB962C8B-B14F-4D97-AF65-F5344CB8AC3E}">
        <p14:creationId xmlns:p14="http://schemas.microsoft.com/office/powerpoint/2010/main" val="24913168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 nodeType="clickPar">
                      <p:stCondLst>
                        <p:cond delay="indefinite"/>
                      </p:stCondLst>
                      <p:childTnLst>
                        <p:par>
                          <p:cTn id="1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4" dur="1000" fill="hold"/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47" grpId="0"/>
      <p:bldP spid="111648" grpId="0"/>
      <p:bldP spid="111650" grpId="0"/>
      <p:bldP spid="111651" grpId="0"/>
      <p:bldP spid="111652" grpId="0"/>
      <p:bldP spid="11165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9523917E-9FCC-4A5E-9368-8349C4C45655}" type="datetime8">
              <a:rPr lang="id-ID"/>
              <a:pPr>
                <a:defRPr/>
              </a:pPr>
              <a:t>24/11/2013 22:59</a:t>
            </a:fld>
            <a:endParaRPr lang="en-US"/>
          </a:p>
        </p:txBody>
      </p:sp>
      <p:sp>
        <p:nvSpPr>
          <p:cNvPr id="317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B564084-7833-4DB1-8078-F44B7FB701FC}" type="slidenum">
              <a:rPr lang="en-US" sz="1400"/>
              <a:pPr>
                <a:spcBef>
                  <a:spcPct val="0"/>
                </a:spcBef>
                <a:buFontTx/>
                <a:buNone/>
              </a:pPr>
              <a:t>19</a:t>
            </a:fld>
            <a:endParaRPr lang="en-US" sz="1400"/>
          </a:p>
        </p:txBody>
      </p:sp>
      <p:sp>
        <p:nvSpPr>
          <p:cNvPr id="31749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mtClean="0">
              <a:latin typeface="Bookman Old Style" panose="02050604050505020204" pitchFamily="18" charset="0"/>
            </a:endParaRPr>
          </a:p>
        </p:txBody>
      </p:sp>
      <p:graphicFrame>
        <p:nvGraphicFramePr>
          <p:cNvPr id="116741" name="Object 5"/>
          <p:cNvGraphicFramePr>
            <a:graphicFrameLocks noChangeAspect="1"/>
          </p:cNvGraphicFramePr>
          <p:nvPr/>
        </p:nvGraphicFramePr>
        <p:xfrm>
          <a:off x="2428876" y="809625"/>
          <a:ext cx="1685925" cy="1119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r:id="rId3" imgW="1079032" imgH="710891" progId="Equation.3">
                  <p:embed/>
                </p:oleObj>
              </mc:Choice>
              <mc:Fallback>
                <p:oleObj r:id="rId3" imgW="1079032" imgH="71089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76" y="809625"/>
                        <a:ext cx="1685925" cy="1119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40" name="Object 4"/>
          <p:cNvGraphicFramePr>
            <a:graphicFrameLocks noChangeAspect="1"/>
          </p:cNvGraphicFramePr>
          <p:nvPr/>
        </p:nvGraphicFramePr>
        <p:xfrm>
          <a:off x="4194176" y="762001"/>
          <a:ext cx="1597025" cy="1247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r:id="rId5" imgW="914400" imgH="711200" progId="Equation.3">
                  <p:embed/>
                </p:oleObj>
              </mc:Choice>
              <mc:Fallback>
                <p:oleObj r:id="rId5" imgW="914400" imgH="711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4176" y="762001"/>
                        <a:ext cx="1597025" cy="12477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6739" name="Object 3"/>
          <p:cNvGraphicFramePr>
            <a:graphicFrameLocks noChangeAspect="1"/>
          </p:cNvGraphicFramePr>
          <p:nvPr/>
        </p:nvGraphicFramePr>
        <p:xfrm>
          <a:off x="2209800" y="3617914"/>
          <a:ext cx="1066800" cy="4921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r:id="rId7" imgW="495085" imgH="228501" progId="Equation.3">
                  <p:embed/>
                </p:oleObj>
              </mc:Choice>
              <mc:Fallback>
                <p:oleObj r:id="rId7" imgW="495085" imgH="228501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3617914"/>
                        <a:ext cx="1066800" cy="4921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6742" name="Rectangle 6"/>
          <p:cNvSpPr>
            <a:spLocks noChangeArrowheads="1"/>
          </p:cNvSpPr>
          <p:nvPr/>
        </p:nvSpPr>
        <p:spPr bwMode="auto">
          <a:xfrm>
            <a:off x="1284288" y="228600"/>
            <a:ext cx="419576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dengan OBE diperoleh :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31754" name="Rectangle 7"/>
          <p:cNvSpPr>
            <a:spLocks noChangeArrowheads="1"/>
          </p:cNvSpPr>
          <p:nvPr/>
        </p:nvSpPr>
        <p:spPr bwMode="auto">
          <a:xfrm>
            <a:off x="4422775" y="3084921"/>
            <a:ext cx="227948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1200">
                <a:cs typeface="Times New Roman" panose="02020603050405020304" pitchFamily="18" charset="0"/>
              </a:rPr>
              <a:t> </a:t>
            </a:r>
            <a:endParaRPr lang="en-US" sz="1800"/>
          </a:p>
        </p:txBody>
      </p:sp>
      <p:sp>
        <p:nvSpPr>
          <p:cNvPr id="116744" name="Rectangle 8"/>
          <p:cNvSpPr>
            <a:spLocks noChangeArrowheads="1"/>
          </p:cNvSpPr>
          <p:nvPr/>
        </p:nvSpPr>
        <p:spPr bwMode="auto">
          <a:xfrm>
            <a:off x="1758950" y="1910515"/>
            <a:ext cx="7834196" cy="10525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Ini menunjukan bahwa </a:t>
            </a:r>
          </a:p>
          <a:p>
            <a:pPr eaLnBrk="1" hangingPunct="1">
              <a:lnSpc>
                <a:spcPct val="130000"/>
              </a:lnSpc>
              <a:spcBef>
                <a:spcPct val="0"/>
              </a:spcBef>
              <a:buFontTx/>
              <a:buNone/>
            </a:pP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30000">
                <a:latin typeface="Bookman Old Style" panose="02050604050505020204" pitchFamily="18" charset="0"/>
                <a:cs typeface="Times New Roman" panose="02020603050405020304" pitchFamily="18" charset="0"/>
              </a:rPr>
              <a:t>1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30000"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,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n-US" sz="2400" baseline="-30000"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solusi tidak trivial (k</a:t>
            </a:r>
            <a:r>
              <a:rPr lang="en-US" sz="2400" baseline="-25000">
                <a:latin typeface="Bookman Old Style" panose="02050604050505020204" pitchFamily="18" charset="0"/>
                <a:cs typeface="Times New Roman" panose="02020603050405020304" pitchFamily="18" charset="0"/>
              </a:rPr>
              <a:t>1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,k</a:t>
            </a:r>
            <a:r>
              <a:rPr lang="en-US" sz="2400" baseline="-25000">
                <a:latin typeface="Bookman Old Style" panose="02050604050505020204" pitchFamily="18" charset="0"/>
                <a:cs typeface="Times New Roman" panose="02020603050405020304" pitchFamily="18" charset="0"/>
              </a:rPr>
              <a:t>2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,k</a:t>
            </a:r>
            <a:r>
              <a:rPr lang="en-US" sz="2400" baseline="-25000">
                <a:latin typeface="Bookman Old Style" panose="02050604050505020204" pitchFamily="18" charset="0"/>
                <a:cs typeface="Times New Roman" panose="02020603050405020304" pitchFamily="18" charset="0"/>
              </a:rPr>
              <a:t>3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tdk selalu 0)  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16745" name="Rectangle 9"/>
          <p:cNvSpPr>
            <a:spLocks noChangeArrowheads="1"/>
          </p:cNvSpPr>
          <p:nvPr/>
        </p:nvSpPr>
        <p:spPr bwMode="auto">
          <a:xfrm>
            <a:off x="2833688" y="3629025"/>
            <a:ext cx="738981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adalah vektor-vektor yang bergantung linear.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16746" name="Rectangle 10"/>
          <p:cNvSpPr>
            <a:spLocks noChangeArrowheads="1"/>
          </p:cNvSpPr>
          <p:nvPr/>
        </p:nvSpPr>
        <p:spPr bwMode="auto">
          <a:xfrm>
            <a:off x="1447801" y="3124200"/>
            <a:ext cx="1281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indent="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Jadi</a:t>
            </a:r>
            <a:endParaRPr lang="en-US" sz="2400"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53820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6742" grpId="0"/>
      <p:bldP spid="116744" grpId="0"/>
      <p:bldP spid="116745" grpId="0"/>
      <p:bldP spid="11674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913775" y="203989"/>
                <a:ext cx="10364451" cy="649451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Vektor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dan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913775" y="203989"/>
                <a:ext cx="10364451" cy="649451"/>
              </a:xfrm>
              <a:blipFill rotWithShape="0">
                <a:blip r:embed="rId2"/>
                <a:stretch>
                  <a:fillRect l="-1824" t="-13084" b="-3457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74" y="1121664"/>
            <a:ext cx="10363826" cy="5120640"/>
          </a:xfrm>
        </p:spPr>
        <p:txBody>
          <a:bodyPr/>
          <a:lstStyle/>
          <a:p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Geometris</a:t>
            </a:r>
            <a:r>
              <a:rPr lang="en-US" dirty="0" smtClean="0"/>
              <a:t> vector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ruas</a:t>
            </a:r>
            <a:r>
              <a:rPr lang="en-US" dirty="0" smtClean="0"/>
              <a:t> </a:t>
            </a:r>
            <a:r>
              <a:rPr lang="en-US" dirty="0" err="1" smtClean="0"/>
              <a:t>garis</a:t>
            </a:r>
            <a:r>
              <a:rPr lang="en-US" dirty="0" smtClean="0"/>
              <a:t> </a:t>
            </a:r>
            <a:r>
              <a:rPr lang="en-US" dirty="0" err="1" smtClean="0"/>
              <a:t>berarah</a:t>
            </a:r>
            <a:r>
              <a:rPr lang="en-US" dirty="0" smtClean="0"/>
              <a:t>.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/>
              <p:cNvSpPr txBox="1"/>
              <p:nvPr/>
            </p:nvSpPr>
            <p:spPr>
              <a:xfrm>
                <a:off x="3838151" y="1592072"/>
                <a:ext cx="6497484" cy="1755224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Titik O </a:t>
                </a:r>
                <a:r>
                  <a:rPr lang="en-US" dirty="0" err="1" smtClean="0"/>
                  <a:t>disrbut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sebagai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pangkal</a:t>
                </a:r>
                <a:r>
                  <a:rPr lang="en-US" dirty="0" smtClean="0"/>
                  <a:t> vector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A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smtClean="0"/>
                  <a:t> </a:t>
                </a:r>
                <a:r>
                  <a:rPr lang="en-US" dirty="0" err="1" smtClean="0"/>
                  <a:t>disebut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ujung</a:t>
                </a:r>
                <a:r>
                  <a:rPr lang="en-US" dirty="0" smtClean="0"/>
                  <a:t>.</a:t>
                </a:r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tersebut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dinotasikan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𝑂𝐴</m:t>
                        </m:r>
                      </m:e>
                    </m:acc>
                  </m:oMath>
                </a14:m>
                <a:r>
                  <a:rPr lang="en-US" dirty="0" smtClean="0"/>
                  <a:t> </a:t>
                </a:r>
                <a:r>
                  <a:rPr lang="en-US" dirty="0" err="1" smtClean="0"/>
                  <a:t>atau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dapat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dituliskan</a:t>
                </a:r>
                <a:endParaRPr lang="en-US" dirty="0" smtClean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Dengan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huruf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kecil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𝑣</m:t>
                        </m:r>
                      </m:e>
                    </m:acc>
                  </m:oMath>
                </a14:m>
                <a:endParaRPr lang="en-US" dirty="0"/>
              </a:p>
            </p:txBody>
          </p:sp>
        </mc:Choice>
        <mc:Fallback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8151" y="1592072"/>
                <a:ext cx="6497484" cy="1755224"/>
              </a:xfrm>
              <a:prstGeom prst="rect">
                <a:avLst/>
              </a:prstGeom>
              <a:blipFill rotWithShape="0">
                <a:blip r:embed="rId3"/>
                <a:stretch>
                  <a:fillRect l="-845" b="-138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27" name="Group 26"/>
          <p:cNvGrpSpPr/>
          <p:nvPr/>
        </p:nvGrpSpPr>
        <p:grpSpPr>
          <a:xfrm>
            <a:off x="580644" y="3416300"/>
            <a:ext cx="3427962" cy="2013236"/>
            <a:chOff x="580644" y="3416300"/>
            <a:chExt cx="3427962" cy="2013236"/>
          </a:xfrm>
        </p:grpSpPr>
        <p:grpSp>
          <p:nvGrpSpPr>
            <p:cNvPr id="21" name="Group 20"/>
            <p:cNvGrpSpPr/>
            <p:nvPr/>
          </p:nvGrpSpPr>
          <p:grpSpPr>
            <a:xfrm>
              <a:off x="580644" y="4308856"/>
              <a:ext cx="2774562" cy="1119648"/>
              <a:chOff x="580644" y="4308856"/>
              <a:chExt cx="2774562" cy="1119648"/>
            </a:xfrm>
          </p:grpSpPr>
          <p:cxnSp>
            <p:nvCxnSpPr>
              <p:cNvPr id="5" name="Straight Arrow Connector 4"/>
              <p:cNvCxnSpPr/>
              <p:nvPr/>
            </p:nvCxnSpPr>
            <p:spPr>
              <a:xfrm flipV="1">
                <a:off x="930148" y="4400296"/>
                <a:ext cx="2133600" cy="743712"/>
              </a:xfrm>
              <a:prstGeom prst="straightConnector1">
                <a:avLst/>
              </a:prstGeom>
              <a:ln w="38100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6" name="TextBox 5"/>
              <p:cNvSpPr txBox="1"/>
              <p:nvPr/>
            </p:nvSpPr>
            <p:spPr>
              <a:xfrm>
                <a:off x="580644" y="5059172"/>
                <a:ext cx="340158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 smtClean="0"/>
                  <a:t>O</a:t>
                </a:r>
                <a:endParaRPr lang="en-US" dirty="0"/>
              </a:p>
            </p:txBody>
          </p:sp>
          <p:sp>
            <p:nvSpPr>
              <p:cNvPr id="7" name="TextBox 6"/>
              <p:cNvSpPr txBox="1"/>
              <p:nvPr/>
            </p:nvSpPr>
            <p:spPr>
              <a:xfrm>
                <a:off x="3034284" y="4308856"/>
                <a:ext cx="32092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dirty="0"/>
                  <a:t>A</a:t>
                </a:r>
              </a:p>
            </p:txBody>
          </p:sp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8" name="TextBox 7"/>
                  <p:cNvSpPr txBox="1"/>
                  <p:nvPr/>
                </p:nvSpPr>
                <p:spPr>
                  <a:xfrm>
                    <a:off x="1636986" y="4412097"/>
                    <a:ext cx="385362" cy="36933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pPr/>
                    <a14:m>
                      <m:oMathPara xmlns:m="http://schemas.openxmlformats.org/officeDocument/2006/math">
                        <m:oMathParaPr>
                          <m:jc m:val="centerGroup"/>
                        </m:oMathParaPr>
                        <m:oMath xmlns:m="http://schemas.openxmlformats.org/officeDocument/2006/math">
                          <m:acc>
                            <m:accPr>
                              <m:chr m:val="̅"/>
                              <m:ctrlPr>
                                <a:rPr lang="en-US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𝑣</m:t>
                              </m:r>
                            </m:e>
                          </m:acc>
                        </m:oMath>
                      </m:oMathPara>
                    </a14:m>
                    <a:endParaRPr lang="en-US" dirty="0"/>
                  </a:p>
                </p:txBody>
              </p:sp>
            </mc:Choice>
            <mc:Fallback xmlns="">
              <p:sp>
                <p:nvSpPr>
                  <p:cNvPr id="8" name="TextBox 7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1636986" y="4412097"/>
                    <a:ext cx="385362" cy="369332"/>
                  </a:xfrm>
                  <a:prstGeom prst="rect">
                    <a:avLst/>
                  </a:prstGeom>
                  <a:blipFill rotWithShape="0">
                    <a:blip r:embed="rId4"/>
                    <a:stretch>
                      <a:fillRect r="-2381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</p:grpSp>
        <p:cxnSp>
          <p:nvCxnSpPr>
            <p:cNvPr id="12" name="Straight Arrow Connector 11"/>
            <p:cNvCxnSpPr/>
            <p:nvPr/>
          </p:nvCxnSpPr>
          <p:spPr>
            <a:xfrm flipV="1">
              <a:off x="876300" y="3730791"/>
              <a:ext cx="25400" cy="1450809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/>
            <p:nvPr/>
          </p:nvCxnSpPr>
          <p:spPr>
            <a:xfrm flipV="1">
              <a:off x="914400" y="5144008"/>
              <a:ext cx="2705100" cy="37592"/>
            </a:xfrm>
            <a:prstGeom prst="straightConnector1">
              <a:avLst/>
            </a:prstGeom>
            <a:ln w="5715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/>
            <p:cNvSpPr txBox="1"/>
            <p:nvPr/>
          </p:nvSpPr>
          <p:spPr>
            <a:xfrm>
              <a:off x="3695700" y="5060204"/>
              <a:ext cx="31290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X</a:t>
              </a:r>
              <a:endParaRPr lang="en-US" dirty="0"/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774700" y="3416300"/>
              <a:ext cx="31611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Y</a:t>
              </a:r>
              <a:endParaRPr lang="en-US" dirty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71144" y="2010156"/>
            <a:ext cx="2774562" cy="1119648"/>
            <a:chOff x="580644" y="4308856"/>
            <a:chExt cx="2774562" cy="1119648"/>
          </a:xfrm>
        </p:grpSpPr>
        <p:cxnSp>
          <p:nvCxnSpPr>
            <p:cNvPr id="23" name="Straight Arrow Connector 22"/>
            <p:cNvCxnSpPr/>
            <p:nvPr/>
          </p:nvCxnSpPr>
          <p:spPr>
            <a:xfrm flipV="1">
              <a:off x="930148" y="4400296"/>
              <a:ext cx="2133600" cy="7437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TextBox 23"/>
            <p:cNvSpPr txBox="1"/>
            <p:nvPr/>
          </p:nvSpPr>
          <p:spPr>
            <a:xfrm>
              <a:off x="580644" y="50591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25" name="TextBox 24"/>
            <p:cNvSpPr txBox="1"/>
            <p:nvPr/>
          </p:nvSpPr>
          <p:spPr>
            <a:xfrm>
              <a:off x="3034284" y="4308856"/>
              <a:ext cx="32092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/>
                <a:t>A</a:t>
              </a: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6" name="TextBox 25"/>
                <p:cNvSpPr txBox="1"/>
                <p:nvPr/>
              </p:nvSpPr>
              <p:spPr>
                <a:xfrm>
                  <a:off x="1636986" y="4412097"/>
                  <a:ext cx="385362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𝑣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26" name="TextBox 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6986" y="4412097"/>
                  <a:ext cx="385362" cy="369332"/>
                </a:xfrm>
                <a:prstGeom prst="rect">
                  <a:avLst/>
                </a:prstGeom>
                <a:blipFill rotWithShape="0">
                  <a:blip r:embed="rId5"/>
                  <a:stretch>
                    <a:fillRect r="-23810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29" name="Group 28"/>
          <p:cNvGrpSpPr/>
          <p:nvPr/>
        </p:nvGrpSpPr>
        <p:grpSpPr>
          <a:xfrm>
            <a:off x="5432044" y="4131056"/>
            <a:ext cx="2793550" cy="941848"/>
            <a:chOff x="555244" y="4308856"/>
            <a:chExt cx="2793550" cy="941848"/>
          </a:xfrm>
        </p:grpSpPr>
        <p:cxnSp>
          <p:nvCxnSpPr>
            <p:cNvPr id="34" name="Straight Arrow Connector 33"/>
            <p:cNvCxnSpPr/>
            <p:nvPr/>
          </p:nvCxnSpPr>
          <p:spPr>
            <a:xfrm flipV="1">
              <a:off x="930148" y="4400296"/>
              <a:ext cx="2133600" cy="74371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/>
            <p:cNvSpPr txBox="1"/>
            <p:nvPr/>
          </p:nvSpPr>
          <p:spPr>
            <a:xfrm>
              <a:off x="555244" y="4881372"/>
              <a:ext cx="34015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O</a:t>
              </a:r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3034284" y="4308856"/>
              <a:ext cx="31451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dirty="0" smtClean="0"/>
                <a:t>B</a:t>
              </a:r>
              <a:endParaRPr lang="en-US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7" name="TextBox 36"/>
                <p:cNvSpPr txBox="1"/>
                <p:nvPr/>
              </p:nvSpPr>
              <p:spPr>
                <a:xfrm>
                  <a:off x="1636986" y="4412097"/>
                  <a:ext cx="430246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acc>
                          <m:accPr>
                            <m:chr m:val="̅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𝑤</m:t>
                            </m:r>
                          </m:e>
                        </m:acc>
                      </m:oMath>
                    </m:oMathPara>
                  </a14:m>
                  <a:endParaRPr lang="en-US" dirty="0"/>
                </a:p>
              </p:txBody>
            </p:sp>
          </mc:Choice>
          <mc:Fallback xmlns="">
            <p:sp>
              <p:nvSpPr>
                <p:cNvPr id="37" name="TextBox 36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636986" y="4412097"/>
                  <a:ext cx="430246" cy="369332"/>
                </a:xfrm>
                <a:prstGeom prst="rect">
                  <a:avLst/>
                </a:prstGeom>
                <a:blipFill rotWithShape="0">
                  <a:blip r:embed="rId6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cxnSp>
        <p:nvCxnSpPr>
          <p:cNvPr id="30" name="Straight Arrow Connector 29"/>
          <p:cNvCxnSpPr/>
          <p:nvPr/>
        </p:nvCxnSpPr>
        <p:spPr>
          <a:xfrm flipV="1">
            <a:off x="5753100" y="3552991"/>
            <a:ext cx="25400" cy="1450809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5791200" y="4966208"/>
            <a:ext cx="2705100" cy="37592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8572500" y="4882404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X</a:t>
            </a:r>
            <a:endParaRPr lang="en-US" dirty="0"/>
          </a:p>
        </p:txBody>
      </p:sp>
      <p:sp>
        <p:nvSpPr>
          <p:cNvPr id="33" name="TextBox 32"/>
          <p:cNvSpPr txBox="1"/>
          <p:nvPr/>
        </p:nvSpPr>
        <p:spPr>
          <a:xfrm>
            <a:off x="5651500" y="3238500"/>
            <a:ext cx="3161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Y</a:t>
            </a:r>
            <a:endParaRPr lang="en-US" dirty="0"/>
          </a:p>
        </p:txBody>
      </p:sp>
      <p:cxnSp>
        <p:nvCxnSpPr>
          <p:cNvPr id="39" name="Straight Arrow Connector 38"/>
          <p:cNvCxnSpPr/>
          <p:nvPr/>
        </p:nvCxnSpPr>
        <p:spPr>
          <a:xfrm flipH="1">
            <a:off x="4813300" y="5027938"/>
            <a:ext cx="920802" cy="1176266"/>
          </a:xfrm>
          <a:prstGeom prst="straightConnector1">
            <a:avLst/>
          </a:prstGeom>
          <a:ln w="571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4660900" y="6248400"/>
            <a:ext cx="3113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Z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2713217" y="3817497"/>
            <a:ext cx="129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endParaRPr lang="en-US" dirty="0"/>
          </a:p>
        </p:txBody>
      </p:sp>
      <p:sp>
        <p:nvSpPr>
          <p:cNvPr id="42" name="TextBox 41"/>
          <p:cNvSpPr txBox="1"/>
          <p:nvPr/>
        </p:nvSpPr>
        <p:spPr>
          <a:xfrm>
            <a:off x="8052213" y="3775027"/>
            <a:ext cx="129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ujung</a:t>
            </a:r>
            <a:endParaRPr lang="en-US" dirty="0"/>
          </a:p>
        </p:txBody>
      </p:sp>
      <p:sp>
        <p:nvSpPr>
          <p:cNvPr id="43" name="TextBox 42"/>
          <p:cNvSpPr txBox="1"/>
          <p:nvPr/>
        </p:nvSpPr>
        <p:spPr>
          <a:xfrm>
            <a:off x="231500" y="5366484"/>
            <a:ext cx="150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endParaRPr lang="en-US" dirty="0"/>
          </a:p>
        </p:txBody>
      </p:sp>
      <p:sp>
        <p:nvSpPr>
          <p:cNvPr id="44" name="TextBox 43"/>
          <p:cNvSpPr txBox="1"/>
          <p:nvPr/>
        </p:nvSpPr>
        <p:spPr>
          <a:xfrm>
            <a:off x="4326308" y="4454586"/>
            <a:ext cx="1505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Titik</a:t>
            </a:r>
            <a:r>
              <a:rPr lang="en-US" dirty="0" smtClean="0"/>
              <a:t> </a:t>
            </a:r>
            <a:r>
              <a:rPr lang="en-US" dirty="0" err="1" smtClean="0"/>
              <a:t>Pangkal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220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89526" y="219457"/>
                <a:ext cx="8596668" cy="5821906"/>
              </a:xfrm>
            </p:spPr>
            <p:txBody>
              <a:bodyPr/>
              <a:lstStyle/>
              <a:p>
                <a:r>
                  <a:rPr lang="en-US" dirty="0" smtClean="0"/>
                  <a:t>Notasi </a:t>
                </a:r>
                <a:r>
                  <a:rPr lang="en-US" dirty="0" err="1" smtClean="0"/>
                  <a:t>Vektor</a:t>
                </a:r>
                <a:r>
                  <a:rPr lang="en-US" dirty="0" smtClean="0"/>
                  <a:t>:</a:t>
                </a:r>
              </a:p>
              <a:p>
                <a:r>
                  <a:rPr lang="en-US" dirty="0" err="1" smtClean="0"/>
                  <a:t>Contoh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untuk</a:t>
                </a:r>
                <a:r>
                  <a:rPr lang="en-US" dirty="0" smtClean="0"/>
                  <a:t> vector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endParaRPr lang="en-US" dirty="0" smtClean="0"/>
              </a:p>
              <a:p>
                <a:endParaRPr lang="en-US" dirty="0"/>
              </a:p>
              <a:p>
                <a:endParaRPr lang="en-US" dirty="0" smtClean="0"/>
              </a:p>
              <a:p>
                <a:r>
                  <a:rPr lang="en-US" dirty="0" err="1" smtClean="0"/>
                  <a:t>Notasi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panjang</a:t>
                </a:r>
                <a:r>
                  <a:rPr lang="en-US" dirty="0" smtClean="0"/>
                  <a:t> vector </a:t>
                </a:r>
                <a14:m>
                  <m:oMath xmlns:m="http://schemas.openxmlformats.org/officeDocument/2006/math">
                    <m:acc>
                      <m:accPr>
                        <m:chr m:val="̅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𝑐</m:t>
                        </m:r>
                      </m:e>
                    </m:acc>
                  </m:oMath>
                </a14:m>
                <a:r>
                  <a:rPr lang="en-US" dirty="0" smtClean="0"/>
                  <a:t> adalah</a:t>
                </a:r>
              </a:p>
              <a:p>
                <a:endParaRPr lang="en-US" dirty="0"/>
              </a:p>
              <a:p>
                <a:pPr>
                  <a:lnSpc>
                    <a:spcPct val="150000"/>
                  </a:lnSpc>
                </a:pPr>
                <a:r>
                  <a:rPr lang="en-US" dirty="0" err="1" smtClean="0"/>
                  <a:t>Vektor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juga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bisa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direpresentasikan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. </a:t>
                </a:r>
                <a:r>
                  <a:rPr lang="en-US" dirty="0" err="1" smtClean="0"/>
                  <a:t>Contoh</a:t>
                </a:r>
                <a:r>
                  <a:rPr lang="en-US" dirty="0" smtClean="0"/>
                  <a:t> vector yang </a:t>
                </a:r>
                <a:r>
                  <a:rPr lang="en-US" dirty="0" err="1" smtClean="0"/>
                  <a:t>terbentuk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dari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dua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buah</a:t>
                </a:r>
                <a:r>
                  <a:rPr lang="en-US" dirty="0" smtClean="0"/>
                  <a:t> </a:t>
                </a:r>
                <a:r>
                  <a:rPr lang="en-US" dirty="0" err="1" smtClean="0"/>
                  <a:t>titik</a:t>
                </a:r>
                <a:r>
                  <a:rPr lang="en-US" dirty="0" smtClean="0"/>
                  <a:t> di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  <m:r>
                      <a:rPr lang="en-US" b="0" i="0" smtClean="0">
                        <a:latin typeface="Cambria Math" panose="02040503050406030204" pitchFamily="18" charset="0"/>
                      </a:rPr>
                      <m:t>       </m:t>
                    </m:r>
                  </m:oMath>
                </a14:m>
                <a:r>
                  <a:rPr lang="en-US" b="0" dirty="0" smtClean="0"/>
                  <a:t>                                                         Jika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=(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dirty="0" smtClean="0"/>
                  <a:t>) 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𝐵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=(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 </m:t>
                    </m:r>
                    <m:sSub>
                      <m:sSub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,</m:t>
                    </m:r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r>
                      <a:rPr lang="en-US" b="0" i="1" smtClean="0">
                        <a:latin typeface="Cambria Math" panose="02040503050406030204" pitchFamily="18" charset="0"/>
                      </a:rPr>
                      <m:t>) </m:t>
                    </m:r>
                  </m:oMath>
                </a14:m>
                <a:r>
                  <a:rPr lang="en-US" dirty="0" smtClean="0"/>
                  <a:t>maka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89526" y="219457"/>
                <a:ext cx="8596668" cy="5821906"/>
              </a:xfrm>
              <a:blipFill rotWithShape="0">
                <a:blip r:embed="rId3"/>
                <a:stretch>
                  <a:fillRect l="-142" t="-6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54694893"/>
              </p:ext>
            </p:extLst>
          </p:nvPr>
        </p:nvGraphicFramePr>
        <p:xfrm>
          <a:off x="4117848" y="604266"/>
          <a:ext cx="3855720" cy="117640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4" imgW="2323800" imgH="711000" progId="Equation.3">
                  <p:embed/>
                </p:oleObj>
              </mc:Choice>
              <mc:Fallback>
                <p:oleObj name="Equation" r:id="rId4" imgW="232380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7848" y="604266"/>
                        <a:ext cx="3855720" cy="117640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41365089"/>
              </p:ext>
            </p:extLst>
          </p:nvPr>
        </p:nvGraphicFramePr>
        <p:xfrm>
          <a:off x="4439730" y="1790319"/>
          <a:ext cx="2302446" cy="53036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6" imgW="1320227" imgH="304668" progId="Equation.3">
                  <p:embed/>
                </p:oleObj>
              </mc:Choice>
              <mc:Fallback>
                <p:oleObj name="Equation" r:id="rId6" imgW="1320227" imgH="304668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39730" y="1790319"/>
                        <a:ext cx="2302446" cy="53036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536448" y="4194048"/>
                <a:ext cx="7152664" cy="12610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acc>
                      <m:accPr>
                        <m:chr m:val="⃗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𝐴𝐵</m:t>
                        </m:r>
                      </m:e>
                    </m:acc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m>
                          <m:mPr>
                            <m:mcs>
                              <m:mc>
                                <m:mcPr>
                                  <m:count m:val="1"/>
                                  <m:mcJc m:val="center"/>
                                </m:mcPr>
                              </m:mc>
                            </m:mcs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mP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mr>
                          <m:mr>
                            <m:e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𝑏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  <m:r>
                                <m:rPr>
                                  <m:brk m:alnAt="7"/>
                                </m:rPr>
                                <a:rPr lang="en-US" i="1"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sSub>
                                <m:sSubPr>
                                  <m:ctrlPr>
                                    <a:rPr lang="en-US" i="1"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𝑎</m:t>
                                  </m:r>
                                </m:e>
                                <m:sub>
                                  <m:r>
                                    <a:rPr lang="en-US" i="1">
                                      <a:latin typeface="Cambria Math" panose="02040503050406030204" pitchFamily="18" charset="0"/>
                                    </a:rPr>
                                    <m:t>3</m:t>
                                  </m:r>
                                </m:sub>
                              </m:sSub>
                            </m:e>
                          </m:mr>
                        </m:m>
                      </m:e>
                    </m:d>
                  </m:oMath>
                </a14:m>
                <a:r>
                  <a:rPr lang="en-US" dirty="0" smtClean="0"/>
                  <a:t>  </a:t>
                </a:r>
                <a:r>
                  <a:rPr lang="en-US" dirty="0" err="1" smtClean="0"/>
                  <a:t>dan</a:t>
                </a:r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d>
                      <m:dPr>
                        <m:begChr m:val="‖"/>
                        <m:endChr m:val="‖"/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acc>
                          <m:accPr>
                            <m:chr m:val="⃗"/>
                            <m:ctrlPr>
                              <a:rPr lang="en-US" i="1" smtClean="0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𝐴𝐵</m:t>
                            </m:r>
                          </m:e>
                        </m:acc>
                      </m:e>
                    </m:d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b="0" i="1" smtClean="0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+</m:t>
                        </m:r>
                        <m:sSup>
                          <m:sSup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𝑎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sSub>
                                  <m:sSubPr>
                                    <m:ctrlP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i="1">
                                        <a:latin typeface="Cambria Math" panose="02040503050406030204" pitchFamily="18" charset="0"/>
                                      </a:rPr>
                                      <m:t>𝑏</m:t>
                                    </m:r>
                                  </m:e>
                                  <m:sub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</a:rPr>
                                      <m:t>3</m:t>
                                    </m:r>
                                  </m:sub>
                                </m:sSub>
                              </m:e>
                            </m:d>
                          </m:e>
                          <m:sup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dirty="0"/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6448" y="4194048"/>
                <a:ext cx="7152664" cy="1261051"/>
              </a:xfrm>
              <a:prstGeom prst="rect">
                <a:avLst/>
              </a:prstGeom>
              <a:blipFill rotWithShape="0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32722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7680"/>
            <a:ext cx="8596668" cy="694944"/>
          </a:xfrm>
        </p:spPr>
        <p:txBody>
          <a:bodyPr/>
          <a:lstStyle/>
          <a:p>
            <a:r>
              <a:rPr lang="en-US" dirty="0" err="1" smtClean="0"/>
              <a:t>Operasi-operasi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vektor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182624"/>
            <a:ext cx="8596668" cy="5071871"/>
          </a:xfrm>
        </p:spPr>
        <p:txBody>
          <a:bodyPr/>
          <a:lstStyle/>
          <a:p>
            <a:r>
              <a:rPr lang="en-US" dirty="0" smtClean="0"/>
              <a:t>PENJUMLAHAN VEKTOR</a:t>
            </a:r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segitiga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Cara </a:t>
            </a:r>
            <a:r>
              <a:rPr lang="en-US" dirty="0" err="1" smtClean="0"/>
              <a:t>jajaran</a:t>
            </a:r>
            <a:r>
              <a:rPr lang="en-US" dirty="0" smtClean="0"/>
              <a:t> </a:t>
            </a:r>
            <a:r>
              <a:rPr lang="en-US" dirty="0" err="1" smtClean="0"/>
              <a:t>genjang</a:t>
            </a:r>
            <a:endParaRPr lang="en-US" dirty="0" smtClean="0"/>
          </a:p>
          <a:p>
            <a:pPr lvl="1"/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938784" y="3011424"/>
            <a:ext cx="18409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2828544" y="1889760"/>
            <a:ext cx="1097280" cy="950976"/>
          </a:xfrm>
          <a:prstGeom prst="straightConnector1">
            <a:avLst/>
          </a:prstGeom>
          <a:ln w="19050">
            <a:solidFill>
              <a:schemeClr val="accent1">
                <a:alpha val="8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1524000" y="2596896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24000" y="2596896"/>
                <a:ext cx="385362" cy="369332"/>
              </a:xfrm>
              <a:prstGeom prst="rect">
                <a:avLst/>
              </a:prstGeom>
              <a:blipFill rotWithShape="0">
                <a:blip r:embed="rId3"/>
                <a:stretch>
                  <a:fillRect r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xtBox 14"/>
              <p:cNvSpPr txBox="1"/>
              <p:nvPr/>
            </p:nvSpPr>
            <p:spPr>
              <a:xfrm>
                <a:off x="6905005" y="2392157"/>
                <a:ext cx="430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15" name="TextBox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05005" y="2392157"/>
                <a:ext cx="430246" cy="369332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6" name="Straight Arrow Connector 15"/>
          <p:cNvCxnSpPr/>
          <p:nvPr/>
        </p:nvCxnSpPr>
        <p:spPr>
          <a:xfrm>
            <a:off x="4529328" y="2946154"/>
            <a:ext cx="1840992" cy="0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flipV="1">
            <a:off x="6358128" y="1995178"/>
            <a:ext cx="1097280" cy="950976"/>
          </a:xfrm>
          <a:prstGeom prst="straightConnector1">
            <a:avLst/>
          </a:prstGeom>
          <a:ln w="19050">
            <a:solidFill>
              <a:schemeClr val="accent1">
                <a:alpha val="89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 flipV="1">
            <a:off x="4529328" y="1962912"/>
            <a:ext cx="2932176" cy="983242"/>
          </a:xfrm>
          <a:prstGeom prst="straightConnector1">
            <a:avLst/>
          </a:prstGeom>
          <a:ln w="1905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/>
              <p:cNvSpPr txBox="1"/>
              <p:nvPr/>
            </p:nvSpPr>
            <p:spPr>
              <a:xfrm>
                <a:off x="5388864" y="2869430"/>
                <a:ext cx="385362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0" name="TextBox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88864" y="2869430"/>
                <a:ext cx="385362" cy="369332"/>
              </a:xfrm>
              <a:prstGeom prst="rect">
                <a:avLst/>
              </a:prstGeom>
              <a:blipFill rotWithShape="0">
                <a:blip r:embed="rId5"/>
                <a:stretch>
                  <a:fillRect r="-2381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/>
              <p:cNvSpPr txBox="1"/>
              <p:nvPr/>
            </p:nvSpPr>
            <p:spPr>
              <a:xfrm>
                <a:off x="2827230" y="2233660"/>
                <a:ext cx="4302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1" name="TextBox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27230" y="2233660"/>
                <a:ext cx="430246" cy="369332"/>
              </a:xfrm>
              <a:prstGeom prst="rect">
                <a:avLst/>
              </a:prstGeom>
              <a:blipFill rotWithShape="0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5541264" y="2095238"/>
                <a:ext cx="8377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acc>
                        <m:accPr>
                          <m:chr m:val="̅"/>
                          <m:ctrlPr>
                            <a:rPr lang="en-US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𝑣</m:t>
                          </m:r>
                        </m:e>
                      </m:acc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acc>
                        <m:accPr>
                          <m:chr m:val="̅"/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acc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𝑤</m:t>
                          </m:r>
                        </m:e>
                      </m:acc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41264" y="2095238"/>
                <a:ext cx="837730" cy="369332"/>
              </a:xfrm>
              <a:prstGeom prst="rect">
                <a:avLst/>
              </a:prstGeom>
              <a:blipFill rotWithShape="0">
                <a:blip r:embed="rId7"/>
                <a:stretch>
                  <a:fillRect r="-3357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33" name="Group 32"/>
          <p:cNvGrpSpPr/>
          <p:nvPr/>
        </p:nvGrpSpPr>
        <p:grpSpPr>
          <a:xfrm>
            <a:off x="1637538" y="3465576"/>
            <a:ext cx="2873502" cy="1825752"/>
            <a:chOff x="857250" y="2209800"/>
            <a:chExt cx="3967163" cy="2019300"/>
          </a:xfrm>
        </p:grpSpPr>
        <p:sp>
          <p:nvSpPr>
            <p:cNvPr id="24" name="Line 3"/>
            <p:cNvSpPr>
              <a:spLocks noChangeShapeType="1"/>
            </p:cNvSpPr>
            <p:nvPr/>
          </p:nvSpPr>
          <p:spPr bwMode="auto">
            <a:xfrm flipV="1">
              <a:off x="857250" y="4224338"/>
              <a:ext cx="2743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5" name="Line 4"/>
            <p:cNvSpPr>
              <a:spLocks noChangeShapeType="1"/>
            </p:cNvSpPr>
            <p:nvPr/>
          </p:nvSpPr>
          <p:spPr bwMode="auto">
            <a:xfrm flipV="1">
              <a:off x="862013" y="2457450"/>
              <a:ext cx="1371600" cy="1752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Line 5"/>
            <p:cNvSpPr>
              <a:spLocks noChangeShapeType="1"/>
            </p:cNvSpPr>
            <p:nvPr/>
          </p:nvSpPr>
          <p:spPr bwMode="auto">
            <a:xfrm flipV="1">
              <a:off x="2166938" y="2381250"/>
              <a:ext cx="2657475" cy="762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Line 6"/>
            <p:cNvSpPr>
              <a:spLocks noChangeShapeType="1"/>
            </p:cNvSpPr>
            <p:nvPr/>
          </p:nvSpPr>
          <p:spPr bwMode="auto">
            <a:xfrm flipV="1">
              <a:off x="3529013" y="2390775"/>
              <a:ext cx="1295400" cy="182880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prstDash val="dash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8" name="Line 7"/>
            <p:cNvSpPr>
              <a:spLocks noChangeShapeType="1"/>
            </p:cNvSpPr>
            <p:nvPr/>
          </p:nvSpPr>
          <p:spPr bwMode="auto">
            <a:xfrm flipV="1">
              <a:off x="857250" y="2400300"/>
              <a:ext cx="3962400" cy="18288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9" name="Text Box 8"/>
            <p:cNvSpPr txBox="1">
              <a:spLocks noChangeArrowheads="1"/>
            </p:cNvSpPr>
            <p:nvPr/>
          </p:nvSpPr>
          <p:spPr bwMode="auto">
            <a:xfrm>
              <a:off x="4114800" y="2286000"/>
              <a:ext cx="457200" cy="3667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  <a:buFontTx/>
                <a:buNone/>
              </a:pPr>
              <a:endParaRPr lang="en-US" sz="1800"/>
            </a:p>
          </p:txBody>
        </p:sp>
        <p:graphicFrame>
          <p:nvGraphicFramePr>
            <p:cNvPr id="30" name="Object 12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21656542"/>
                </p:ext>
              </p:extLst>
            </p:nvPr>
          </p:nvGraphicFramePr>
          <p:xfrm>
            <a:off x="3352800" y="3810000"/>
            <a:ext cx="423863" cy="3714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59" name="Equation" r:id="rId8" imgW="126780" imgH="215526" progId="Equation.3">
                    <p:embed/>
                  </p:oleObj>
                </mc:Choice>
                <mc:Fallback>
                  <p:oleObj name="Equation" r:id="rId8" imgW="126780" imgH="215526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9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52800" y="3810000"/>
                          <a:ext cx="423863" cy="3714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" name="Object 14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3970455533"/>
                </p:ext>
              </p:extLst>
            </p:nvPr>
          </p:nvGraphicFramePr>
          <p:xfrm>
            <a:off x="1706563" y="2209800"/>
            <a:ext cx="427037" cy="609600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0" name="Equation" r:id="rId10" imgW="114201" imgH="190335" progId="Equation.3">
                    <p:embed/>
                  </p:oleObj>
                </mc:Choice>
                <mc:Fallback>
                  <p:oleObj name="Equation" r:id="rId10" imgW="114201" imgH="190335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1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1706563" y="2209800"/>
                          <a:ext cx="427037" cy="609600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2" name="Object 17"/>
            <p:cNvGraphicFramePr>
              <a:graphicFrameLocks noChangeAspect="1"/>
            </p:cNvGraphicFramePr>
            <p:nvPr>
              <p:extLst>
                <p:ext uri="{D42A27DB-BD31-4B8C-83A1-F6EECF244321}">
                  <p14:modId xmlns:p14="http://schemas.microsoft.com/office/powerpoint/2010/main" val="29088538"/>
                </p:ext>
              </p:extLst>
            </p:nvPr>
          </p:nvGraphicFramePr>
          <p:xfrm>
            <a:off x="3371850" y="2393950"/>
            <a:ext cx="990600" cy="396875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061" name="Equation" r:id="rId12" imgW="317225" imgH="152268" progId="Equation.3">
                    <p:embed/>
                  </p:oleObj>
                </mc:Choice>
                <mc:Fallback>
                  <p:oleObj name="Equation" r:id="rId12" imgW="317225" imgH="152268" progId="Equation.3">
                    <p:embed/>
                    <p:pic>
                      <p:nvPicPr>
                        <p:cNvPr id="0" name=""/>
                        <p:cNvPicPr>
                          <a:picLocks noChangeAspect="1" noChangeArrowheads="1"/>
                        </p:cNvPicPr>
                        <p:nvPr/>
                      </p:nvPicPr>
                      <p:blipFill>
                        <a:blip r:embed="rId13">
                          <a:extLst>
                            <a:ext uri="{28A0092B-C50C-407E-A947-70E740481C1C}">
                              <a14:useLocalDpi xmlns:a14="http://schemas.microsoft.com/office/drawing/2010/main" val="0"/>
                            </a:ext>
                          </a:extLst>
                        </a:blip>
                        <a:srcRect/>
                        <a:stretch>
                          <a:fillRect/>
                        </a:stretch>
                      </p:blipFill>
                      <p:spPr bwMode="auto">
                        <a:xfrm>
                          <a:off x="3371850" y="2393950"/>
                          <a:ext cx="990600" cy="396875"/>
                        </a:xfrm>
                        <a:prstGeom prst="rect">
                          <a:avLst/>
                        </a:prstGeom>
                        <a:noFill/>
                        <a:ln>
                          <a:noFill/>
                        </a:ln>
                        <a:extLst>
                          <a:ext uri="{909E8E84-426E-40DD-AFC4-6F175D3DCCD1}">
                            <a14:hiddenFill xmlns:a14="http://schemas.microsoft.com/office/drawing/2010/main">
                              <a:solidFill>
                                <a:srgbClr val="FFFFFF"/>
                              </a:solidFill>
                            </a14:hiddenFill>
                          </a:ext>
                          <a:ext uri="{91240B29-F687-4F45-9708-019B960494DF}">
                            <a14:hiddenLine xmlns:a14="http://schemas.microsoft.com/office/drawing/2010/main" w="9525">
                              <a:solidFill>
                                <a:srgbClr val="000000"/>
                              </a:solidFill>
                              <a:miter lim="800000"/>
                              <a:headEnd/>
                              <a:tailEnd/>
                            </a14:hiddenLine>
                          </a:ext>
                        </a:extLst>
                      </p:spPr>
                    </p:pic>
                  </p:oleObj>
                </mc:Fallback>
              </mc:AlternateContent>
            </a:graphicData>
          </a:graphic>
        </p:graphicFrame>
      </p:grpSp>
    </p:spTree>
    <p:extLst>
      <p:ext uri="{BB962C8B-B14F-4D97-AF65-F5344CB8AC3E}">
        <p14:creationId xmlns:p14="http://schemas.microsoft.com/office/powerpoint/2010/main" val="17056559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1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</p:txBody>
      </p:sp>
      <p:sp>
        <p:nvSpPr>
          <p:cNvPr id="9222" name="Text Box 8"/>
          <p:cNvSpPr txBox="1">
            <a:spLocks noChangeArrowheads="1"/>
          </p:cNvSpPr>
          <p:nvPr/>
        </p:nvSpPr>
        <p:spPr bwMode="auto">
          <a:xfrm>
            <a:off x="5638800" y="2286001"/>
            <a:ext cx="4572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US" sz="1800"/>
          </a:p>
        </p:txBody>
      </p:sp>
      <p:sp>
        <p:nvSpPr>
          <p:cNvPr id="9223" name="Rectangle 9"/>
          <p:cNvSpPr>
            <a:spLocks noChangeArrowheads="1"/>
          </p:cNvSpPr>
          <p:nvPr/>
        </p:nvSpPr>
        <p:spPr bwMode="auto">
          <a:xfrm>
            <a:off x="1524001" y="-184666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9224" name="Rectangle 12"/>
          <p:cNvSpPr>
            <a:spLocks noChangeArrowheads="1"/>
          </p:cNvSpPr>
          <p:nvPr/>
        </p:nvSpPr>
        <p:spPr bwMode="auto">
          <a:xfrm>
            <a:off x="1524001" y="31681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sp>
        <p:nvSpPr>
          <p:cNvPr id="122894" name="Line 14"/>
          <p:cNvSpPr>
            <a:spLocks noChangeShapeType="1"/>
          </p:cNvSpPr>
          <p:nvPr/>
        </p:nvSpPr>
        <p:spPr bwMode="auto">
          <a:xfrm flipV="1">
            <a:off x="4862513" y="4343400"/>
            <a:ext cx="1143000" cy="4572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5" name="Line 15"/>
          <p:cNvSpPr>
            <a:spLocks noChangeShapeType="1"/>
          </p:cNvSpPr>
          <p:nvPr/>
        </p:nvSpPr>
        <p:spPr bwMode="auto">
          <a:xfrm flipV="1">
            <a:off x="4862513" y="3886200"/>
            <a:ext cx="2286000" cy="914400"/>
          </a:xfrm>
          <a:prstGeom prst="line">
            <a:avLst/>
          </a:prstGeom>
          <a:noFill/>
          <a:ln w="508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22896" name="Line 16"/>
          <p:cNvSpPr>
            <a:spLocks noChangeShapeType="1"/>
          </p:cNvSpPr>
          <p:nvPr/>
        </p:nvSpPr>
        <p:spPr bwMode="auto">
          <a:xfrm flipH="1">
            <a:off x="2714625" y="4814888"/>
            <a:ext cx="2133600" cy="914400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8" name="Rectangle 20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  <p:graphicFrame>
        <p:nvGraphicFramePr>
          <p:cNvPr id="122901" name="Object 21"/>
          <p:cNvGraphicFramePr>
            <a:graphicFrameLocks noChangeAspect="1"/>
          </p:cNvGraphicFramePr>
          <p:nvPr/>
        </p:nvGraphicFramePr>
        <p:xfrm>
          <a:off x="5473700" y="3962400"/>
          <a:ext cx="3175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8" name="Equation" r:id="rId3" imgW="126780" imgH="215526" progId="Equation.3">
                  <p:embed/>
                </p:oleObj>
              </mc:Choice>
              <mc:Fallback>
                <p:oleObj name="Equation" r:id="rId3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73700" y="3962400"/>
                        <a:ext cx="317500" cy="457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3" name="Object 23"/>
          <p:cNvGraphicFramePr>
            <a:graphicFrameLocks noChangeAspect="1"/>
          </p:cNvGraphicFramePr>
          <p:nvPr/>
        </p:nvGraphicFramePr>
        <p:xfrm>
          <a:off x="6375401" y="3276600"/>
          <a:ext cx="593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9" name="Equation" r:id="rId5" imgW="203024" imgH="215713" progId="Equation.3">
                  <p:embed/>
                </p:oleObj>
              </mc:Choice>
              <mc:Fallback>
                <p:oleObj name="Equation" r:id="rId5" imgW="203024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5401" y="3276600"/>
                        <a:ext cx="593725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4" name="Object 24"/>
          <p:cNvGraphicFramePr>
            <a:graphicFrameLocks noChangeAspect="1"/>
          </p:cNvGraphicFramePr>
          <p:nvPr/>
        </p:nvGraphicFramePr>
        <p:xfrm>
          <a:off x="2465389" y="4953000"/>
          <a:ext cx="928687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Equation" r:id="rId7" imgW="317087" imgH="215619" progId="Equation.3">
                  <p:embed/>
                </p:oleObj>
              </mc:Choice>
              <mc:Fallback>
                <p:oleObj name="Equation" r:id="rId7" imgW="317087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65389" y="4953000"/>
                        <a:ext cx="928687" cy="533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05" name="Text Box 25"/>
          <p:cNvSpPr txBox="1">
            <a:spLocks noChangeArrowheads="1"/>
          </p:cNvSpPr>
          <p:nvPr/>
        </p:nvSpPr>
        <p:spPr bwMode="auto">
          <a:xfrm>
            <a:off x="1676400" y="15240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sz="2400" b="1" dirty="0" err="1">
                <a:latin typeface="Bookman Old Style" panose="02050604050505020204" pitchFamily="18" charset="0"/>
              </a:rPr>
              <a:t>Perkalian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vektor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dengan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skalar</a:t>
            </a:r>
            <a:endParaRPr lang="en-US" sz="2400" b="1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122910" name="Object 30"/>
          <p:cNvGraphicFramePr>
            <a:graphicFrameLocks noChangeAspect="1"/>
          </p:cNvGraphicFramePr>
          <p:nvPr/>
        </p:nvGraphicFramePr>
        <p:xfrm>
          <a:off x="4475164" y="838201"/>
          <a:ext cx="249237" cy="441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9" imgW="126780" imgH="215526" progId="Equation.3">
                  <p:embed/>
                </p:oleObj>
              </mc:Choice>
              <mc:Fallback>
                <p:oleObj name="Equation" r:id="rId9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5164" y="838201"/>
                        <a:ext cx="249237" cy="4413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9" name="Object 29"/>
          <p:cNvGraphicFramePr>
            <a:graphicFrameLocks noChangeAspect="1"/>
          </p:cNvGraphicFramePr>
          <p:nvPr/>
        </p:nvGraphicFramePr>
        <p:xfrm>
          <a:off x="7469188" y="762000"/>
          <a:ext cx="83661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2" name="Equation" r:id="rId10" imgW="355446" imgH="241195" progId="Equation.3">
                  <p:embed/>
                </p:oleObj>
              </mc:Choice>
              <mc:Fallback>
                <p:oleObj name="Equation" r:id="rId10" imgW="355446" imgH="241195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188" y="762000"/>
                        <a:ext cx="836612" cy="592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8" name="Object 28"/>
          <p:cNvGraphicFramePr>
            <a:graphicFrameLocks noChangeAspect="1"/>
          </p:cNvGraphicFramePr>
          <p:nvPr/>
        </p:nvGraphicFramePr>
        <p:xfrm>
          <a:off x="4205289" y="1938338"/>
          <a:ext cx="250825" cy="44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3" name="Equation" r:id="rId12" imgW="126780" imgH="215526" progId="Equation.3">
                  <p:embed/>
                </p:oleObj>
              </mc:Choice>
              <mc:Fallback>
                <p:oleObj name="Equation" r:id="rId12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5289" y="1938338"/>
                        <a:ext cx="250825" cy="444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7" name="Object 27"/>
          <p:cNvGraphicFramePr>
            <a:graphicFrameLocks noChangeAspect="1"/>
          </p:cNvGraphicFramePr>
          <p:nvPr/>
        </p:nvGraphicFramePr>
        <p:xfrm>
          <a:off x="6019801" y="2486026"/>
          <a:ext cx="2571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4" name="Equation" r:id="rId13" imgW="126780" imgH="215526" progId="Equation.3">
                  <p:embed/>
                </p:oleObj>
              </mc:Choice>
              <mc:Fallback>
                <p:oleObj name="Equation" r:id="rId13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19801" y="2486026"/>
                        <a:ext cx="2571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2906" name="Object 26"/>
          <p:cNvGraphicFramePr>
            <a:graphicFrameLocks noChangeAspect="1"/>
          </p:cNvGraphicFramePr>
          <p:nvPr/>
        </p:nvGraphicFramePr>
        <p:xfrm>
          <a:off x="7493000" y="2819401"/>
          <a:ext cx="279400" cy="4937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5" name="Equation" r:id="rId14" imgW="126780" imgH="215526" progId="Equation.3">
                  <p:embed/>
                </p:oleObj>
              </mc:Choice>
              <mc:Fallback>
                <p:oleObj name="Equation" r:id="rId14" imgW="126780" imgH="21552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93000" y="2819401"/>
                        <a:ext cx="279400" cy="4937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2911" name="Rectangle 31"/>
          <p:cNvSpPr>
            <a:spLocks noChangeArrowheads="1"/>
          </p:cNvSpPr>
          <p:nvPr/>
        </p:nvSpPr>
        <p:spPr bwMode="auto">
          <a:xfrm>
            <a:off x="1766650" y="835968"/>
            <a:ext cx="2478564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Perkalian</a:t>
            </a:r>
            <a:r>
              <a:rPr lang="en-US" sz="2400" dirty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+mj-lt"/>
                <a:cs typeface="Times New Roman" panose="02020603050405020304" pitchFamily="18" charset="0"/>
              </a:rPr>
              <a:t>vektor</a:t>
            </a:r>
            <a:r>
              <a:rPr lang="en-US" sz="1200" dirty="0">
                <a:latin typeface="+mj-lt"/>
                <a:cs typeface="Times New Roman" panose="02020603050405020304" pitchFamily="18" charset="0"/>
              </a:rPr>
              <a:t> </a:t>
            </a:r>
            <a:endParaRPr lang="en-US" sz="1800" dirty="0">
              <a:latin typeface="+mj-lt"/>
            </a:endParaRPr>
          </a:p>
        </p:txBody>
      </p:sp>
      <p:sp>
        <p:nvSpPr>
          <p:cNvPr id="122912" name="Rectangle 32"/>
          <p:cNvSpPr>
            <a:spLocks noChangeArrowheads="1"/>
          </p:cNvSpPr>
          <p:nvPr/>
        </p:nvSpPr>
        <p:spPr bwMode="auto">
          <a:xfrm>
            <a:off x="4695826" y="852488"/>
            <a:ext cx="27717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dengan skalar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,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22913" name="Rectangle 33"/>
          <p:cNvSpPr>
            <a:spLocks noChangeArrowheads="1"/>
          </p:cNvSpPr>
          <p:nvPr/>
        </p:nvSpPr>
        <p:spPr bwMode="auto">
          <a:xfrm>
            <a:off x="1600200" y="1358900"/>
            <a:ext cx="8102600" cy="1079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sz="2400">
                <a:cs typeface="Times New Roman" panose="02020603050405020304" pitchFamily="18" charset="0"/>
              </a:rPr>
              <a:t> 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didefinisikan sebagai vektor yang panjangnya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 kali</a:t>
            </a:r>
          </a:p>
          <a:p>
            <a:pPr algn="just" eaLnBrk="1" hangingPunct="1">
              <a:lnSpc>
                <a:spcPct val="135000"/>
              </a:lnSpc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panjang vektor      dengan arah </a:t>
            </a:r>
            <a:endParaRPr lang="en-US" sz="2400">
              <a:latin typeface="Bookman Old Style" panose="02050604050505020204" pitchFamily="18" charset="0"/>
            </a:endParaRPr>
          </a:p>
        </p:txBody>
      </p:sp>
      <p:sp>
        <p:nvSpPr>
          <p:cNvPr id="122914" name="Rectangle 34"/>
          <p:cNvSpPr>
            <a:spLocks noChangeArrowheads="1"/>
          </p:cNvSpPr>
          <p:nvPr/>
        </p:nvSpPr>
        <p:spPr bwMode="auto">
          <a:xfrm>
            <a:off x="762001" y="2510265"/>
            <a:ext cx="76184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indent="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 eaLnBrk="1" hangingPunct="1">
              <a:spcBef>
                <a:spcPct val="0"/>
              </a:spcBef>
              <a:buFontTx/>
              <a:buNone/>
            </a:pP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     Jika </a:t>
            </a:r>
            <a:r>
              <a:rPr lang="en-US" sz="2400" i="1">
                <a:latin typeface="Bookman Old Style" panose="02050604050505020204" pitchFamily="18" charset="0"/>
                <a:cs typeface="Times New Roman" panose="02020603050405020304" pitchFamily="18" charset="0"/>
              </a:rPr>
              <a:t>k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&gt; 0 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</a:t>
            </a:r>
            <a:r>
              <a:rPr lang="en-US" sz="2400">
                <a:latin typeface="Bookman Old Style" panose="02050604050505020204" pitchFamily="18" charset="0"/>
                <a:cs typeface="Times New Roman" panose="02020603050405020304" pitchFamily="18" charset="0"/>
              </a:rPr>
              <a:t> searah dengan </a:t>
            </a:r>
          </a:p>
          <a:p>
            <a:pPr lvl="2" algn="just" eaLnBrk="1" hangingPunct="1">
              <a:spcBef>
                <a:spcPct val="0"/>
              </a:spcBef>
              <a:buFont typeface="Symbol" panose="05050102010706020507" pitchFamily="18" charset="2"/>
              <a:buNone/>
            </a:pPr>
            <a:r>
              <a:rPr lang="sv-SE">
                <a:latin typeface="Bookman Old Style" panose="02050604050505020204" pitchFamily="18" charset="0"/>
              </a:rPr>
              <a:t>Jika </a:t>
            </a:r>
            <a:r>
              <a:rPr lang="sv-SE" i="1">
                <a:latin typeface="Bookman Old Style" panose="02050604050505020204" pitchFamily="18" charset="0"/>
              </a:rPr>
              <a:t>k</a:t>
            </a:r>
            <a:r>
              <a:rPr lang="sv-SE">
                <a:latin typeface="Bookman Old Style" panose="02050604050505020204" pitchFamily="18" charset="0"/>
              </a:rPr>
              <a:t> &lt; 0 </a:t>
            </a:r>
            <a:r>
              <a:rPr lang="en-US">
                <a:latin typeface="Bookman Old Style" panose="02050604050505020204" pitchFamily="18" charset="0"/>
                <a:sym typeface="Wingdings" panose="05000000000000000000" pitchFamily="2" charset="2"/>
              </a:rPr>
              <a:t></a:t>
            </a:r>
            <a:r>
              <a:rPr lang="sv-SE">
                <a:latin typeface="Bookman Old Style" panose="02050604050505020204" pitchFamily="18" charset="0"/>
              </a:rPr>
              <a:t> berlawanan arah dengan </a:t>
            </a:r>
            <a:endParaRPr lang="en-US">
              <a:latin typeface="Bookman Old Style" panose="020506040505050202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</p:txBody>
      </p:sp>
      <p:sp>
        <p:nvSpPr>
          <p:cNvPr id="9242" name="Rectangle 36"/>
          <p:cNvSpPr>
            <a:spLocks noChangeArrowheads="1"/>
          </p:cNvSpPr>
          <p:nvPr/>
        </p:nvSpPr>
        <p:spPr bwMode="auto">
          <a:xfrm>
            <a:off x="1524001" y="45698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tabLst>
                <a:tab pos="571500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tabLst>
                <a:tab pos="571500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tabLst>
                <a:tab pos="571500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tabLst>
                <a:tab pos="571500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1203122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229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22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1229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3" dur="3000"/>
                                        <p:tgtEl>
                                          <p:spTgt spid="122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8" dur="1000"/>
                                        <p:tgtEl>
                                          <p:spTgt spid="122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3" dur="5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8" dur="30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 nodeType="clickPar">
                      <p:stCondLst>
                        <p:cond delay="indefinite"/>
                      </p:stCondLst>
                      <p:childTnLst>
                        <p:par>
                          <p:cTn id="1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1" presetID="26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5000" tmFilter="0, 0; .2, .5; .8, .5; 1, 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43" dur="2500" autoRev="1" fill="hold"/>
                                        <p:tgtEl>
                                          <p:spTgt spid="122895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 nodeType="clickPar">
                      <p:stCondLst>
                        <p:cond delay="indefinite"/>
                      </p:stCondLst>
                      <p:childTnLst>
                        <p:par>
                          <p:cTn id="1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6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7" dur="500"/>
                                        <p:tgtEl>
                                          <p:spTgt spid="12289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50" dur="500"/>
                                        <p:tgtEl>
                                          <p:spTgt spid="12290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2" fill="hold" nodeType="clickPar">
                      <p:stCondLst>
                        <p:cond delay="indefinite"/>
                      </p:stCondLst>
                      <p:childTnLst>
                        <p:par>
                          <p:cTn id="1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6" dur="1000"/>
                                        <p:tgtEl>
                                          <p:spTgt spid="1229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7" fill="hold" nodeType="clickPar">
                      <p:stCondLst>
                        <p:cond delay="indefinite"/>
                      </p:stCondLst>
                      <p:childTnLst>
                        <p:par>
                          <p:cTn id="1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9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1" dur="3000"/>
                                        <p:tgtEl>
                                          <p:spTgt spid="122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894" grpId="0" animBg="1"/>
      <p:bldP spid="122895" grpId="0" animBg="1"/>
      <p:bldP spid="122895" grpId="1" animBg="1"/>
      <p:bldP spid="122895" grpId="2" animBg="1"/>
      <p:bldP spid="122896" grpId="0" animBg="1"/>
      <p:bldP spid="122905" grpId="0"/>
      <p:bldP spid="122911" grpId="0"/>
      <p:bldP spid="122912" grpId="0"/>
      <p:bldP spid="12291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25348" y="990600"/>
            <a:ext cx="8966200" cy="6019800"/>
          </a:xfrm>
        </p:spPr>
        <p:txBody>
          <a:bodyPr>
            <a:normAutofit fontScale="92500" lnSpcReduction="10000"/>
          </a:bodyPr>
          <a:lstStyle/>
          <a:p>
            <a:pPr eaLnBrk="1" hangingPunct="1">
              <a:buFontTx/>
              <a:buNone/>
            </a:pPr>
            <a:r>
              <a:rPr lang="en-US" sz="2400" b="1" dirty="0" err="1">
                <a:latin typeface="Bookman Old Style" panose="02050604050505020204" pitchFamily="18" charset="0"/>
              </a:rPr>
              <a:t>Ruang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Vektor</a:t>
            </a:r>
            <a:r>
              <a:rPr lang="en-US" sz="2400" b="1" dirty="0">
                <a:latin typeface="Bookman Old Style" panose="02050604050505020204" pitchFamily="18" charset="0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</a:rPr>
              <a:t>Umum</a:t>
            </a:r>
            <a:endParaRPr lang="en-US" sz="2400" b="1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1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</a:t>
            </a:r>
            <a:r>
              <a:rPr lang="en-US" sz="2400" dirty="0" err="1">
                <a:latin typeface="Bookman Old Style" panose="02050604050505020204" pitchFamily="18" charset="0"/>
              </a:rPr>
              <a:t>Misalkan</a:t>
            </a:r>
            <a:r>
              <a:rPr lang="en-US" sz="2400" dirty="0">
                <a:latin typeface="Bookman Old Style" panose="02050604050505020204" pitchFamily="18" charset="0"/>
              </a:rPr>
              <a:t> 			  </a:t>
            </a:r>
            <a:r>
              <a:rPr lang="en-US" sz="2400" dirty="0" smtClean="0">
                <a:latin typeface="Bookman Old Style" panose="02050604050505020204" pitchFamily="18" charset="0"/>
              </a:rPr>
              <a:t>   </a:t>
            </a:r>
            <a:r>
              <a:rPr lang="en-US" sz="2400" dirty="0" err="1" smtClean="0">
                <a:latin typeface="Bookman Old Style" panose="02050604050505020204" pitchFamily="18" charset="0"/>
              </a:rPr>
              <a:t>dan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>
                <a:latin typeface="Bookman Old Style" panose="02050604050505020204" pitchFamily="18" charset="0"/>
              </a:rPr>
              <a:t>k, l  </a:t>
            </a:r>
            <a:r>
              <a:rPr lang="en-US" sz="2400" i="1" dirty="0">
                <a:latin typeface="Bookman Old Style" panose="02050604050505020204" pitchFamily="18" charset="0"/>
                <a:sym typeface="Symbol" panose="05050102010706020507" pitchFamily="18" charset="2"/>
              </a:rPr>
              <a:t>  </a:t>
            </a:r>
            <a:r>
              <a:rPr lang="en-US" sz="2400" i="1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Riil</a:t>
            </a:r>
            <a:endParaRPr lang="en-US" sz="2400" dirty="0">
              <a:latin typeface="Bookman Old Style" panose="020506040505050202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	</a:t>
            </a:r>
            <a:r>
              <a:rPr lang="en-US" sz="2400" i="1" dirty="0">
                <a:latin typeface="Bookman Old Style" panose="02050604050505020204" pitchFamily="18" charset="0"/>
                <a:sym typeface="Symbol" panose="05050102010706020507" pitchFamily="18" charset="2"/>
              </a:rPr>
              <a:t>V 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dinamakan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ruang</a:t>
            </a:r>
            <a:r>
              <a:rPr lang="en-US" sz="2400" b="1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b="1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vektor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jika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terpenuhi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aksioma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 :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1. </a:t>
            </a:r>
            <a:r>
              <a:rPr lang="en-US" sz="2400" i="1" dirty="0">
                <a:latin typeface="Bookman Old Style" panose="02050604050505020204" pitchFamily="18" charset="0"/>
              </a:rPr>
              <a:t>V 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tertutup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terhadap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operasi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penjumlahan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 </a:t>
            </a:r>
            <a:r>
              <a:rPr lang="en-US" sz="2400" dirty="0" err="1">
                <a:latin typeface="Bookman Old Style" panose="02050604050505020204" pitchFamily="18" charset="0"/>
              </a:rPr>
              <a:t>Untuk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setiap</a:t>
            </a:r>
            <a:r>
              <a:rPr lang="en-US" sz="2400" dirty="0">
                <a:latin typeface="Bookman Old Style" panose="02050604050505020204" pitchFamily="18" charset="0"/>
              </a:rPr>
              <a:t>		  </a:t>
            </a: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2.</a:t>
            </a:r>
          </a:p>
          <a:p>
            <a:pPr eaLnBrk="1" hangingPunct="1">
              <a:buFontTx/>
              <a:buNone/>
            </a:pPr>
            <a:endParaRPr lang="en-US" sz="12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3.</a:t>
            </a:r>
          </a:p>
          <a:p>
            <a:pPr eaLnBrk="1" hangingPunct="1">
              <a:buFontTx/>
              <a:buNone/>
            </a:pPr>
            <a:endParaRPr lang="en-US" sz="10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4. </a:t>
            </a:r>
            <a:r>
              <a:rPr lang="en-US" sz="2400" dirty="0" err="1">
                <a:latin typeface="Bookman Old Style" panose="02050604050505020204" pitchFamily="18" charset="0"/>
              </a:rPr>
              <a:t>Terdapat</a:t>
            </a:r>
            <a:r>
              <a:rPr lang="en-US" sz="2400" dirty="0">
                <a:latin typeface="Bookman Old Style" panose="02050604050505020204" pitchFamily="18" charset="0"/>
              </a:rPr>
              <a:t>          </a:t>
            </a:r>
            <a:r>
              <a:rPr lang="en-US" sz="2400" dirty="0" err="1" smtClean="0">
                <a:latin typeface="Bookman Old Style" panose="02050604050505020204" pitchFamily="18" charset="0"/>
              </a:rPr>
              <a:t>sehingga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untuk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setiap</a:t>
            </a:r>
            <a:r>
              <a:rPr lang="en-US" sz="2400" dirty="0">
                <a:latin typeface="Bookman Old Style" panose="02050604050505020204" pitchFamily="18" charset="0"/>
              </a:rPr>
              <a:t>          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	</a:t>
            </a:r>
            <a:r>
              <a:rPr lang="en-US" sz="2400" dirty="0" err="1">
                <a:latin typeface="Bookman Old Style" panose="02050604050505020204" pitchFamily="18" charset="0"/>
              </a:rPr>
              <a:t>berlaku</a:t>
            </a: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5. </a:t>
            </a:r>
            <a:r>
              <a:rPr lang="en-US" sz="2400" dirty="0" err="1">
                <a:latin typeface="Bookman Old Style" panose="02050604050505020204" pitchFamily="18" charset="0"/>
              </a:rPr>
              <a:t>Untuk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setiap</a:t>
            </a:r>
            <a:r>
              <a:rPr lang="en-US" sz="2400" dirty="0">
                <a:latin typeface="Bookman Old Style" panose="02050604050505020204" pitchFamily="18" charset="0"/>
              </a:rPr>
              <a:t>          </a:t>
            </a:r>
            <a:r>
              <a:rPr lang="en-US" sz="2400" dirty="0" err="1" smtClean="0">
                <a:latin typeface="Bookman Old Style" panose="02050604050505020204" pitchFamily="18" charset="0"/>
              </a:rPr>
              <a:t>terdapat</a:t>
            </a:r>
            <a:r>
              <a:rPr lang="en-US" sz="2400" dirty="0" smtClean="0">
                <a:latin typeface="Bookman Old Style" panose="02050604050505020204" pitchFamily="18" charset="0"/>
              </a:rPr>
              <a:t>           </a:t>
            </a:r>
            <a:r>
              <a:rPr lang="en-US" sz="2400" dirty="0" err="1">
                <a:latin typeface="Bookman Old Style" panose="02050604050505020204" pitchFamily="18" charset="0"/>
              </a:rPr>
              <a:t>sehingga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	</a:t>
            </a:r>
          </a:p>
          <a:p>
            <a:pPr eaLnBrk="1" hangingPunct="1">
              <a:buFontTx/>
              <a:buNone/>
            </a:pPr>
            <a:endParaRPr lang="en-US" sz="2400" dirty="0">
              <a:latin typeface="Bookman Old Style" panose="02050604050505020204" pitchFamily="18" charset="0"/>
            </a:endParaRPr>
          </a:p>
        </p:txBody>
      </p:sp>
      <p:graphicFrame>
        <p:nvGraphicFramePr>
          <p:cNvPr id="9216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1406916"/>
              </p:ext>
            </p:extLst>
          </p:nvPr>
        </p:nvGraphicFramePr>
        <p:xfrm>
          <a:off x="2489202" y="1721618"/>
          <a:ext cx="1308098" cy="3444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4" name="Equation" r:id="rId3" imgW="774364" imgH="203112" progId="Equation.3">
                  <p:embed/>
                </p:oleObj>
              </mc:Choice>
              <mc:Fallback>
                <p:oleObj name="Equation" r:id="rId3" imgW="774364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9202" y="1721618"/>
                        <a:ext cx="1308098" cy="34449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5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379260"/>
              </p:ext>
            </p:extLst>
          </p:nvPr>
        </p:nvGraphicFramePr>
        <p:xfrm>
          <a:off x="5002215" y="3021013"/>
          <a:ext cx="1125594" cy="3271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5" name="Equation" r:id="rId5" imgW="634725" imgH="203112" progId="Equation.3">
                  <p:embed/>
                </p:oleObj>
              </mc:Choice>
              <mc:Fallback>
                <p:oleObj name="Equation" r:id="rId5" imgW="63472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2215" y="3021013"/>
                        <a:ext cx="1125594" cy="32710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67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945527"/>
              </p:ext>
            </p:extLst>
          </p:nvPr>
        </p:nvGraphicFramePr>
        <p:xfrm>
          <a:off x="3095627" y="3033715"/>
          <a:ext cx="1895474" cy="35250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6" name="Equation" r:id="rId7" imgW="990170" imgH="203112" progId="Equation.3">
                  <p:embed/>
                </p:oleObj>
              </mc:Choice>
              <mc:Fallback>
                <p:oleObj name="Equation" r:id="rId7" imgW="990170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95627" y="3033715"/>
                        <a:ext cx="1895474" cy="35250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2597813"/>
              </p:ext>
            </p:extLst>
          </p:nvPr>
        </p:nvGraphicFramePr>
        <p:xfrm>
          <a:off x="1244601" y="3629026"/>
          <a:ext cx="1612900" cy="3712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7" name="Equation" r:id="rId9" imgW="825480" imgH="190440" progId="Equation.3">
                  <p:embed/>
                </p:oleObj>
              </mc:Choice>
              <mc:Fallback>
                <p:oleObj name="Equation" r:id="rId9" imgW="825480" imgH="1904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4601" y="3629026"/>
                        <a:ext cx="1612900" cy="371276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1538905"/>
              </p:ext>
            </p:extLst>
          </p:nvPr>
        </p:nvGraphicFramePr>
        <p:xfrm>
          <a:off x="1270000" y="4287839"/>
          <a:ext cx="2895600" cy="3717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8" name="Equation" r:id="rId11" imgW="1523339" imgH="215806" progId="Equation.3">
                  <p:embed/>
                </p:oleObj>
              </mc:Choice>
              <mc:Fallback>
                <p:oleObj name="Equation" r:id="rId11" imgW="1523339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0000" y="4287839"/>
                        <a:ext cx="2895600" cy="371799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6" name="Rectangle 18"/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2177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3443614"/>
              </p:ext>
            </p:extLst>
          </p:nvPr>
        </p:nvGraphicFramePr>
        <p:xfrm>
          <a:off x="2425700" y="5413376"/>
          <a:ext cx="2209800" cy="403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39" name="Equation" r:id="rId13" imgW="1091726" imgH="203112" progId="Equation.3">
                  <p:embed/>
                </p:oleObj>
              </mc:Choice>
              <mc:Fallback>
                <p:oleObj name="Equation" r:id="rId13" imgW="1091726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5700" y="5413376"/>
                        <a:ext cx="2209800" cy="403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58" name="Rectangle 20"/>
          <p:cNvSpPr>
            <a:spLocks noChangeArrowheads="1"/>
          </p:cNvSpPr>
          <p:nvPr/>
        </p:nvSpPr>
        <p:spPr bwMode="auto">
          <a:xfrm>
            <a:off x="1524001" y="314908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2179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633442"/>
              </p:ext>
            </p:extLst>
          </p:nvPr>
        </p:nvGraphicFramePr>
        <p:xfrm>
          <a:off x="2413000" y="5010150"/>
          <a:ext cx="631031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0" name="Equation" r:id="rId15" imgW="380835" imgH="203112" progId="Equation.3">
                  <p:embed/>
                </p:oleObj>
              </mc:Choice>
              <mc:Fallback>
                <p:oleObj name="Equation" r:id="rId15" imgW="380835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13000" y="5010150"/>
                        <a:ext cx="631031" cy="3365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0" name="Rectangle 22"/>
          <p:cNvSpPr>
            <a:spLocks noChangeArrowheads="1"/>
          </p:cNvSpPr>
          <p:nvPr/>
        </p:nvSpPr>
        <p:spPr bwMode="auto">
          <a:xfrm>
            <a:off x="1524001" y="316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2181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16326202"/>
              </p:ext>
            </p:extLst>
          </p:nvPr>
        </p:nvGraphicFramePr>
        <p:xfrm>
          <a:off x="2959100" y="6126165"/>
          <a:ext cx="735025" cy="3460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1" name="Equation" r:id="rId17" imgW="380670" imgH="177646" progId="Equation.3">
                  <p:embed/>
                </p:oleObj>
              </mc:Choice>
              <mc:Fallback>
                <p:oleObj name="Equation" r:id="rId17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59100" y="6126165"/>
                        <a:ext cx="735025" cy="3460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2" name="Rectangle 24"/>
          <p:cNvSpPr>
            <a:spLocks noChangeArrowheads="1"/>
          </p:cNvSpPr>
          <p:nvPr/>
        </p:nvSpPr>
        <p:spPr bwMode="auto">
          <a:xfrm>
            <a:off x="1524001" y="316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2183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1558464"/>
              </p:ext>
            </p:extLst>
          </p:nvPr>
        </p:nvGraphicFramePr>
        <p:xfrm>
          <a:off x="6370638" y="5068889"/>
          <a:ext cx="645915" cy="30321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2" name="Equation" r:id="rId19" imgW="380670" imgH="177646" progId="Equation.3">
                  <p:embed/>
                </p:oleObj>
              </mc:Choice>
              <mc:Fallback>
                <p:oleObj name="Equation" r:id="rId19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0638" y="5068889"/>
                        <a:ext cx="645915" cy="303211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4" name="Rectangle 26"/>
          <p:cNvSpPr>
            <a:spLocks noChangeArrowheads="1"/>
          </p:cNvSpPr>
          <p:nvPr/>
        </p:nvSpPr>
        <p:spPr bwMode="auto">
          <a:xfrm>
            <a:off x="1524001" y="316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218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2211073"/>
              </p:ext>
            </p:extLst>
          </p:nvPr>
        </p:nvGraphicFramePr>
        <p:xfrm>
          <a:off x="4994276" y="6118227"/>
          <a:ext cx="647897" cy="4095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3" name="Equation" r:id="rId21" imgW="342603" imgH="215713" progId="Equation.3">
                  <p:embed/>
                </p:oleObj>
              </mc:Choice>
              <mc:Fallback>
                <p:oleObj name="Equation" r:id="rId21" imgW="342603" imgH="21571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94276" y="6118227"/>
                        <a:ext cx="647897" cy="40957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166" name="Rectangle 28"/>
          <p:cNvSpPr>
            <a:spLocks noChangeArrowheads="1"/>
          </p:cNvSpPr>
          <p:nvPr/>
        </p:nvSpPr>
        <p:spPr bwMode="auto">
          <a:xfrm>
            <a:off x="1524001" y="3130034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2187" name="Object 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12983141"/>
              </p:ext>
            </p:extLst>
          </p:nvPr>
        </p:nvGraphicFramePr>
        <p:xfrm>
          <a:off x="7150100" y="6118226"/>
          <a:ext cx="2627574" cy="3968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4" name="Equation" r:id="rId23" imgW="1511300" imgH="228600" progId="Equation.3">
                  <p:embed/>
                </p:oleObj>
              </mc:Choice>
              <mc:Fallback>
                <p:oleObj name="Equation" r:id="rId23" imgW="1511300" imgH="2286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50100" y="6118226"/>
                        <a:ext cx="2627574" cy="39687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4790401"/>
              </p:ext>
            </p:extLst>
          </p:nvPr>
        </p:nvGraphicFramePr>
        <p:xfrm>
          <a:off x="6953250" y="3538538"/>
          <a:ext cx="2698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45" name="Equation" r:id="rId25" imgW="114120" imgH="215640" progId="Equation.3">
                  <p:embed/>
                </p:oleObj>
              </mc:Choice>
              <mc:Fallback>
                <p:oleObj name="Equation" r:id="rId25" imgW="11412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3250" y="3538538"/>
                        <a:ext cx="269875" cy="454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635000" y="261939"/>
            <a:ext cx="578485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 smtClean="0">
                <a:solidFill>
                  <a:schemeClr val="accent2"/>
                </a:solidFill>
              </a:rPr>
              <a:t>Ruang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vektor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dan</a:t>
            </a:r>
            <a:r>
              <a:rPr lang="en-US" sz="2800" dirty="0" smtClean="0">
                <a:solidFill>
                  <a:schemeClr val="accent2"/>
                </a:solidFill>
              </a:rPr>
              <a:t> Sub </a:t>
            </a:r>
            <a:r>
              <a:rPr lang="en-US" sz="2800" dirty="0" err="1" smtClean="0">
                <a:solidFill>
                  <a:schemeClr val="accent2"/>
                </a:solidFill>
              </a:rPr>
              <a:t>ruang</a:t>
            </a:r>
            <a:r>
              <a:rPr lang="en-US" sz="2800" dirty="0" smtClean="0">
                <a:solidFill>
                  <a:schemeClr val="accent2"/>
                </a:solidFill>
              </a:rPr>
              <a:t> </a:t>
            </a:r>
            <a:r>
              <a:rPr lang="en-US" sz="2800" dirty="0" err="1" smtClean="0">
                <a:solidFill>
                  <a:schemeClr val="accent2"/>
                </a:solidFill>
              </a:rPr>
              <a:t>vektor</a:t>
            </a:r>
            <a:endParaRPr lang="en-US" sz="28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483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21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216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21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21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21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21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1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9216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921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 nodeType="clickPar">
                      <p:stCondLst>
                        <p:cond delay="indefinite"/>
                      </p:stCondLst>
                      <p:childTnLst>
                        <p:par>
                          <p:cTn id="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9216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921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921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9216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921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9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921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921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9216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921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921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9216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5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7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1000" fill="hold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1" presetID="1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921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921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612900" y="76200"/>
            <a:ext cx="8966200" cy="6019800"/>
          </a:xfrm>
        </p:spPr>
        <p:txBody>
          <a:bodyPr/>
          <a:lstStyle/>
          <a:p>
            <a:pPr eaLnBrk="1" hangingPunct="1">
              <a:buFontTx/>
              <a:buNone/>
            </a:pPr>
            <a:endParaRPr lang="en-US" sz="24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6.</a:t>
            </a:r>
            <a:r>
              <a:rPr lang="en-US" sz="2400" i="1" dirty="0">
                <a:latin typeface="Bookman Old Style" panose="02050604050505020204" pitchFamily="18" charset="0"/>
              </a:rPr>
              <a:t> V 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tertutup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thd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operasi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perkalian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dengan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skalar</a:t>
            </a:r>
            <a:r>
              <a:rPr lang="en-US" sz="2400" dirty="0">
                <a:latin typeface="Bookman Old Style" panose="02050604050505020204" pitchFamily="18" charset="0"/>
              </a:rPr>
              <a:t>.</a:t>
            </a:r>
          </a:p>
          <a:p>
            <a:pPr eaLnBrk="1" hangingPunct="1">
              <a:buFontTx/>
              <a:buNone/>
            </a:pPr>
            <a:endParaRPr lang="en-US" sz="8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	 </a:t>
            </a:r>
            <a:r>
              <a:rPr lang="en-US" sz="2400" dirty="0" err="1">
                <a:latin typeface="Bookman Old Style" panose="02050604050505020204" pitchFamily="18" charset="0"/>
              </a:rPr>
              <a:t>Untuk</a:t>
            </a:r>
            <a:r>
              <a:rPr lang="en-US" sz="2400" dirty="0">
                <a:latin typeface="Bookman Old Style" panose="02050604050505020204" pitchFamily="18" charset="0"/>
              </a:rPr>
              <a:t> </a:t>
            </a:r>
            <a:r>
              <a:rPr lang="en-US" sz="2400" dirty="0" err="1">
                <a:latin typeface="Bookman Old Style" panose="02050604050505020204" pitchFamily="18" charset="0"/>
              </a:rPr>
              <a:t>setiap</a:t>
            </a:r>
            <a:r>
              <a:rPr lang="en-US" sz="2400" dirty="0">
                <a:latin typeface="Bookman Old Style" panose="02050604050505020204" pitchFamily="18" charset="0"/>
              </a:rPr>
              <a:t>		</a:t>
            </a:r>
            <a:r>
              <a:rPr lang="en-US" sz="2400" dirty="0" smtClean="0">
                <a:latin typeface="Bookman Old Style" panose="02050604050505020204" pitchFamily="18" charset="0"/>
              </a:rPr>
              <a:t>  </a:t>
            </a:r>
            <a:r>
              <a:rPr lang="en-US" sz="2400" dirty="0" err="1" smtClean="0">
                <a:latin typeface="Bookman Old Style" panose="02050604050505020204" pitchFamily="18" charset="0"/>
              </a:rPr>
              <a:t>dan</a:t>
            </a:r>
            <a:r>
              <a:rPr lang="en-US" sz="2400" dirty="0" smtClean="0">
                <a:latin typeface="Bookman Old Style" panose="02050604050505020204" pitchFamily="18" charset="0"/>
              </a:rPr>
              <a:t> </a:t>
            </a:r>
            <a:r>
              <a:rPr lang="en-US" sz="2400" i="1" dirty="0">
                <a:latin typeface="Bookman Old Style" panose="02050604050505020204" pitchFamily="18" charset="0"/>
              </a:rPr>
              <a:t>k </a:t>
            </a:r>
            <a:r>
              <a:rPr lang="en-US" sz="2400" dirty="0">
                <a:latin typeface="Bookman Old Style" panose="02050604050505020204" pitchFamily="18" charset="0"/>
                <a:sym typeface="Symbol" panose="05050102010706020507" pitchFamily="18" charset="2"/>
              </a:rPr>
              <a:t></a:t>
            </a:r>
            <a:r>
              <a:rPr lang="en-US" sz="2400" i="1" dirty="0">
                <a:latin typeface="Bookman Old Style" panose="02050604050505020204" pitchFamily="18" charset="0"/>
                <a:sym typeface="Symbol" panose="05050102010706020507" pitchFamily="18" charset="2"/>
              </a:rPr>
              <a:t> </a:t>
            </a:r>
            <a:r>
              <a:rPr lang="en-US" sz="2400" i="1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Riil</a:t>
            </a:r>
            <a:r>
              <a:rPr lang="en-US" sz="2400" i="1" dirty="0">
                <a:latin typeface="Bookman Old Style" panose="02050604050505020204" pitchFamily="18" charset="0"/>
                <a:sym typeface="Symbol" panose="05050102010706020507" pitchFamily="18" charset="2"/>
              </a:rPr>
              <a:t>  </a:t>
            </a:r>
            <a:r>
              <a:rPr lang="en-US" sz="2400" dirty="0" err="1">
                <a:latin typeface="Bookman Old Style" panose="02050604050505020204" pitchFamily="18" charset="0"/>
                <a:sym typeface="Symbol" panose="05050102010706020507" pitchFamily="18" charset="2"/>
              </a:rPr>
              <a:t>maka</a:t>
            </a:r>
            <a:endParaRPr lang="en-US" sz="2400" dirty="0">
              <a:latin typeface="Bookman Old Style" panose="02050604050505020204" pitchFamily="18" charset="0"/>
              <a:sym typeface="Symbol" panose="05050102010706020507" pitchFamily="18" charset="2"/>
            </a:endParaRP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7.		  </a:t>
            </a: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8.		  </a:t>
            </a: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9.		  </a:t>
            </a: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r>
              <a:rPr lang="en-US" sz="2400" dirty="0">
                <a:latin typeface="Bookman Old Style" panose="02050604050505020204" pitchFamily="18" charset="0"/>
              </a:rPr>
              <a:t>10.		  </a:t>
            </a:r>
          </a:p>
          <a:p>
            <a:pPr eaLnBrk="1" hangingPunct="1">
              <a:buFontTx/>
              <a:buNone/>
            </a:pPr>
            <a:endParaRPr lang="en-US" sz="900" dirty="0">
              <a:latin typeface="Bookman Old Style" panose="02050604050505020204" pitchFamily="18" charset="0"/>
            </a:endParaRPr>
          </a:p>
          <a:p>
            <a:pPr eaLnBrk="1" hangingPunct="1">
              <a:buFontTx/>
              <a:buNone/>
            </a:pPr>
            <a:endParaRPr lang="en-US" dirty="0" smtClean="0">
              <a:latin typeface="Bookman Old Style" panose="02050604050505020204" pitchFamily="18" charset="0"/>
            </a:endParaRPr>
          </a:p>
        </p:txBody>
      </p:sp>
      <p:sp>
        <p:nvSpPr>
          <p:cNvPr id="7174" name="Rectangle 4"/>
          <p:cNvSpPr>
            <a:spLocks noChangeArrowheads="1"/>
          </p:cNvSpPr>
          <p:nvPr/>
        </p:nvSpPr>
        <p:spPr bwMode="auto">
          <a:xfrm>
            <a:off x="1524001" y="316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318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167242"/>
              </p:ext>
            </p:extLst>
          </p:nvPr>
        </p:nvGraphicFramePr>
        <p:xfrm>
          <a:off x="4152900" y="1358901"/>
          <a:ext cx="757084" cy="355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3" imgW="380670" imgH="177646" progId="Equation.3">
                  <p:embed/>
                </p:oleObj>
              </mc:Choice>
              <mc:Fallback>
                <p:oleObj name="Equation" r:id="rId3" imgW="380670" imgH="17764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52900" y="1358901"/>
                        <a:ext cx="757084" cy="355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6" name="Rectangle 6"/>
          <p:cNvSpPr>
            <a:spLocks noChangeArrowheads="1"/>
          </p:cNvSpPr>
          <p:nvPr/>
        </p:nvSpPr>
        <p:spPr bwMode="auto">
          <a:xfrm>
            <a:off x="1524001" y="316337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318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61377257"/>
              </p:ext>
            </p:extLst>
          </p:nvPr>
        </p:nvGraphicFramePr>
        <p:xfrm>
          <a:off x="8051800" y="1330326"/>
          <a:ext cx="114300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5" imgW="457002" imgH="177723" progId="Equation.3">
                  <p:embed/>
                </p:oleObj>
              </mc:Choice>
              <mc:Fallback>
                <p:oleObj name="Equation" r:id="rId5" imgW="457002" imgH="177723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51800" y="1330326"/>
                        <a:ext cx="1143000" cy="4095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78" name="Rectangle 8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319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3378692"/>
              </p:ext>
            </p:extLst>
          </p:nvPr>
        </p:nvGraphicFramePr>
        <p:xfrm>
          <a:off x="2133600" y="2166938"/>
          <a:ext cx="2286000" cy="423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7" imgW="1180588" imgH="215806" progId="Equation.3">
                  <p:embed/>
                </p:oleObj>
              </mc:Choice>
              <mc:Fallback>
                <p:oleObj name="Equation" r:id="rId7" imgW="1180588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2166938"/>
                        <a:ext cx="2286000" cy="423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0" name="Rectangle 10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319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7040972"/>
              </p:ext>
            </p:extLst>
          </p:nvPr>
        </p:nvGraphicFramePr>
        <p:xfrm>
          <a:off x="2181226" y="2841625"/>
          <a:ext cx="2390775" cy="419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9" imgW="1244060" imgH="215806" progId="Equation.3">
                  <p:embed/>
                </p:oleObj>
              </mc:Choice>
              <mc:Fallback>
                <p:oleObj name="Equation" r:id="rId9" imgW="1244060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1226" y="2841625"/>
                        <a:ext cx="2390775" cy="4191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2" name="Rectangle 12"/>
          <p:cNvSpPr>
            <a:spLocks noChangeArrowheads="1"/>
          </p:cNvSpPr>
          <p:nvPr/>
        </p:nvSpPr>
        <p:spPr bwMode="auto">
          <a:xfrm>
            <a:off x="1524001" y="3134797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319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7886014"/>
              </p:ext>
            </p:extLst>
          </p:nvPr>
        </p:nvGraphicFramePr>
        <p:xfrm>
          <a:off x="2133600" y="3676650"/>
          <a:ext cx="259080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4" name="Equation" r:id="rId11" imgW="1422400" imgH="215900" progId="Equation.3">
                  <p:embed/>
                </p:oleObj>
              </mc:Choice>
              <mc:Fallback>
                <p:oleObj name="Equation" r:id="rId11" imgW="1422400" imgH="2159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3600" y="3676650"/>
                        <a:ext cx="2590800" cy="400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184" name="Rectangle 14"/>
          <p:cNvSpPr>
            <a:spLocks noChangeArrowheads="1"/>
          </p:cNvSpPr>
          <p:nvPr/>
        </p:nvSpPr>
        <p:spPr bwMode="auto">
          <a:xfrm>
            <a:off x="1524001" y="3144322"/>
            <a:ext cx="184731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sz="1800">
              <a:latin typeface="Bookman Old Style" panose="02050604050505020204" pitchFamily="18" charset="0"/>
            </a:endParaRPr>
          </a:p>
        </p:txBody>
      </p:sp>
      <p:graphicFrame>
        <p:nvGraphicFramePr>
          <p:cNvPr id="9319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9731253"/>
              </p:ext>
            </p:extLst>
          </p:nvPr>
        </p:nvGraphicFramePr>
        <p:xfrm>
          <a:off x="2286000" y="4403725"/>
          <a:ext cx="914400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5" name="Equation" r:id="rId13" imgW="494870" imgH="203024" progId="Equation.3">
                  <p:embed/>
                </p:oleObj>
              </mc:Choice>
              <mc:Fallback>
                <p:oleObj name="Equation" r:id="rId13" imgW="494870" imgH="203024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86000" y="4403725"/>
                        <a:ext cx="914400" cy="3698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85286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31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318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31" presetClass="entr" presetSubtype="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9318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3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31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31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31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318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931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93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9318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93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6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93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318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93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330201"/>
            <a:ext cx="8596668" cy="5711162"/>
          </a:xfrm>
        </p:spPr>
        <p:txBody>
          <a:bodyPr/>
          <a:lstStyle/>
          <a:p>
            <a:r>
              <a:rPr lang="en-US" dirty="0" err="1" smtClean="0"/>
              <a:t>Contoh</a:t>
            </a:r>
            <a:r>
              <a:rPr lang="en-US" dirty="0" smtClean="0"/>
              <a:t>:</a:t>
            </a:r>
          </a:p>
          <a:p>
            <a:pPr marL="609600" indent="-609600">
              <a:buNone/>
            </a:pPr>
            <a:r>
              <a:rPr lang="en-US" b="1" dirty="0" err="1" smtClean="0">
                <a:latin typeface="Bookman Old Style" panose="02050604050505020204" pitchFamily="18" charset="0"/>
              </a:rPr>
              <a:t>Contoh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ruang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 err="1" smtClean="0">
                <a:latin typeface="Bookman Old Style" panose="02050604050505020204" pitchFamily="18" charset="0"/>
              </a:rPr>
              <a:t>vektor</a:t>
            </a:r>
            <a:r>
              <a:rPr lang="en-US" b="1" dirty="0" smtClean="0">
                <a:latin typeface="Bookman Old Style" panose="02050604050505020204" pitchFamily="18" charset="0"/>
              </a:rPr>
              <a:t> </a:t>
            </a:r>
            <a:r>
              <a:rPr lang="en-US" b="1" dirty="0">
                <a:latin typeface="Bookman Old Style" panose="02050604050505020204" pitchFamily="18" charset="0"/>
              </a:rPr>
              <a:t>:</a:t>
            </a: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1. </a:t>
            </a:r>
            <a:r>
              <a:rPr lang="en-US" dirty="0" err="1">
                <a:latin typeface="Bookman Old Style" panose="02050604050505020204" pitchFamily="18" charset="0"/>
              </a:rPr>
              <a:t>Himpunan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vektor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Euclides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operasi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standar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operasi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penjumlahan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operasi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skalar</a:t>
            </a:r>
            <a:r>
              <a:rPr lang="en-US" dirty="0">
                <a:latin typeface="Bookman Old Style" panose="02050604050505020204" pitchFamily="18" charset="0"/>
              </a:rPr>
              <a:t>). </a:t>
            </a: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Notasi</a:t>
            </a:r>
            <a:r>
              <a:rPr lang="en-US" dirty="0">
                <a:latin typeface="Bookman Old Style" panose="02050604050505020204" pitchFamily="18" charset="0"/>
              </a:rPr>
              <a:t> : </a:t>
            </a:r>
            <a:r>
              <a:rPr lang="en-US" dirty="0" err="1">
                <a:latin typeface="Bookman Old Style" panose="02050604050505020204" pitchFamily="18" charset="0"/>
              </a:rPr>
              <a:t>R</a:t>
            </a:r>
            <a:r>
              <a:rPr lang="en-US" i="1" baseline="30000" dirty="0" err="1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Ruang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Euclides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orde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</a:p>
          <a:p>
            <a:pPr marL="609600" indent="-609600">
              <a:buNone/>
            </a:pPr>
            <a:endParaRPr lang="en-US" sz="1050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2. </a:t>
            </a:r>
            <a:r>
              <a:rPr lang="en-US" dirty="0" err="1">
                <a:latin typeface="Bookman Old Style" panose="02050604050505020204" pitchFamily="18" charset="0"/>
              </a:rPr>
              <a:t>Himpunan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berukuran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i="1" dirty="0">
                <a:latin typeface="Bookman Old Style" panose="02050604050505020204" pitchFamily="18" charset="0"/>
              </a:rPr>
              <a:t>m</a:t>
            </a:r>
            <a:r>
              <a:rPr lang="en-US" dirty="0">
                <a:latin typeface="Bookman Old Style" panose="02050604050505020204" pitchFamily="18" charset="0"/>
              </a:rPr>
              <a:t> x </a:t>
            </a:r>
            <a:r>
              <a:rPr lang="en-US" i="1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operasi</a:t>
            </a:r>
            <a:r>
              <a:rPr lang="en-US" dirty="0">
                <a:latin typeface="Bookman Old Style" panose="02050604050505020204" pitchFamily="18" charset="0"/>
              </a:rPr>
              <a:t>  </a:t>
            </a:r>
            <a:r>
              <a:rPr lang="en-US" dirty="0" err="1">
                <a:latin typeface="Bookman Old Style" panose="02050604050505020204" pitchFamily="18" charset="0"/>
              </a:rPr>
              <a:t>standar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penjumlahan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dan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perkalian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skalar</a:t>
            </a:r>
            <a:r>
              <a:rPr lang="en-US" dirty="0">
                <a:latin typeface="Bookman Old Style" panose="02050604050505020204" pitchFamily="18" charset="0"/>
              </a:rPr>
              <a:t>), </a:t>
            </a: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Notasi</a:t>
            </a:r>
            <a:r>
              <a:rPr lang="en-US" dirty="0">
                <a:latin typeface="Bookman Old Style" panose="02050604050505020204" pitchFamily="18" charset="0"/>
              </a:rPr>
              <a:t> : </a:t>
            </a:r>
            <a:r>
              <a:rPr lang="en-US" dirty="0" err="1">
                <a:latin typeface="Bookman Old Style" panose="02050604050505020204" pitchFamily="18" charset="0"/>
              </a:rPr>
              <a:t>M</a:t>
            </a:r>
            <a:r>
              <a:rPr lang="en-US" baseline="-25000" dirty="0" err="1">
                <a:latin typeface="Bookman Old Style" panose="02050604050505020204" pitchFamily="18" charset="0"/>
              </a:rPr>
              <a:t>mxn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Ruang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Matriks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mxn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</a:p>
          <a:p>
            <a:pPr marL="609600" indent="-609600">
              <a:buNone/>
            </a:pPr>
            <a:endParaRPr lang="en-US" sz="1050" dirty="0">
              <a:latin typeface="Bookman Old Style" panose="02050604050505020204" pitchFamily="18" charset="0"/>
            </a:endParaRP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3. </a:t>
            </a:r>
            <a:r>
              <a:rPr lang="en-US" dirty="0" err="1">
                <a:latin typeface="Bookman Old Style" panose="02050604050505020204" pitchFamily="18" charset="0"/>
              </a:rPr>
              <a:t>Himpunan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polinom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pangkat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dengan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operasi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standar</a:t>
            </a:r>
            <a:r>
              <a:rPr lang="en-US" dirty="0">
                <a:latin typeface="Bookman Old Style" panose="02050604050505020204" pitchFamily="18" charset="0"/>
              </a:rPr>
              <a:t>.</a:t>
            </a:r>
          </a:p>
          <a:p>
            <a:pPr marL="609600" indent="-609600">
              <a:buNone/>
            </a:pPr>
            <a:r>
              <a:rPr lang="en-US" dirty="0">
                <a:latin typeface="Bookman Old Style" panose="02050604050505020204" pitchFamily="18" charset="0"/>
              </a:rPr>
              <a:t>	</a:t>
            </a:r>
            <a:r>
              <a:rPr lang="en-US" dirty="0" err="1">
                <a:latin typeface="Bookman Old Style" panose="02050604050505020204" pitchFamily="18" charset="0"/>
              </a:rPr>
              <a:t>Notasi</a:t>
            </a:r>
            <a:r>
              <a:rPr lang="en-US" dirty="0">
                <a:latin typeface="Bookman Old Style" panose="02050604050505020204" pitchFamily="18" charset="0"/>
              </a:rPr>
              <a:t> : </a:t>
            </a:r>
            <a:r>
              <a:rPr lang="en-US" dirty="0" err="1">
                <a:latin typeface="Bookman Old Style" panose="02050604050505020204" pitchFamily="18" charset="0"/>
              </a:rPr>
              <a:t>P</a:t>
            </a:r>
            <a:r>
              <a:rPr lang="en-US" baseline="-25000" dirty="0" err="1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 (</a:t>
            </a:r>
            <a:r>
              <a:rPr lang="en-US" dirty="0" err="1">
                <a:latin typeface="Bookman Old Style" panose="02050604050505020204" pitchFamily="18" charset="0"/>
              </a:rPr>
              <a:t>Ruang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Polinom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dirty="0" err="1">
                <a:latin typeface="Bookman Old Style" panose="02050604050505020204" pitchFamily="18" charset="0"/>
              </a:rPr>
              <a:t>orde</a:t>
            </a:r>
            <a:r>
              <a:rPr lang="en-US" dirty="0">
                <a:latin typeface="Bookman Old Style" panose="02050604050505020204" pitchFamily="18" charset="0"/>
              </a:rPr>
              <a:t> </a:t>
            </a:r>
            <a:r>
              <a:rPr lang="en-US" i="1" dirty="0">
                <a:latin typeface="Bookman Old Style" panose="02050604050505020204" pitchFamily="18" charset="0"/>
              </a:rPr>
              <a:t>n</a:t>
            </a:r>
            <a:r>
              <a:rPr lang="en-US" dirty="0">
                <a:latin typeface="Bookman Old Style" panose="02050604050505020204" pitchFamily="18" charset="0"/>
              </a:rPr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73274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690034" y="304801"/>
                <a:ext cx="8596668" cy="5736562"/>
              </a:xfrm>
            </p:spPr>
            <p:txBody>
              <a:bodyPr/>
              <a:lstStyle/>
              <a:p>
                <a:r>
                  <a:rPr lang="en-US" sz="3200" dirty="0" smtClean="0"/>
                  <a:t>Sub </a:t>
                </a:r>
                <a:r>
                  <a:rPr lang="en-US" sz="3200" dirty="0" err="1" smtClean="0"/>
                  <a:t>Ruang</a:t>
                </a:r>
                <a:r>
                  <a:rPr lang="en-US" sz="3200" dirty="0" smtClean="0"/>
                  <a:t> 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 err="1">
                    <a:latin typeface="Bookman Old Style" panose="02050604050505020204" pitchFamily="18" charset="0"/>
                  </a:rPr>
                  <a:t>Misalkan</a:t>
                </a:r>
                <a:r>
                  <a:rPr lang="en-US" dirty="0">
                    <a:latin typeface="Bookman Old Style" panose="02050604050505020204" pitchFamily="18" charset="0"/>
                  </a:rPr>
                  <a:t> W </a:t>
                </a:r>
                <a:r>
                  <a:rPr lang="en-US" dirty="0" err="1">
                    <a:latin typeface="Bookman Old Style" panose="02050604050505020204" pitchFamily="18" charset="0"/>
                  </a:rPr>
                  <a:t>merupakan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subhimpunan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dari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sebuah</a:t>
                </a:r>
                <a:r>
                  <a:rPr lang="en-US" dirty="0">
                    <a:latin typeface="Bookman Old Style" panose="02050604050505020204" pitchFamily="18" charset="0"/>
                  </a:rPr>
                  <a:t>   </a:t>
                </a:r>
                <a:r>
                  <a:rPr lang="en-US" dirty="0" err="1">
                    <a:latin typeface="Bookman Old Style" panose="02050604050505020204" pitchFamily="18" charset="0"/>
                  </a:rPr>
                  <a:t>ruang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vektor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V 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i="1" dirty="0">
                    <a:latin typeface="Bookman Old Style" panose="02050604050505020204" pitchFamily="18" charset="0"/>
                  </a:rPr>
                  <a:t>W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dinamakan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b="1" dirty="0" err="1">
                    <a:latin typeface="Bookman Old Style" panose="02050604050505020204" pitchFamily="18" charset="0"/>
                  </a:rPr>
                  <a:t>subruang</a:t>
                </a:r>
                <a:r>
                  <a:rPr lang="en-US" dirty="0">
                    <a:latin typeface="Bookman Old Style" panose="02050604050505020204" pitchFamily="18" charset="0"/>
                  </a:rPr>
                  <a:t> (</a:t>
                </a:r>
                <a:r>
                  <a:rPr lang="en-US" i="1" dirty="0">
                    <a:latin typeface="Bookman Old Style" panose="02050604050505020204" pitchFamily="18" charset="0"/>
                  </a:rPr>
                  <a:t>subspace</a:t>
                </a:r>
                <a:r>
                  <a:rPr lang="en-US" dirty="0">
                    <a:latin typeface="Bookman Old Style" panose="02050604050505020204" pitchFamily="18" charset="0"/>
                  </a:rPr>
                  <a:t>) </a:t>
                </a:r>
                <a:r>
                  <a:rPr lang="en-US" i="1" dirty="0">
                    <a:latin typeface="Bookman Old Style" panose="02050604050505020204" pitchFamily="18" charset="0"/>
                  </a:rPr>
                  <a:t>V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	</a:t>
                </a:r>
                <a:r>
                  <a:rPr lang="en-US" dirty="0" err="1">
                    <a:latin typeface="Bookman Old Style" panose="02050604050505020204" pitchFamily="18" charset="0"/>
                  </a:rPr>
                  <a:t>jika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W  </a:t>
                </a:r>
                <a:r>
                  <a:rPr lang="en-US" dirty="0" err="1">
                    <a:latin typeface="Bookman Old Style" panose="02050604050505020204" pitchFamily="18" charset="0"/>
                  </a:rPr>
                  <a:t>juga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merupakan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ruang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vektor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	yang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tertutup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terhadap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operasi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penjumlahan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perkalian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dengan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skalar</a:t>
                </a:r>
                <a:r>
                  <a:rPr lang="en-US" dirty="0">
                    <a:latin typeface="Bookman Old Style" panose="02050604050505020204" pitchFamily="18" charset="0"/>
                  </a:rPr>
                  <a:t>.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 err="1">
                    <a:latin typeface="Bookman Old Style" panose="02050604050505020204" pitchFamily="18" charset="0"/>
                  </a:rPr>
                  <a:t>Syarat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W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disebut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subruang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dari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V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 err="1">
                    <a:latin typeface="Bookman Old Style" panose="02050604050505020204" pitchFamily="18" charset="0"/>
                  </a:rPr>
                  <a:t>adalah</a:t>
                </a:r>
                <a:r>
                  <a:rPr lang="en-US" dirty="0">
                    <a:latin typeface="Bookman Old Style" panose="02050604050505020204" pitchFamily="18" charset="0"/>
                  </a:rPr>
                  <a:t> :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1.</a:t>
                </a:r>
                <a:r>
                  <a:rPr lang="en-US" i="1" dirty="0">
                    <a:latin typeface="Bookman Old Style" panose="02050604050505020204" pitchFamily="18" charset="0"/>
                  </a:rPr>
                  <a:t> W</a:t>
                </a:r>
                <a:r>
                  <a:rPr lang="en-US" dirty="0">
                    <a:latin typeface="Bookman Old Style" panose="02050604050505020204" pitchFamily="18" charset="0"/>
                  </a:rPr>
                  <a:t>  </a:t>
                </a:r>
                <a:r>
                  <a:rPr lang="en-US" dirty="0">
                    <a:latin typeface="Bookman Old Style" panose="02050604050505020204" pitchFamily="18" charset="0"/>
                    <a:sym typeface="Symbol" panose="05050102010706020507" pitchFamily="18" charset="2"/>
                  </a:rPr>
                  <a:t></a:t>
                </a:r>
                <a:r>
                  <a:rPr lang="en-US" dirty="0">
                    <a:latin typeface="Bookman Old Style" panose="02050604050505020204" pitchFamily="18" charset="0"/>
                  </a:rPr>
                  <a:t> { }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2.</a:t>
                </a:r>
                <a:r>
                  <a:rPr lang="en-US" i="1" dirty="0">
                    <a:latin typeface="Bookman Old Style" panose="02050604050505020204" pitchFamily="18" charset="0"/>
                  </a:rPr>
                  <a:t> W 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>
                    <a:latin typeface="Bookman Old Style" panose="02050604050505020204" pitchFamily="18" charset="0"/>
                    <a:sym typeface="Symbol" panose="05050102010706020507" pitchFamily="18" charset="2"/>
                  </a:rPr>
                  <a:t></a:t>
                </a:r>
                <a:r>
                  <a:rPr lang="en-US" i="1" dirty="0">
                    <a:latin typeface="Bookman Old Style" panose="02050604050505020204" pitchFamily="18" charset="0"/>
                  </a:rPr>
                  <a:t>  V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3. </a:t>
                </a:r>
                <a:r>
                  <a:rPr lang="en-US" dirty="0" err="1">
                    <a:latin typeface="Bookman Old Style" panose="02050604050505020204" pitchFamily="18" charset="0"/>
                  </a:rPr>
                  <a:t>Jika</a:t>
                </a:r>
                <a:r>
                  <a:rPr lang="en-US" dirty="0">
                    <a:latin typeface="Bookman Old Style" panose="02050604050505020204" pitchFamily="18" charset="0"/>
                  </a:rPr>
                  <a:t>  	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      </a:t>
                </a:r>
                <a:r>
                  <a:rPr lang="en-US" dirty="0">
                    <a:latin typeface="Bookman Old Style" panose="02050604050505020204" pitchFamily="18" charset="0"/>
                  </a:rPr>
                  <a:t>	</a:t>
                </a:r>
                <a:r>
                  <a:rPr lang="en-US" dirty="0" err="1">
                    <a:latin typeface="Bookman Old Style" panose="02050604050505020204" pitchFamily="18" charset="0"/>
                  </a:rPr>
                  <a:t>maka</a:t>
                </a:r>
                <a:r>
                  <a:rPr lang="en-US" dirty="0">
                    <a:latin typeface="Bookman Old Style" panose="02050604050505020204" pitchFamily="18" charset="0"/>
                  </a:rPr>
                  <a:t>  </a:t>
                </a:r>
              </a:p>
              <a:p>
                <a:pPr marL="609600" indent="-609600">
                  <a:lnSpc>
                    <a:spcPct val="110000"/>
                  </a:lnSpc>
                  <a:buNone/>
                </a:pPr>
                <a:r>
                  <a:rPr lang="en-US" dirty="0">
                    <a:latin typeface="Bookman Old Style" panose="02050604050505020204" pitchFamily="18" charset="0"/>
                  </a:rPr>
                  <a:t>4. </a:t>
                </a:r>
                <a:r>
                  <a:rPr lang="en-US" dirty="0" err="1">
                    <a:latin typeface="Bookman Old Style" panose="02050604050505020204" pitchFamily="18" charset="0"/>
                  </a:rPr>
                  <a:t>Jika</a:t>
                </a:r>
                <a:r>
                  <a:rPr lang="en-US" dirty="0">
                    <a:latin typeface="Bookman Old Style" panose="02050604050505020204" pitchFamily="18" charset="0"/>
                  </a:rPr>
                  <a:t>            </a:t>
                </a:r>
                <a:r>
                  <a:rPr lang="en-US" dirty="0" err="1">
                    <a:latin typeface="Bookman Old Style" panose="02050604050505020204" pitchFamily="18" charset="0"/>
                  </a:rPr>
                  <a:t>dan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i="1" dirty="0">
                    <a:latin typeface="Bookman Old Style" panose="02050604050505020204" pitchFamily="18" charset="0"/>
                  </a:rPr>
                  <a:t>k</a:t>
                </a:r>
                <a:r>
                  <a:rPr lang="en-US" dirty="0">
                    <a:latin typeface="Bookman Old Style" panose="02050604050505020204" pitchFamily="18" charset="0"/>
                  </a:rPr>
                  <a:t> </a:t>
                </a:r>
                <a:r>
                  <a:rPr lang="en-US" dirty="0">
                    <a:latin typeface="Bookman Old Style" panose="02050604050505020204" pitchFamily="18" charset="0"/>
                    <a:sym typeface="Symbol" panose="05050102010706020507" pitchFamily="18" charset="2"/>
                  </a:rPr>
                  <a:t> </a:t>
                </a:r>
                <a:r>
                  <a:rPr lang="en-US" dirty="0" err="1">
                    <a:latin typeface="Bookman Old Style" panose="02050604050505020204" pitchFamily="18" charset="0"/>
                    <a:sym typeface="Symbol" panose="05050102010706020507" pitchFamily="18" charset="2"/>
                  </a:rPr>
                  <a:t>Riil</a:t>
                </a:r>
                <a:r>
                  <a:rPr lang="en-US" dirty="0">
                    <a:latin typeface="Bookman Old Style" panose="02050604050505020204" pitchFamily="18" charset="0"/>
                    <a:sym typeface="Symbol" panose="05050102010706020507" pitchFamily="18" charset="2"/>
                  </a:rPr>
                  <a:t> </a:t>
                </a:r>
                <a:r>
                  <a:rPr lang="en-US" dirty="0" err="1" smtClean="0">
                    <a:latin typeface="Bookman Old Style" panose="02050604050505020204" pitchFamily="18" charset="0"/>
                  </a:rPr>
                  <a:t>maka</a:t>
                </a:r>
                <a:r>
                  <a:rPr lang="en-US" dirty="0" smtClean="0">
                    <a:latin typeface="Bookman Old Style" panose="02050604050505020204" pitchFamily="18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𝑘</m:t>
                    </m:r>
                    <m:acc>
                      <m:accPr>
                        <m:chr m:val="̅"/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acc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𝑢</m:t>
                        </m:r>
                      </m:e>
                    </m:acc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𝑊</m:t>
                    </m:r>
                  </m:oMath>
                </a14:m>
                <a:r>
                  <a:rPr lang="en-US" dirty="0" smtClean="0">
                    <a:latin typeface="Bookman Old Style" panose="02050604050505020204" pitchFamily="18" charset="0"/>
                  </a:rPr>
                  <a:t> </a:t>
                </a:r>
                <a:endParaRPr lang="en-US" dirty="0">
                  <a:latin typeface="Bookman Old Style" panose="02050604050505020204" pitchFamily="18" charset="0"/>
                </a:endParaRP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90034" y="304801"/>
                <a:ext cx="8596668" cy="5736562"/>
              </a:xfrm>
              <a:blipFill rotWithShape="0">
                <a:blip r:embed="rId3"/>
                <a:stretch>
                  <a:fillRect l="-1064" t="-138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6481591"/>
              </p:ext>
            </p:extLst>
          </p:nvPr>
        </p:nvGraphicFramePr>
        <p:xfrm>
          <a:off x="1627188" y="4084638"/>
          <a:ext cx="933450" cy="333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4" imgW="609480" imgH="215640" progId="Equation.3">
                  <p:embed/>
                </p:oleObj>
              </mc:Choice>
              <mc:Fallback>
                <p:oleObj name="Equation" r:id="rId4" imgW="609480" imgH="215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7188" y="4084638"/>
                        <a:ext cx="933450" cy="333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07349462"/>
              </p:ext>
            </p:extLst>
          </p:nvPr>
        </p:nvGraphicFramePr>
        <p:xfrm>
          <a:off x="1611313" y="4505326"/>
          <a:ext cx="725487" cy="333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6" imgW="444307" imgH="203112" progId="Equation.3">
                  <p:embed/>
                </p:oleObj>
              </mc:Choice>
              <mc:Fallback>
                <p:oleObj name="Equation" r:id="rId6" imgW="444307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11313" y="4505326"/>
                        <a:ext cx="725487" cy="3332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797394"/>
              </p:ext>
            </p:extLst>
          </p:nvPr>
        </p:nvGraphicFramePr>
        <p:xfrm>
          <a:off x="3314701" y="4067176"/>
          <a:ext cx="1143000" cy="3534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8" imgW="660113" imgH="203112" progId="Equation.3">
                  <p:embed/>
                </p:oleObj>
              </mc:Choice>
              <mc:Fallback>
                <p:oleObj name="Equation" r:id="rId8" imgW="660113" imgH="203112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14701" y="4067176"/>
                        <a:ext cx="1143000" cy="35342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20536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258</TotalTime>
  <Words>360</Words>
  <Application>Microsoft Office PowerPoint</Application>
  <PresentationFormat>Widescreen</PresentationFormat>
  <Paragraphs>191</Paragraphs>
  <Slides>19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19</vt:i4>
      </vt:variant>
    </vt:vector>
  </HeadingPairs>
  <TitlesOfParts>
    <vt:vector size="31" baseType="lpstr">
      <vt:lpstr>MS Mincho</vt:lpstr>
      <vt:lpstr>Arial</vt:lpstr>
      <vt:lpstr>Bookman Old Style</vt:lpstr>
      <vt:lpstr>Cambria Math</vt:lpstr>
      <vt:lpstr>Symbol</vt:lpstr>
      <vt:lpstr>Times New Roman</vt:lpstr>
      <vt:lpstr>Trebuchet MS</vt:lpstr>
      <vt:lpstr>Wingdings</vt:lpstr>
      <vt:lpstr>Wingdings 3</vt:lpstr>
      <vt:lpstr>Facet</vt:lpstr>
      <vt:lpstr>Equation</vt:lpstr>
      <vt:lpstr>Microsoft Equation 3.0</vt:lpstr>
      <vt:lpstr>RUANG VEKTOR</vt:lpstr>
      <vt:lpstr>Vektor di R^2 dan R^3</vt:lpstr>
      <vt:lpstr>PowerPoint Presentation</vt:lpstr>
      <vt:lpstr>Operasi-operasi pada vektor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Kombinasi Linear dan Membangun Linear</vt:lpstr>
      <vt:lpstr>PowerPoint Presentation</vt:lpstr>
      <vt:lpstr>PowerPoint Presentation</vt:lpstr>
      <vt:lpstr>PowerPoint Presentation</vt:lpstr>
      <vt:lpstr>Bebas Linear dan Bergantung Linear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Inne Novita Sari</dc:creator>
  <cp:lastModifiedBy>Inne Novita Sari</cp:lastModifiedBy>
  <cp:revision>5</cp:revision>
  <dcterms:created xsi:type="dcterms:W3CDTF">2013-11-22T01:21:04Z</dcterms:created>
  <dcterms:modified xsi:type="dcterms:W3CDTF">2013-11-24T16:11:40Z</dcterms:modified>
</cp:coreProperties>
</file>