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F4BC-2BA1-41CE-BEAF-C620EFCDB2F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4C3-F81C-4E13-9B58-6D1A63DF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F4BC-2BA1-41CE-BEAF-C620EFCDB2F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4C3-F81C-4E13-9B58-6D1A63DF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F4BC-2BA1-41CE-BEAF-C620EFCDB2F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4C3-F81C-4E13-9B58-6D1A63DF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F4BC-2BA1-41CE-BEAF-C620EFCDB2F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4C3-F81C-4E13-9B58-6D1A63DF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F4BC-2BA1-41CE-BEAF-C620EFCDB2F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4C3-F81C-4E13-9B58-6D1A63DF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F4BC-2BA1-41CE-BEAF-C620EFCDB2F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4C3-F81C-4E13-9B58-6D1A63DF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F4BC-2BA1-41CE-BEAF-C620EFCDB2F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4C3-F81C-4E13-9B58-6D1A63DF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F4BC-2BA1-41CE-BEAF-C620EFCDB2F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4C3-F81C-4E13-9B58-6D1A63DF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F4BC-2BA1-41CE-BEAF-C620EFCDB2F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4C3-F81C-4E13-9B58-6D1A63DF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F4BC-2BA1-41CE-BEAF-C620EFCDB2F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4C3-F81C-4E13-9B58-6D1A63DF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F4BC-2BA1-41CE-BEAF-C620EFCDB2F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4C3-F81C-4E13-9B58-6D1A63DF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4F4BC-2BA1-41CE-BEAF-C620EFCDB2F2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2B4C3-F81C-4E13-9B58-6D1A63DF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Turunan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Maksimum</a:t>
            </a:r>
            <a:r>
              <a:rPr lang="en-US" dirty="0" smtClean="0"/>
              <a:t>-Minimum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Andaikan</a:t>
            </a:r>
            <a:r>
              <a:rPr lang="en-US" dirty="0" smtClean="0"/>
              <a:t> S,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smtClean="0"/>
              <a:t>f,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smtClean="0"/>
              <a:t>c. </a:t>
            </a:r>
            <a:r>
              <a:rPr lang="en-US" dirty="0" smtClean="0"/>
              <a:t>Kita </a:t>
            </a:r>
            <a:r>
              <a:rPr lang="en-US" dirty="0" err="1" smtClean="0"/>
              <a:t>katakan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:</a:t>
            </a:r>
          </a:p>
          <a:p>
            <a:pPr lvl="0"/>
            <a:r>
              <a:rPr lang="en-US" dirty="0" smtClean="0"/>
              <a:t> </a:t>
            </a:r>
            <a:r>
              <a:rPr lang="en-US" dirty="0" smtClean="0"/>
              <a:t>f(c)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maksimum</a:t>
            </a:r>
            <a:r>
              <a:rPr lang="en-US" b="1" dirty="0" smtClean="0"/>
              <a:t> </a:t>
            </a:r>
            <a:r>
              <a:rPr lang="en-US" b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smtClean="0"/>
              <a:t>S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/>
              <a:t>f(c) </a:t>
            </a:r>
            <a:r>
              <a:rPr lang="en-US" dirty="0" smtClean="0">
                <a:latin typeface="Calibri"/>
              </a:rPr>
              <a:t>≥ f(x)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smtClean="0"/>
              <a:t>x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smtClean="0"/>
              <a:t>S;</a:t>
            </a:r>
            <a:endParaRPr lang="en-US" dirty="0" smtClean="0"/>
          </a:p>
          <a:p>
            <a:pPr lvl="0"/>
            <a:r>
              <a:rPr lang="en-US" dirty="0" smtClean="0"/>
              <a:t> </a:t>
            </a:r>
            <a:r>
              <a:rPr lang="en-US" dirty="0" smtClean="0"/>
              <a:t>f(c)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minimum </a:t>
            </a:r>
            <a:r>
              <a:rPr lang="en-US" b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smtClean="0"/>
              <a:t>S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/>
              <a:t>f(c) ≤ f(x)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smtClean="0"/>
              <a:t>x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smtClean="0"/>
              <a:t>S;</a:t>
            </a:r>
            <a:endParaRPr lang="en-US" dirty="0" smtClean="0"/>
          </a:p>
          <a:p>
            <a:r>
              <a:rPr lang="en-US" dirty="0" smtClean="0"/>
              <a:t>f(c)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ekstrim</a:t>
            </a:r>
            <a:r>
              <a:rPr lang="en-US" b="1" dirty="0" smtClean="0"/>
              <a:t> </a:t>
            </a:r>
            <a:r>
              <a:rPr lang="en-US" b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smtClean="0"/>
              <a:t>S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minimum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Maks</a:t>
            </a:r>
            <a:r>
              <a:rPr lang="en-US" dirty="0" smtClean="0"/>
              <a:t>-Min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minimum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895600"/>
          <a:ext cx="4572000" cy="1371600"/>
        </p:xfrm>
        <a:graphic>
          <a:graphicData uri="http://schemas.openxmlformats.org/presentationml/2006/ole">
            <p:oleObj spid="_x0000_s21506" name="Equation" r:id="rId3" imgW="15238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(</a:t>
            </a:r>
            <a:r>
              <a:rPr lang="en-US" b="1" dirty="0" err="1" smtClean="0"/>
              <a:t>Titik</a:t>
            </a:r>
            <a:r>
              <a:rPr lang="en-US" b="1" dirty="0" smtClean="0"/>
              <a:t> </a:t>
            </a:r>
            <a:r>
              <a:rPr lang="en-US" b="1" dirty="0" err="1" smtClean="0"/>
              <a:t>kritis</a:t>
            </a:r>
            <a:r>
              <a:rPr lang="en-US" b="1" dirty="0" smtClean="0"/>
              <a:t>).</a:t>
            </a:r>
            <a:r>
              <a:rPr lang="en-US" dirty="0" smtClean="0"/>
              <a:t> </a:t>
            </a:r>
            <a:r>
              <a:rPr lang="en-US" dirty="0" err="1" smtClean="0"/>
              <a:t>Andaikan</a:t>
            </a:r>
            <a:r>
              <a:rPr lang="en-US" dirty="0" smtClean="0"/>
              <a:t> </a:t>
            </a:r>
            <a:r>
              <a:rPr lang="en-US" dirty="0" smtClean="0"/>
              <a:t>f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smtClean="0"/>
              <a:t>I </a:t>
            </a:r>
            <a:r>
              <a:rPr lang="en-US" dirty="0" smtClean="0"/>
              <a:t>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smtClean="0"/>
              <a:t>c.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/>
              <a:t>f(c)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ekstrim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smtClean="0"/>
              <a:t>c </a:t>
            </a:r>
            <a:r>
              <a:rPr lang="en-US" dirty="0" err="1" smtClean="0"/>
              <a:t>haruslah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;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smtClean="0"/>
              <a:t>c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smtClean="0"/>
              <a:t>I</a:t>
            </a:r>
            <a:endParaRPr lang="en-US" dirty="0" smtClean="0"/>
          </a:p>
          <a:p>
            <a:pPr lvl="0"/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stasioner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smtClean="0"/>
              <a:t>f (f’(c) = 0);</a:t>
            </a:r>
            <a:endParaRPr lang="en-US" dirty="0" smtClean="0"/>
          </a:p>
          <a:p>
            <a:r>
              <a:rPr lang="en-US" dirty="0" err="1" smtClean="0"/>
              <a:t>Titik</a:t>
            </a:r>
            <a:r>
              <a:rPr lang="en-US" dirty="0" smtClean="0"/>
              <a:t> singular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smtClean="0"/>
              <a:t>f </a:t>
            </a:r>
            <a:r>
              <a:rPr lang="en-US" dirty="0" smtClean="0"/>
              <a:t>( </a:t>
            </a:r>
            <a:r>
              <a:rPr lang="en-US" dirty="0" smtClean="0"/>
              <a:t>f’(c)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Kemonotonan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Andaikan</a:t>
            </a:r>
            <a:r>
              <a:rPr lang="en-US" dirty="0" smtClean="0"/>
              <a:t> </a:t>
            </a:r>
            <a:r>
              <a:rPr lang="en-US" dirty="0" smtClean="0"/>
              <a:t>f </a:t>
            </a:r>
            <a:r>
              <a:rPr lang="en-US" dirty="0" err="1" smtClean="0"/>
              <a:t>terdefinisi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smtClean="0"/>
              <a:t>I </a:t>
            </a:r>
            <a:r>
              <a:rPr lang="en-US" dirty="0" smtClean="0"/>
              <a:t>(</a:t>
            </a:r>
            <a:r>
              <a:rPr lang="en-US" dirty="0" err="1" smtClean="0"/>
              <a:t>terbuka</a:t>
            </a:r>
            <a:r>
              <a:rPr lang="en-US" dirty="0" smtClean="0"/>
              <a:t>, </a:t>
            </a:r>
            <a:r>
              <a:rPr lang="en-US" dirty="0" err="1" smtClean="0"/>
              <a:t>tertutup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satupun</a:t>
            </a:r>
            <a:r>
              <a:rPr lang="en-US" dirty="0" smtClean="0"/>
              <a:t>). Kita </a:t>
            </a:r>
            <a:r>
              <a:rPr lang="en-US" dirty="0" err="1" smtClean="0"/>
              <a:t>katakan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:</a:t>
            </a:r>
          </a:p>
          <a:p>
            <a:pPr lvl="0"/>
            <a:r>
              <a:rPr lang="en-US" dirty="0" smtClean="0"/>
              <a:t>f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smtClean="0"/>
              <a:t>I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smtClean="0"/>
              <a:t>I.  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&lt; x</a:t>
            </a:r>
            <a:r>
              <a:rPr lang="en-US" baseline="-25000" dirty="0" smtClean="0"/>
              <a:t>2</a:t>
            </a:r>
            <a:r>
              <a:rPr lang="en-US" dirty="0" smtClean="0"/>
              <a:t> → f(x</a:t>
            </a:r>
            <a:r>
              <a:rPr lang="en-US" baseline="-25000" dirty="0" smtClean="0"/>
              <a:t>1</a:t>
            </a:r>
            <a:r>
              <a:rPr lang="en-US" dirty="0" smtClean="0"/>
              <a:t>) &lt; f(x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 smtClean="0"/>
          </a:p>
          <a:p>
            <a:pPr lvl="0"/>
            <a:r>
              <a:rPr lang="en-US" dirty="0" smtClean="0"/>
              <a:t>f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I.   x</a:t>
            </a:r>
            <a:r>
              <a:rPr lang="en-US" baseline="-25000" dirty="0" smtClean="0"/>
              <a:t>1</a:t>
            </a:r>
            <a:r>
              <a:rPr lang="en-US" dirty="0" smtClean="0"/>
              <a:t> &lt; x</a:t>
            </a:r>
            <a:r>
              <a:rPr lang="en-US" baseline="-25000" dirty="0" smtClean="0"/>
              <a:t>2</a:t>
            </a:r>
            <a:r>
              <a:rPr lang="en-US" dirty="0" smtClean="0"/>
              <a:t> → f(x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  <a:r>
              <a:rPr lang="en-US" dirty="0" smtClean="0"/>
              <a:t>&gt; </a:t>
            </a:r>
            <a:r>
              <a:rPr lang="en-US" dirty="0" smtClean="0"/>
              <a:t>f(x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f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monoton</a:t>
            </a:r>
            <a:r>
              <a:rPr lang="en-US" b="1" dirty="0" smtClean="0"/>
              <a:t> </a:t>
            </a:r>
            <a:r>
              <a:rPr lang="en-US" b="1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r>
              <a:rPr lang="en-US" dirty="0" smtClean="0"/>
              <a:t> </a:t>
            </a:r>
            <a:r>
              <a:rPr lang="en-US" dirty="0" err="1" smtClean="0"/>
              <a:t>Kemonotonan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Andaikan</a:t>
            </a:r>
            <a:r>
              <a:rPr lang="en-US" dirty="0" smtClean="0"/>
              <a:t> f </a:t>
            </a:r>
            <a:r>
              <a:rPr lang="en-US" dirty="0" err="1" smtClean="0"/>
              <a:t>kontinu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smtClean="0"/>
              <a:t>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dideferensialkan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smtClean="0"/>
              <a:t>I.</a:t>
            </a:r>
            <a:endParaRPr lang="en-US" dirty="0" smtClean="0"/>
          </a:p>
          <a:p>
            <a:pPr lvl="0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/>
              <a:t>f’(x) &gt; 0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smtClean="0"/>
              <a:t>x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smtClean="0"/>
              <a:t>I,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smtClean="0"/>
              <a:t>f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</a:t>
            </a:r>
            <a:endParaRPr lang="en-US" dirty="0" smtClean="0"/>
          </a:p>
          <a:p>
            <a:pPr lvl="0"/>
            <a:r>
              <a:rPr lang="en-US" dirty="0" err="1" smtClean="0"/>
              <a:t>Jika</a:t>
            </a:r>
            <a:r>
              <a:rPr lang="en-US" dirty="0" smtClean="0"/>
              <a:t> f’(x) </a:t>
            </a:r>
            <a:r>
              <a:rPr lang="en-US" dirty="0" smtClean="0"/>
              <a:t>&lt; </a:t>
            </a:r>
            <a:r>
              <a:rPr lang="en-US" dirty="0" smtClean="0"/>
              <a:t>0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x </a:t>
            </a:r>
            <a:r>
              <a:rPr lang="en-US" dirty="0" err="1" smtClean="0"/>
              <a:t>dari</a:t>
            </a:r>
            <a:r>
              <a:rPr lang="en-US" dirty="0" smtClean="0"/>
              <a:t> I, </a:t>
            </a:r>
            <a:r>
              <a:rPr lang="en-US" dirty="0" err="1" smtClean="0"/>
              <a:t>maka</a:t>
            </a:r>
            <a:r>
              <a:rPr lang="en-US" dirty="0" smtClean="0"/>
              <a:t> f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err="1" smtClean="0"/>
              <a:t>kemonotonan</a:t>
            </a:r>
            <a:r>
              <a:rPr lang="en-US" dirty="0" smtClean="0"/>
              <a:t>,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ekstrim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743200"/>
          <a:ext cx="4597400" cy="3727622"/>
        </p:xfrm>
        <a:graphic>
          <a:graphicData uri="http://schemas.openxmlformats.org/presentationml/2006/ole">
            <p:oleObj spid="_x0000_s22530" name="Equation" r:id="rId3" imgW="1879560" imgH="152388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Kecekungan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Andaikan</a:t>
            </a:r>
            <a:r>
              <a:rPr lang="en-US" dirty="0" smtClean="0"/>
              <a:t> </a:t>
            </a:r>
            <a:r>
              <a:rPr lang="en-US" dirty="0" smtClean="0"/>
              <a:t>f </a:t>
            </a:r>
            <a:r>
              <a:rPr lang="en-US" dirty="0" err="1" smtClean="0"/>
              <a:t>terdiferensial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smtClean="0"/>
              <a:t>I = (</a:t>
            </a:r>
            <a:r>
              <a:rPr lang="en-US" dirty="0" err="1" smtClean="0"/>
              <a:t>a,b</a:t>
            </a:r>
            <a:r>
              <a:rPr lang="en-US" dirty="0" smtClean="0"/>
              <a:t>).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/>
              <a:t>f’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smtClean="0"/>
              <a:t>I, f </a:t>
            </a:r>
            <a:r>
              <a:rPr lang="en-US" dirty="0" smtClean="0"/>
              <a:t>(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grafiknya</a:t>
            </a:r>
            <a:r>
              <a:rPr lang="en-US" dirty="0" smtClean="0"/>
              <a:t>) </a:t>
            </a:r>
            <a:r>
              <a:rPr lang="en-US" b="1" dirty="0" err="1" smtClean="0"/>
              <a:t>cekung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sana</a:t>
            </a:r>
            <a:r>
              <a:rPr lang="en-US" dirty="0" smtClean="0"/>
              <a:t>;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/>
              <a:t>f’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smtClean="0"/>
              <a:t>I,  </a:t>
            </a:r>
            <a:r>
              <a:rPr lang="en-US" b="1" dirty="0" err="1" smtClean="0"/>
              <a:t>cekung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smtClean="0"/>
              <a:t>I.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r>
              <a:rPr lang="en-US" dirty="0" smtClean="0"/>
              <a:t> </a:t>
            </a:r>
            <a:r>
              <a:rPr lang="en-US" dirty="0" err="1" smtClean="0"/>
              <a:t>Kecekungan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Andaikan</a:t>
            </a:r>
            <a:r>
              <a:rPr lang="en-US" dirty="0" smtClean="0"/>
              <a:t> </a:t>
            </a:r>
            <a:r>
              <a:rPr lang="en-US" dirty="0" smtClean="0"/>
              <a:t>f </a:t>
            </a:r>
            <a:r>
              <a:rPr lang="en-US" dirty="0" err="1" smtClean="0"/>
              <a:t>terdiferensialkan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kali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 smtClean="0"/>
          </a:p>
          <a:p>
            <a:pPr lvl="0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/>
              <a:t>f”(x) &gt; 0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smtClean="0"/>
              <a:t>x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smtClean="0"/>
              <a:t>f </a:t>
            </a:r>
            <a:r>
              <a:rPr lang="en-US" b="1" dirty="0" err="1" smtClean="0"/>
              <a:t>cekung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/>
              <a:t>f”(x) &lt; 0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smtClean="0"/>
              <a:t>x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smtClean="0"/>
              <a:t>f </a:t>
            </a:r>
            <a:r>
              <a:rPr lang="en-US" b="1" dirty="0" err="1" smtClean="0"/>
              <a:t>cekung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Andaikan</a:t>
            </a:r>
            <a:r>
              <a:rPr lang="en-US" dirty="0" smtClean="0"/>
              <a:t> </a:t>
            </a:r>
            <a:r>
              <a:rPr lang="en-US" dirty="0" smtClean="0"/>
              <a:t>f </a:t>
            </a:r>
            <a:r>
              <a:rPr lang="en-US" dirty="0" err="1" smtClean="0"/>
              <a:t>kontinu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smtClean="0"/>
              <a:t>c.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smtClean="0"/>
              <a:t>(c, f(c))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dirty="0" err="1" smtClean="0"/>
              <a:t>titik</a:t>
            </a:r>
            <a:r>
              <a:rPr lang="en-US" b="1" dirty="0" smtClean="0"/>
              <a:t> </a:t>
            </a:r>
            <a:r>
              <a:rPr lang="en-US" b="1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smtClean="0"/>
              <a:t>f </a:t>
            </a:r>
            <a:r>
              <a:rPr lang="en-US" dirty="0" err="1" smtClean="0"/>
              <a:t>jika</a:t>
            </a:r>
            <a:r>
              <a:rPr lang="en-US" dirty="0" smtClean="0"/>
              <a:t> f </a:t>
            </a:r>
            <a:r>
              <a:rPr lang="en-US" dirty="0" err="1" smtClean="0"/>
              <a:t>cekung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cekung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smtClean="0"/>
              <a:t>c. </a:t>
            </a:r>
            <a:r>
              <a:rPr lang="en-US" dirty="0" err="1" smtClean="0"/>
              <a:t>Titik-titik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smtClean="0"/>
              <a:t>f”(x) = 0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smtClean="0"/>
              <a:t>f”(x)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calon-calon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kecekungan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belok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err="1" smtClean="0"/>
              <a:t>kecekungan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belok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4578" name="Equation" r:id="rId3" imgW="114120" imgH="21564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914400" y="2743200"/>
          <a:ext cx="4597400" cy="3727450"/>
        </p:xfrm>
        <a:graphic>
          <a:graphicData uri="http://schemas.openxmlformats.org/presentationml/2006/ole">
            <p:oleObj spid="_x0000_s24579" name="Equation" r:id="rId4" imgW="1879560" imgH="1523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Turunan</a:t>
            </a:r>
            <a:r>
              <a:rPr lang="en-US" dirty="0" smtClean="0"/>
              <a:t> Tingkat </a:t>
            </a:r>
            <a:r>
              <a:rPr lang="en-US" dirty="0" err="1" smtClean="0"/>
              <a:t>Tinggi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Turunan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-n </a:t>
            </a:r>
            <a:r>
              <a:rPr lang="en-US" sz="2800" dirty="0" err="1" smtClean="0"/>
              <a:t>didapatkan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penurunan</a:t>
            </a:r>
            <a:r>
              <a:rPr lang="en-US" sz="2800" dirty="0" smtClean="0"/>
              <a:t> </a:t>
            </a:r>
            <a:r>
              <a:rPr lang="en-US" sz="2800" dirty="0" err="1" smtClean="0"/>
              <a:t>turunan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-(n-1)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Turunan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endParaRPr lang="en-US" sz="2800" dirty="0" smtClean="0"/>
          </a:p>
          <a:p>
            <a:pPr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Turunan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</a:p>
          <a:p>
            <a:pPr>
              <a:lnSpc>
                <a:spcPct val="150000"/>
              </a:lnSpc>
            </a:pP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Turunan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-n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6400" y="2162528"/>
          <a:ext cx="2819400" cy="809272"/>
        </p:xfrm>
        <a:graphic>
          <a:graphicData uri="http://schemas.openxmlformats.org/presentationml/2006/ole">
            <p:oleObj spid="_x0000_s1026" name="Equation" r:id="rId3" imgW="137160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352800" y="2895600"/>
          <a:ext cx="2062163" cy="809625"/>
        </p:xfrm>
        <a:graphic>
          <a:graphicData uri="http://schemas.openxmlformats.org/presentationml/2006/ole">
            <p:oleObj spid="_x0000_s1027" name="Equation" r:id="rId4" imgW="100296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048000" y="4067175"/>
          <a:ext cx="2062163" cy="809625"/>
        </p:xfrm>
        <a:graphic>
          <a:graphicData uri="http://schemas.openxmlformats.org/presentationml/2006/ole">
            <p:oleObj spid="_x0000_s1028" name="Equation" r:id="rId5" imgW="1002960" imgH="393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895600" y="5311775"/>
          <a:ext cx="2192337" cy="860425"/>
        </p:xfrm>
        <a:graphic>
          <a:graphicData uri="http://schemas.openxmlformats.org/presentationml/2006/ole">
            <p:oleObj spid="_x0000_s1029" name="Equation" r:id="rId6" imgW="10666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Asimtot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Asimtot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lurus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didekati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grafik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endParaRPr lang="en-US" sz="2800" dirty="0" smtClean="0"/>
          </a:p>
          <a:p>
            <a:r>
              <a:rPr lang="en-US" sz="2800" dirty="0" err="1" smtClean="0"/>
              <a:t>Ada</a:t>
            </a:r>
            <a:r>
              <a:rPr lang="en-US" sz="2800" dirty="0" smtClean="0"/>
              <a:t> 3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asimtot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, </a:t>
            </a:r>
            <a:r>
              <a:rPr lang="en-US" sz="2800" dirty="0" err="1" smtClean="0"/>
              <a:t>yakni</a:t>
            </a:r>
            <a:r>
              <a:rPr lang="en-US" sz="28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Asimtot</a:t>
            </a:r>
            <a:r>
              <a:rPr lang="en-US" sz="2800" dirty="0" smtClean="0"/>
              <a:t> </a:t>
            </a:r>
            <a:r>
              <a:rPr lang="en-US" sz="2800" dirty="0" err="1" smtClean="0"/>
              <a:t>tegak</a:t>
            </a:r>
            <a:r>
              <a:rPr lang="en-US" sz="2800" dirty="0" smtClean="0"/>
              <a:t>: </a:t>
            </a:r>
            <a:r>
              <a:rPr lang="en-US" sz="2800" dirty="0" err="1" smtClean="0"/>
              <a:t>Garis</a:t>
            </a:r>
            <a:r>
              <a:rPr lang="en-US" sz="2800" dirty="0" smtClean="0"/>
              <a:t> x =c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asimtot</a:t>
            </a:r>
            <a:r>
              <a:rPr lang="en-US" sz="2800" dirty="0" smtClean="0"/>
              <a:t> </a:t>
            </a:r>
            <a:r>
              <a:rPr lang="en-US" sz="2800" dirty="0" err="1" smtClean="0"/>
              <a:t>tegak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y = f(x)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800" dirty="0" err="1" smtClean="0"/>
              <a:t>Asimtot</a:t>
            </a:r>
            <a:r>
              <a:rPr lang="en-US" sz="2800" dirty="0" smtClean="0"/>
              <a:t> </a:t>
            </a:r>
            <a:r>
              <a:rPr lang="en-US" sz="2800" dirty="0" err="1" smtClean="0"/>
              <a:t>Datar</a:t>
            </a:r>
            <a:r>
              <a:rPr lang="en-US" sz="2800" dirty="0" smtClean="0"/>
              <a:t>: </a:t>
            </a:r>
            <a:r>
              <a:rPr lang="en-US" sz="2800" dirty="0" err="1" smtClean="0"/>
              <a:t>Garis</a:t>
            </a:r>
            <a:r>
              <a:rPr lang="en-US" sz="2800" dirty="0" smtClean="0"/>
              <a:t> y = b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asimtot</a:t>
            </a:r>
            <a:r>
              <a:rPr lang="en-US" sz="2800" dirty="0" smtClean="0"/>
              <a:t> </a:t>
            </a:r>
            <a:r>
              <a:rPr lang="en-US" sz="2800" dirty="0" err="1" smtClean="0"/>
              <a:t>datar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y =f(x) </a:t>
            </a:r>
            <a:r>
              <a:rPr lang="en-US" sz="2800" dirty="0" err="1" smtClean="0"/>
              <a:t>jika</a:t>
            </a:r>
            <a:endParaRPr lang="en-US" sz="2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2800" dirty="0" err="1" smtClean="0"/>
              <a:t>Asimtot</a:t>
            </a:r>
            <a:r>
              <a:rPr lang="en-US" sz="2800" dirty="0" smtClean="0"/>
              <a:t> miring: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i="1" dirty="0" smtClean="0"/>
              <a:t>y =ax + b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asimtot</a:t>
            </a:r>
            <a:r>
              <a:rPr lang="en-US" sz="2800" dirty="0" smtClean="0"/>
              <a:t> miring </a:t>
            </a:r>
            <a:r>
              <a:rPr lang="en-US" sz="2800" dirty="0" err="1" smtClean="0"/>
              <a:t>jika</a:t>
            </a:r>
            <a:endParaRPr lang="en-US" sz="28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38182" y="3200400"/>
          <a:ext cx="1938618" cy="794132"/>
        </p:xfrm>
        <a:graphic>
          <a:graphicData uri="http://schemas.openxmlformats.org/presentationml/2006/ole">
            <p:oleObj spid="_x0000_s25602" name="Equation" r:id="rId3" imgW="1054080" imgH="43164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743200" y="4114800"/>
          <a:ext cx="1752600" cy="717691"/>
        </p:xfrm>
        <a:graphic>
          <a:graphicData uri="http://schemas.openxmlformats.org/presentationml/2006/ole">
            <p:oleObj spid="_x0000_s25603" name="Equation" r:id="rId4" imgW="1054080" imgH="431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66800" y="5486400"/>
          <a:ext cx="5752353" cy="977900"/>
        </p:xfrm>
        <a:graphic>
          <a:graphicData uri="http://schemas.openxmlformats.org/presentationml/2006/ole">
            <p:oleObj spid="_x0000_s25604" name="Equation" r:id="rId5" imgW="25398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simtot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2286000"/>
          <a:ext cx="3309505" cy="1200150"/>
        </p:xfrm>
        <a:graphic>
          <a:graphicData uri="http://schemas.openxmlformats.org/presentationml/2006/ole">
            <p:oleObj spid="_x0000_s26626" name="Equation" r:id="rId3" imgW="11556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canggih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Diketahui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f(x) </a:t>
            </a:r>
            <a:r>
              <a:rPr lang="en-US" dirty="0" err="1" smtClean="0"/>
              <a:t>genap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err="1" smtClean="0"/>
              <a:t>kemonotonan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ektrim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err="1" smtClean="0"/>
              <a:t>kecekungan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asimtot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90800" y="1503680"/>
          <a:ext cx="2133600" cy="782320"/>
        </p:xfrm>
        <a:graphic>
          <a:graphicData uri="http://schemas.openxmlformats.org/presentationml/2006/ole">
            <p:oleObj spid="_x0000_s27650" name="Equation" r:id="rId3" imgW="11430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2209800"/>
          <a:ext cx="2819400" cy="3253154"/>
        </p:xfrm>
        <a:graphic>
          <a:graphicData uri="http://schemas.openxmlformats.org/presentationml/2006/ole">
            <p:oleObj spid="_x0000_s2050" name="Equation" r:id="rId3" imgW="990360" imgH="11430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Implisit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y </a:t>
            </a:r>
            <a:r>
              <a:rPr lang="en-US" sz="2800" dirty="0" err="1" smtClean="0"/>
              <a:t>dan</a:t>
            </a:r>
            <a:r>
              <a:rPr lang="en-US" sz="2800" dirty="0" smtClean="0"/>
              <a:t> x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y = f(x) </a:t>
            </a:r>
            <a:r>
              <a:rPr lang="en-US" sz="2800" dirty="0" err="1" smtClean="0"/>
              <a:t>maka</a:t>
            </a:r>
            <a:r>
              <a:rPr lang="en-US" sz="2800" dirty="0" smtClean="0"/>
              <a:t> y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b="1" dirty="0" err="1" smtClean="0"/>
              <a:t>fungsi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eksplisit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x,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peubah</a:t>
            </a:r>
            <a:r>
              <a:rPr lang="en-US" sz="2800" dirty="0" smtClean="0"/>
              <a:t> </a:t>
            </a:r>
            <a:r>
              <a:rPr lang="en-US" sz="2800" dirty="0" err="1" smtClean="0"/>
              <a:t>bebas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bebasnya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ruas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. </a:t>
            </a:r>
            <a:r>
              <a:rPr lang="en-US" sz="2800" dirty="0" err="1" smtClean="0"/>
              <a:t>Bila</a:t>
            </a:r>
            <a:r>
              <a:rPr lang="en-US" sz="2800" dirty="0" smtClean="0"/>
              <a:t> x </a:t>
            </a:r>
            <a:r>
              <a:rPr lang="en-US" sz="2800" dirty="0" err="1" smtClean="0"/>
              <a:t>dan</a:t>
            </a:r>
            <a:r>
              <a:rPr lang="en-US" sz="2800" dirty="0" smtClean="0"/>
              <a:t> y </a:t>
            </a:r>
            <a:r>
              <a:rPr lang="en-US" sz="2800" dirty="0" err="1" smtClean="0"/>
              <a:t>dituliskan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ruas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dikatakan</a:t>
            </a:r>
            <a:r>
              <a:rPr lang="en-US" sz="2800" dirty="0" smtClean="0"/>
              <a:t> y </a:t>
            </a:r>
            <a:r>
              <a:rPr lang="en-US" sz="2800" b="1" dirty="0" err="1" smtClean="0"/>
              <a:t>fungsi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implisit</a:t>
            </a:r>
            <a:r>
              <a:rPr lang="en-US" sz="2800" dirty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x.</a:t>
            </a:r>
          </a:p>
          <a:p>
            <a:pPr algn="just"/>
            <a:r>
              <a:rPr lang="en-US" sz="2800" dirty="0" err="1" smtClean="0"/>
              <a:t>contoh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4953000"/>
          <a:ext cx="3284621" cy="1155700"/>
        </p:xfrm>
        <a:graphic>
          <a:graphicData uri="http://schemas.openxmlformats.org/presentationml/2006/ole">
            <p:oleObj spid="_x0000_s3074" name="Equation" r:id="rId3" imgW="13716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implisit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14400" y="2336800"/>
          <a:ext cx="3505200" cy="1816130"/>
        </p:xfrm>
        <a:graphic>
          <a:graphicData uri="http://schemas.openxmlformats.org/presentationml/2006/ole">
            <p:oleObj spid="_x0000_s4098" name="Equation" r:id="rId3" imgW="137160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Diferensial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/>
              <a:t>Andaikan</a:t>
            </a:r>
            <a:r>
              <a:rPr lang="en-US" sz="2800" dirty="0"/>
              <a:t> </a:t>
            </a:r>
            <a:r>
              <a:rPr lang="en-US" sz="2800" dirty="0" smtClean="0"/>
              <a:t>y=f(x) </a:t>
            </a:r>
            <a:r>
              <a:rPr lang="en-US" sz="2800" dirty="0" err="1"/>
              <a:t>terdiferensialkan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smtClean="0"/>
              <a:t>x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andaikan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 smtClean="0"/>
              <a:t>dx</a:t>
            </a:r>
            <a:r>
              <a:rPr lang="en-US" sz="2800" dirty="0" smtClean="0"/>
              <a:t>, </a:t>
            </a:r>
            <a:r>
              <a:rPr lang="en-US" sz="2800" dirty="0" err="1"/>
              <a:t>diferensial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err="1"/>
              <a:t>bebas</a:t>
            </a:r>
            <a:r>
              <a:rPr lang="en-US" sz="2800" dirty="0"/>
              <a:t> </a:t>
            </a:r>
            <a:r>
              <a:rPr lang="en-US" sz="2800" dirty="0" smtClean="0"/>
              <a:t>x </a:t>
            </a:r>
            <a:r>
              <a:rPr lang="en-US" sz="2800" dirty="0" err="1"/>
              <a:t>menyatakan</a:t>
            </a:r>
            <a:r>
              <a:rPr lang="en-US" sz="2800" dirty="0"/>
              <a:t> </a:t>
            </a:r>
            <a:r>
              <a:rPr lang="en-US" sz="2800" dirty="0" err="1"/>
              <a:t>pertambahan</a:t>
            </a:r>
            <a:r>
              <a:rPr lang="en-US" sz="2800" dirty="0"/>
              <a:t> </a:t>
            </a:r>
            <a:r>
              <a:rPr lang="en-US" sz="2800" dirty="0" err="1"/>
              <a:t>sebarang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smtClean="0"/>
              <a:t>x. </a:t>
            </a:r>
            <a:r>
              <a:rPr lang="en-US" sz="2800" dirty="0" err="1"/>
              <a:t>Diferensial</a:t>
            </a:r>
            <a:r>
              <a:rPr lang="en-US" sz="2800" dirty="0"/>
              <a:t> yang </a:t>
            </a:r>
            <a:r>
              <a:rPr lang="en-US" sz="2800" dirty="0" err="1"/>
              <a:t>bersesuaian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 smtClean="0"/>
              <a:t>dy</a:t>
            </a:r>
            <a:r>
              <a:rPr lang="en-US" sz="2800" dirty="0" smtClean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err="1"/>
              <a:t>tak</a:t>
            </a:r>
            <a:r>
              <a:rPr lang="en-US" sz="2800" dirty="0"/>
              <a:t> </a:t>
            </a:r>
            <a:r>
              <a:rPr lang="en-US" sz="2800" dirty="0" err="1"/>
              <a:t>bebas</a:t>
            </a:r>
            <a:r>
              <a:rPr lang="en-US" sz="2800" dirty="0"/>
              <a:t> </a:t>
            </a:r>
            <a:r>
              <a:rPr lang="en-US" sz="2800" dirty="0" smtClean="0"/>
              <a:t>y </a:t>
            </a:r>
            <a:r>
              <a:rPr lang="en-US" sz="2800" dirty="0" err="1"/>
              <a:t>didefinisikan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endParaRPr lang="en-US" sz="2800" dirty="0"/>
          </a:p>
          <a:p>
            <a:pPr algn="just"/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0" y="3962400"/>
          <a:ext cx="3352799" cy="890587"/>
        </p:xfrm>
        <a:graphic>
          <a:graphicData uri="http://schemas.openxmlformats.org/presentationml/2006/ole">
            <p:oleObj spid="_x0000_s5122" name="Equation" r:id="rId3" imgW="8125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286000"/>
          <a:ext cx="3219450" cy="2886403"/>
        </p:xfrm>
        <a:graphic>
          <a:graphicData uri="http://schemas.openxmlformats.org/presentationml/2006/ole">
            <p:oleObj spid="_x0000_s6146" name="Equation" r:id="rId3" imgW="1104840" imgH="99036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Aproksimasi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Aproksimasi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599" y="2209800"/>
          <a:ext cx="7584141" cy="685800"/>
        </p:xfrm>
        <a:graphic>
          <a:graphicData uri="http://schemas.openxmlformats.org/presentationml/2006/ole">
            <p:oleObj spid="_x0000_s7170" name="Equation" r:id="rId3" imgW="2387520" imgH="215640" progId="Equation.3">
              <p:embed/>
            </p:oleObj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Contoh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14400" y="4648200"/>
          <a:ext cx="1371600" cy="1524000"/>
        </p:xfrm>
        <a:graphic>
          <a:graphicData uri="http://schemas.openxmlformats.org/presentationml/2006/ole">
            <p:oleObj spid="_x0000_s7171" name="Equation" r:id="rId4" imgW="45720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Canggih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733</Words>
  <Application>Microsoft Office PowerPoint</Application>
  <PresentationFormat>On-screen Show (4:3)</PresentationFormat>
  <Paragraphs>77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Equation</vt:lpstr>
      <vt:lpstr>Microsoft Equation 3.0</vt:lpstr>
      <vt:lpstr>Turunan 3</vt:lpstr>
      <vt:lpstr>Turunan Tingkat Tinggi</vt:lpstr>
      <vt:lpstr>Contoh</vt:lpstr>
      <vt:lpstr>Turunan Fungsi Implisit</vt:lpstr>
      <vt:lpstr>Contoh</vt:lpstr>
      <vt:lpstr>Diferensial</vt:lpstr>
      <vt:lpstr>Contoh diferensial</vt:lpstr>
      <vt:lpstr>Aproksimasi</vt:lpstr>
      <vt:lpstr>Penggunaan Turunan</vt:lpstr>
      <vt:lpstr>Maksimum-Minimum</vt:lpstr>
      <vt:lpstr>Contoh Maks-Min</vt:lpstr>
      <vt:lpstr>Titik Kritis</vt:lpstr>
      <vt:lpstr>Kemonotonan</vt:lpstr>
      <vt:lpstr>Teorema Kemonotonan</vt:lpstr>
      <vt:lpstr>Contoh</vt:lpstr>
      <vt:lpstr>Kecekungan</vt:lpstr>
      <vt:lpstr>Teorema Kecekungan</vt:lpstr>
      <vt:lpstr>Titik Balik</vt:lpstr>
      <vt:lpstr>Contoh kecekungan dan titik belok</vt:lpstr>
      <vt:lpstr>Asimtot</vt:lpstr>
      <vt:lpstr>Contoh</vt:lpstr>
      <vt:lpstr>Menggambar grafik canggih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Turunan 3</dc:title>
  <dc:creator>Valued Acer Customer</dc:creator>
  <cp:lastModifiedBy>Valued Acer Customer</cp:lastModifiedBy>
  <cp:revision>10</cp:revision>
  <dcterms:created xsi:type="dcterms:W3CDTF">2013-11-25T22:51:13Z</dcterms:created>
  <dcterms:modified xsi:type="dcterms:W3CDTF">2013-11-26T02:02:11Z</dcterms:modified>
</cp:coreProperties>
</file>