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4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1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1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995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3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5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9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8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8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36D6-C4FA-4FF1-9525-5E06F18645C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EE997D-C33B-4B18-881A-FEA60C17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PENGGUNAAN TURUNAN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INNE NOVITA SARI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26720"/>
                <a:ext cx="8915400" cy="6010656"/>
              </a:xfrm>
            </p:spPr>
            <p:txBody>
              <a:bodyPr/>
              <a:lstStyle/>
              <a:p>
                <a:r>
                  <a:rPr lang="en-US" dirty="0" smtClean="0"/>
                  <a:t>Maka </a:t>
                </a:r>
                <a:r>
                  <a:rPr lang="en-US" dirty="0" err="1" smtClean="0"/>
                  <a:t>garis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bilangannya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Dari </a:t>
                </a:r>
                <a:r>
                  <a:rPr lang="en-US" dirty="0" err="1" smtClean="0"/>
                  <a:t>garis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diatas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f(x) </a:t>
                </a:r>
                <a:r>
                  <a:rPr lang="en-US" dirty="0" err="1" smtClean="0"/>
                  <a:t>turun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f’(x) &lt; 0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(-1,3)</a:t>
                </a:r>
              </a:p>
              <a:p>
                <a:pPr lvl="1"/>
                <a:r>
                  <a:rPr lang="en-US" dirty="0" smtClean="0"/>
                  <a:t>f(x) </a:t>
                </a:r>
                <a:r>
                  <a:rPr lang="en-US" dirty="0" err="1" smtClean="0"/>
                  <a:t>naik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f’(x) &gt; 0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(3,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en-US" dirty="0" smtClean="0"/>
              </a:p>
              <a:p>
                <a:pPr marL="57150" indent="0">
                  <a:lnSpc>
                    <a:spcPct val="150000"/>
                  </a:lnSpc>
                  <a:buNone/>
                </a:pPr>
                <a:r>
                  <a:rPr lang="en-US" b="1" dirty="0" err="1" smtClean="0"/>
                  <a:t>Mencari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kecekungan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melalui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turunan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kedua</a:t>
                </a:r>
                <a:endParaRPr lang="en-US" b="1" dirty="0" smtClean="0"/>
              </a:p>
              <a:p>
                <a:pPr marL="5715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f’’(x) = 2x -2 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 f’’(x) &gt; 0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</a:t>
                </a:r>
              </a:p>
              <a:p>
                <a:pPr marL="5715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 marL="57150" indent="0">
                  <a:lnSpc>
                    <a:spcPct val="15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f’’(x) &lt; 0 </a:t>
                </a:r>
                <a:r>
                  <a:rPr lang="en-US" dirty="0" err="1" smtClean="0"/>
                  <a:t>ketika</a:t>
                </a:r>
                <a:endParaRPr lang="en-US" dirty="0" smtClean="0"/>
              </a:p>
              <a:p>
                <a:pPr marL="5715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 marL="57150" indent="0">
                  <a:lnSpc>
                    <a:spcPct val="150000"/>
                  </a:lnSpc>
                  <a:buNone/>
                </a:pPr>
                <a:r>
                  <a:rPr lang="en-US" dirty="0" err="1" smtClean="0"/>
                  <a:t>Jadi</a:t>
                </a:r>
                <a:r>
                  <a:rPr lang="en-US" dirty="0" smtClean="0"/>
                  <a:t> f(x) </a:t>
                </a:r>
                <a:r>
                  <a:rPr lang="en-US" dirty="0" err="1" smtClean="0"/>
                  <a:t>cekung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bawah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∞,1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cekung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en-US" dirty="0" smtClean="0"/>
              </a:p>
              <a:p>
                <a:pPr marL="57150" indent="0">
                  <a:lnSpc>
                    <a:spcPct val="150000"/>
                  </a:lnSpc>
                  <a:buNone/>
                </a:pPr>
                <a:endParaRPr lang="en-US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26720"/>
                <a:ext cx="8915400" cy="6010656"/>
              </a:xfrm>
              <a:blipFill rotWithShape="0">
                <a:blip r:embed="rId2"/>
                <a:stretch>
                  <a:fillRect l="-479" t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816096" y="1158240"/>
            <a:ext cx="3462528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730496" y="1109472"/>
            <a:ext cx="109728" cy="97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80176" y="1103376"/>
            <a:ext cx="109728" cy="97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84192" y="1292352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858256" y="127406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6512" y="81686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2784" y="83515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3792" y="78028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64096" y="3432048"/>
            <a:ext cx="1487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 -2  &gt; 0</a:t>
            </a:r>
          </a:p>
          <a:p>
            <a:r>
              <a:rPr lang="en-US" dirty="0"/>
              <a:t> </a:t>
            </a:r>
            <a:r>
              <a:rPr lang="en-US" dirty="0" smtClean="0"/>
              <a:t>     2x &gt; 2</a:t>
            </a:r>
          </a:p>
          <a:p>
            <a:r>
              <a:rPr lang="en-US" dirty="0"/>
              <a:t> </a:t>
            </a:r>
            <a:r>
              <a:rPr lang="en-US" dirty="0" smtClean="0"/>
              <a:t>       x &gt;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5808" y="4535424"/>
            <a:ext cx="1487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 -2  &lt; 0</a:t>
            </a:r>
          </a:p>
          <a:p>
            <a:r>
              <a:rPr lang="en-US" dirty="0"/>
              <a:t> </a:t>
            </a:r>
            <a:r>
              <a:rPr lang="en-US" dirty="0" smtClean="0"/>
              <a:t>     2x &lt; 2</a:t>
            </a:r>
          </a:p>
          <a:p>
            <a:r>
              <a:rPr lang="en-US" dirty="0"/>
              <a:t> </a:t>
            </a:r>
            <a:r>
              <a:rPr lang="en-US" dirty="0" smtClean="0"/>
              <a:t>       x &lt;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512064"/>
                <a:ext cx="8915400" cy="5864352"/>
              </a:xfrm>
            </p:spPr>
            <p:txBody>
              <a:bodyPr/>
              <a:lstStyle/>
              <a:p>
                <a:r>
                  <a:rPr lang="en-US" dirty="0"/>
                  <a:t>f(x) </a:t>
                </a:r>
                <a:r>
                  <a:rPr lang="en-US" dirty="0" err="1"/>
                  <a:t>turun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f’(x) &lt; 0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(-1,3)</a:t>
                </a:r>
              </a:p>
              <a:p>
                <a:r>
                  <a:rPr lang="en-US" dirty="0"/>
                  <a:t>f(x) </a:t>
                </a:r>
                <a:r>
                  <a:rPr lang="en-US" dirty="0" err="1"/>
                  <a:t>naik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f’(x) &gt; 0 </a:t>
                </a:r>
                <a:r>
                  <a:rPr lang="en-US" dirty="0" err="1"/>
                  <a:t>yaitu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∞,−1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(3,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Jadi f(x)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bawah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(1,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512064"/>
                <a:ext cx="8915400" cy="5864352"/>
              </a:xfrm>
              <a:blipFill rotWithShape="0">
                <a:blip r:embed="rId2"/>
                <a:stretch>
                  <a:fillRect l="-479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911598" y="2076619"/>
            <a:ext cx="5138336" cy="4520808"/>
            <a:chOff x="2756" y="1375"/>
            <a:chExt cx="2671" cy="235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56" y="1437"/>
              <a:ext cx="2574" cy="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1375"/>
              <a:ext cx="2574" cy="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28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89504" y="1658112"/>
            <a:ext cx="8412480" cy="9387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316992"/>
                <a:ext cx="8915400" cy="5998464"/>
              </a:xfrm>
            </p:spPr>
            <p:txBody>
              <a:bodyPr/>
              <a:lstStyle/>
              <a:p>
                <a:r>
                  <a:rPr lang="en-US" b="1" dirty="0" smtClean="0"/>
                  <a:t>Titik</a:t>
                </a:r>
                <a:r>
                  <a:rPr lang="en-US" b="1" dirty="0"/>
                  <a:t> </a:t>
                </a:r>
                <a:r>
                  <a:rPr lang="en-US" b="1" dirty="0" err="1"/>
                  <a:t>Balik</a:t>
                </a:r>
                <a:endParaRPr lang="en-US" dirty="0"/>
              </a:p>
              <a:p>
                <a:r>
                  <a:rPr lang="en-US" dirty="0" err="1"/>
                  <a:t>Andaikan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kontinu</a:t>
                </a:r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/>
                      <m:t>𝑐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Misal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𝑐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𝑐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b="1" dirty="0" err="1"/>
                  <a:t>titik</a:t>
                </a:r>
                <a:r>
                  <a:rPr lang="en-US" b="1" dirty="0"/>
                  <a:t> </a:t>
                </a:r>
                <a:r>
                  <a:rPr lang="en-US" b="1" dirty="0" err="1"/>
                  <a:t>balik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bawah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:r>
                  <a:rPr lang="en-US" dirty="0" err="1"/>
                  <a:t>lainnya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𝑐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 err="1" smtClean="0"/>
                  <a:t>Titik-titik</a:t>
                </a:r>
                <a:r>
                  <a:rPr lang="en-US" dirty="0" smtClean="0"/>
                  <a:t> </a:t>
                </a:r>
                <a:r>
                  <a:rPr lang="en-US" dirty="0"/>
                  <a:t>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en-US" i="1"/>
                          <m:t>′′</m:t>
                        </m:r>
                      </m:sup>
                    </m:sSup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r>
                      <a:rPr lang="en-US" i="1"/>
                      <m:t>′′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calon-calon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balik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kasus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sebelumnya</a:t>
                </a:r>
                <a:r>
                  <a:rPr lang="en-US" dirty="0" smtClean="0"/>
                  <a:t> f’’(x) = 2x -2 = 0  </a:t>
                </a:r>
                <a:r>
                  <a:rPr lang="en-US" b="1" dirty="0" err="1" smtClean="0"/>
                  <a:t>jhj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 x = 1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balik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x=1.</a:t>
                </a:r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Jadi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balik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f(x) </a:t>
                </a:r>
                <a:r>
                  <a:rPr lang="en-US" dirty="0" err="1" smtClean="0"/>
                  <a:t>diatas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(1,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316992"/>
                <a:ext cx="8915400" cy="5998464"/>
              </a:xfrm>
              <a:blipFill rotWithShape="0">
                <a:blip r:embed="rId2"/>
                <a:stretch>
                  <a:fillRect l="-479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3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92462"/>
            <a:ext cx="8911687" cy="777970"/>
          </a:xfrm>
        </p:spPr>
        <p:txBody>
          <a:bodyPr/>
          <a:lstStyle/>
          <a:p>
            <a:r>
              <a:rPr lang="en-US" dirty="0" smtClean="0"/>
              <a:t>PENGGAMBARAN GRAFIK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170432"/>
                <a:ext cx="8915400" cy="5279136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b="1" dirty="0" err="1"/>
                  <a:t>Sistem</a:t>
                </a:r>
                <a:r>
                  <a:rPr lang="en-US" b="1" dirty="0"/>
                  <a:t> </a:t>
                </a:r>
                <a:r>
                  <a:rPr lang="en-US" b="1" dirty="0" err="1"/>
                  <a:t>Koordinat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:r>
                  <a:rPr lang="en-US" dirty="0" err="1"/>
                  <a:t>kartesis</a:t>
                </a:r>
                <a:r>
                  <a:rPr lang="en-US" dirty="0"/>
                  <a:t> </a:t>
                </a:r>
                <a:r>
                  <a:rPr lang="en-US" dirty="0" err="1"/>
                  <a:t>terdiri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sumbu</a:t>
                </a:r>
                <a:r>
                  <a:rPr lang="en-US" dirty="0"/>
                  <a:t>, </a:t>
                </a:r>
                <a:r>
                  <a:rPr lang="en-US" dirty="0" err="1"/>
                  <a:t>garis</a:t>
                </a:r>
                <a:r>
                  <a:rPr lang="en-US" dirty="0"/>
                  <a:t> horizontal (</a:t>
                </a:r>
                <a:r>
                  <a:rPr lang="en-US" dirty="0" err="1"/>
                  <a:t>sumbu</a:t>
                </a:r>
                <a:r>
                  <a:rPr lang="en-US" dirty="0"/>
                  <a:t> x)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vertikal</a:t>
                </a:r>
                <a:r>
                  <a:rPr lang="en-US" dirty="0"/>
                  <a:t> (</a:t>
                </a:r>
                <a:r>
                  <a:rPr lang="en-US" dirty="0" err="1"/>
                  <a:t>sumbu</a:t>
                </a:r>
                <a:r>
                  <a:rPr lang="en-US" dirty="0"/>
                  <a:t> y) yang </a:t>
                </a:r>
                <a:r>
                  <a:rPr lang="en-US" dirty="0" err="1"/>
                  <a:t>berpotongan</a:t>
                </a:r>
                <a:r>
                  <a:rPr lang="en-US" dirty="0"/>
                  <a:t> </a:t>
                </a:r>
                <a:r>
                  <a:rPr lang="en-US" dirty="0" err="1"/>
                  <a:t>tegak</a:t>
                </a:r>
                <a:r>
                  <a:rPr lang="en-US" dirty="0"/>
                  <a:t> </a:t>
                </a:r>
                <a:r>
                  <a:rPr lang="en-US" dirty="0" err="1"/>
                  <a:t>lurus</a:t>
                </a:r>
                <a:r>
                  <a:rPr lang="en-US" dirty="0"/>
                  <a:t> di </a:t>
                </a:r>
                <a:r>
                  <a:rPr lang="en-US" dirty="0" err="1"/>
                  <a:t>titik</a:t>
                </a:r>
                <a:r>
                  <a:rPr lang="en-US" dirty="0"/>
                  <a:t> O.  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variable yang </a:t>
                </a:r>
                <a:r>
                  <a:rPr lang="en-US" dirty="0" err="1" smtClean="0"/>
                  <a:t>diambil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gambarkan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sumbu</a:t>
                </a:r>
                <a:r>
                  <a:rPr lang="en-US" dirty="0" smtClean="0"/>
                  <a:t> x, </a:t>
                </a:r>
                <a:r>
                  <a:rPr lang="en-US" dirty="0" err="1" smtClean="0"/>
                  <a:t>sedangkan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digambarkan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sumbu</a:t>
                </a:r>
                <a:r>
                  <a:rPr lang="en-US" dirty="0" smtClean="0"/>
                  <a:t> Y.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: f(x) = 2x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f(2) = 4 </a:t>
                </a:r>
                <a:r>
                  <a:rPr lang="en-US" dirty="0" err="1" smtClean="0"/>
                  <a:t>artinya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sumbu</a:t>
                </a:r>
                <a:r>
                  <a:rPr lang="en-US" dirty="0" smtClean="0"/>
                  <a:t> x = 2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y = 4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b="1" dirty="0" err="1"/>
                  <a:t>Grafik</a:t>
                </a:r>
                <a:r>
                  <a:rPr lang="en-US" b="1" dirty="0"/>
                  <a:t> </a:t>
                </a:r>
                <a:r>
                  <a:rPr lang="en-US" b="1" dirty="0" err="1"/>
                  <a:t>Fungsi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 err="1"/>
                  <a:t>Misal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,</m:t>
                            </m:r>
                            <m:r>
                              <a:rPr lang="en-US" i="1"/>
                              <m:t>𝑦</m:t>
                            </m:r>
                          </m:e>
                        </m:d>
                      </m:e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∈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r>
                              <a:rPr lang="en-US" i="1"/>
                              <m:t>𝑓</m:t>
                            </m:r>
                          </m:sub>
                        </m:sSub>
                        <m:r>
                          <a:rPr lang="en-US" i="1"/>
                          <m:t>,</m:t>
                        </m:r>
                        <m:r>
                          <a:rPr lang="en-US" i="1"/>
                          <m:t>𝑦</m:t>
                        </m:r>
                        <m:r>
                          <a:rPr lang="en-US" i="1"/>
                          <m:t>∈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𝑅</m:t>
                            </m:r>
                          </m:e>
                          <m:sub>
                            <m:r>
                              <a:rPr lang="en-US" i="1"/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170432"/>
                <a:ext cx="8915400" cy="5279136"/>
              </a:xfrm>
              <a:blipFill rotWithShape="0">
                <a:blip r:embed="rId2"/>
                <a:stretch>
                  <a:fillRect l="-616" t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5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30716" y="316992"/>
                <a:ext cx="8915400" cy="6069718"/>
              </a:xfrm>
            </p:spPr>
            <p:txBody>
              <a:bodyPr/>
              <a:lstStyle/>
              <a:p>
                <a:r>
                  <a:rPr lang="en-US" b="1" dirty="0" smtClean="0"/>
                  <a:t>GRAFIK FUNGSI LINEAR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Bentuk</a:t>
                </a:r>
                <a:r>
                  <a:rPr lang="en-US" dirty="0" smtClean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linier: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𝑎𝑥</m:t>
                    </m:r>
                    <m:r>
                      <a:rPr lang="en-US" i="1"/>
                      <m:t>+</m:t>
                    </m:r>
                    <m:r>
                      <a:rPr lang="en-US" i="1"/>
                      <m:t>𝑏</m:t>
                    </m:r>
                    <m:r>
                      <a:rPr lang="en-US" i="1"/>
                      <m:t>, </m:t>
                    </m:r>
                    <m:r>
                      <a:rPr lang="en-US" i="1"/>
                      <m:t>𝑎</m:t>
                    </m:r>
                    <m:r>
                      <a:rPr lang="en-US" i="1"/>
                      <m:t>≠0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Cara </a:t>
                </a:r>
                <a:r>
                  <a:rPr lang="en-US" b="1" dirty="0" err="1"/>
                  <a:t>menggambar</a:t>
                </a:r>
                <a:r>
                  <a:rPr lang="en-US" b="1" dirty="0"/>
                  <a:t>: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titik-titik</a:t>
                </a:r>
                <a:r>
                  <a:rPr lang="en-US" dirty="0"/>
                  <a:t> </a:t>
                </a:r>
                <a:r>
                  <a:rPr lang="en-US" dirty="0" err="1"/>
                  <a:t>potong</a:t>
                </a:r>
                <a:r>
                  <a:rPr lang="en-US" dirty="0"/>
                  <a:t> </a:t>
                </a:r>
                <a:r>
                  <a:rPr lang="en-US" dirty="0" err="1"/>
                  <a:t>sumbu</a:t>
                </a:r>
                <a:r>
                  <a:rPr lang="en-US" dirty="0"/>
                  <a:t> x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sumbu</a:t>
                </a:r>
                <a:r>
                  <a:rPr lang="en-US" dirty="0"/>
                  <a:t> y 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Gambar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Hubungkan</a:t>
                </a:r>
                <a:r>
                  <a:rPr lang="en-US" dirty="0"/>
                  <a:t> </a:t>
                </a:r>
                <a:r>
                  <a:rPr lang="en-US" dirty="0" err="1"/>
                  <a:t>titik-titik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:r>
                  <a:rPr lang="en-US" dirty="0" err="1"/>
                  <a:t>mulus</a:t>
                </a:r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/>
                  <a:t>CONTOH: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gambar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y = x+2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1. </a:t>
                </a:r>
                <a:r>
                  <a:rPr lang="en-US" dirty="0" err="1" smtClean="0"/>
                  <a:t>tipot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sumbu</a:t>
                </a:r>
                <a:r>
                  <a:rPr lang="en-US" dirty="0" smtClean="0"/>
                  <a:t> x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y = 0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	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tipot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sumbu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x = 0 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0716" y="316992"/>
                <a:ext cx="8915400" cy="6069718"/>
              </a:xfrm>
              <a:blipFill rotWithShape="0">
                <a:blip r:embed="rId2"/>
                <a:stretch>
                  <a:fillRect l="-547" t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89504" y="3986784"/>
            <a:ext cx="5745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x + 2</a:t>
            </a:r>
          </a:p>
          <a:p>
            <a:r>
              <a:rPr lang="en-US" dirty="0" smtClean="0"/>
              <a:t>0 = x + 2   </a:t>
            </a:r>
            <a:r>
              <a:rPr lang="en-US" dirty="0" err="1" smtClean="0"/>
              <a:t>maka</a:t>
            </a:r>
            <a:r>
              <a:rPr lang="en-US" dirty="0" smtClean="0"/>
              <a:t> x = -2, </a:t>
            </a:r>
            <a:r>
              <a:rPr lang="en-US" dirty="0" err="1" smtClean="0"/>
              <a:t>tipot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 </a:t>
            </a:r>
            <a:r>
              <a:rPr lang="en-US" dirty="0" err="1" smtClean="0"/>
              <a:t>adlah</a:t>
            </a:r>
            <a:r>
              <a:rPr lang="en-US" dirty="0" smtClean="0"/>
              <a:t> (-2,0)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84576" y="5388864"/>
            <a:ext cx="5118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x + 2</a:t>
            </a:r>
          </a:p>
          <a:p>
            <a:r>
              <a:rPr lang="en-US" dirty="0" smtClean="0"/>
              <a:t>Y = 0 + 2 = 2,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tipot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y  </a:t>
            </a:r>
            <a:r>
              <a:rPr lang="en-US" dirty="0" err="1" smtClean="0"/>
              <a:t>adalah</a:t>
            </a:r>
            <a:r>
              <a:rPr lang="en-US" dirty="0" smtClean="0"/>
              <a:t> (0,2)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998" y="3486627"/>
            <a:ext cx="2712917" cy="217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536448"/>
                <a:ext cx="8915400" cy="592531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GRAFIK FUNGSI KUADRAT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err="1" smtClean="0"/>
                  <a:t>Bentuk</a:t>
                </a:r>
                <a:r>
                  <a:rPr lang="en-US" dirty="0" smtClean="0"/>
                  <a:t> </a:t>
                </a:r>
                <a:r>
                  <a:rPr lang="en-US" dirty="0" err="1"/>
                  <a:t>umum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: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𝑎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+</m:t>
                    </m:r>
                    <m:r>
                      <a:rPr lang="en-US" i="1"/>
                      <m:t>𝑏𝑥</m:t>
                    </m:r>
                    <m:r>
                      <a:rPr lang="en-US" i="1"/>
                      <m:t>+</m:t>
                    </m:r>
                    <m:r>
                      <a:rPr lang="en-US" i="1"/>
                      <m:t>𝑐</m:t>
                    </m:r>
                  </m:oMath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umum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𝑎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+</m:t>
                    </m:r>
                    <m:r>
                      <a:rPr lang="en-US" i="1"/>
                      <m:t>𝑏𝑥</m:t>
                    </m:r>
                    <m:r>
                      <a:rPr lang="en-US" i="1"/>
                      <m:t>+</m:t>
                    </m:r>
                    <m:r>
                      <a:rPr lang="en-US" i="1"/>
                      <m:t>𝑐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diskriminan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:r>
                  <a:rPr lang="en-US" dirty="0" err="1" smtClean="0"/>
                  <a:t>tersebut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𝐷</m:t>
                      </m:r>
                      <m:r>
                        <a:rPr lang="en-US" i="1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𝑏</m:t>
                          </m:r>
                        </m:e>
                        <m:sup>
                          <m:r>
                            <a:rPr lang="en-US" i="1"/>
                            <m:t>2</m:t>
                          </m:r>
                        </m:sup>
                      </m:sSup>
                      <m:r>
                        <a:rPr lang="en-US" i="1"/>
                        <m:t>−4</m:t>
                      </m:r>
                      <m:r>
                        <a:rPr lang="en-US" i="1"/>
                        <m:t>𝑎𝑐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err="1"/>
                  <a:t>Pengaruh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diskriminan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: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/>
                  <a:t> </a:t>
                </a:r>
                <a:r>
                  <a:rPr lang="en-US" dirty="0" smtClean="0"/>
                  <a:t>D &gt; 0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real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smtClean="0"/>
                  <a:t>D &lt; 0 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real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smtClean="0"/>
                  <a:t>D = 0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</a:t>
                </a:r>
                <a:r>
                  <a:rPr lang="en-US" dirty="0" err="1"/>
                  <a:t>kembar</a:t>
                </a:r>
                <a:endParaRPr lang="en-US" dirty="0"/>
              </a:p>
              <a:p>
                <a:r>
                  <a:rPr lang="en-US" dirty="0" err="1"/>
                  <a:t>Pengaruh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a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: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𝑎</m:t>
                    </m:r>
                    <m:r>
                      <a:rPr lang="en-US" i="1"/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menghadap</a:t>
                </a:r>
                <a:r>
                  <a:rPr lang="en-US" dirty="0"/>
                  <a:t> </a:t>
                </a:r>
                <a:r>
                  <a:rPr lang="en-US" dirty="0" err="1"/>
                  <a:t>keatas</a:t>
                </a:r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𝑎</m:t>
                    </m:r>
                    <m:r>
                      <a:rPr lang="en-US" i="1"/>
                      <m:t>&lt;0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menghadap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bawah</a:t>
                </a:r>
                <a:r>
                  <a:rPr lang="en-US" dirty="0"/>
                  <a:t> </a:t>
                </a:r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536448"/>
                <a:ext cx="8915400" cy="5925312"/>
              </a:xfrm>
              <a:blipFill rotWithShape="0">
                <a:blip r:embed="rId2"/>
                <a:stretch>
                  <a:fillRect l="-547" t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62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565084" y="304800"/>
                <a:ext cx="8915400" cy="6071616"/>
              </a:xfrm>
            </p:spPr>
            <p:txBody>
              <a:bodyPr/>
              <a:lstStyle/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:  </a:t>
                </a:r>
                <a:r>
                  <a:rPr lang="en-US" dirty="0" err="1"/>
                  <a:t>Gambarkan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−4</m:t>
                    </m:r>
                  </m:oMath>
                </a14:m>
                <a:endParaRPr lang="en-US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r>
                  <a:rPr lang="en-US" dirty="0" err="1" smtClean="0"/>
                  <a:t>Untuk</a:t>
                </a:r>
                <a:r>
                  <a:rPr lang="en-US" dirty="0" smtClean="0"/>
                  <a:t> titik2 lain</a:t>
                </a: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5084" y="304800"/>
                <a:ext cx="8915400" cy="6071616"/>
              </a:xfrm>
              <a:blipFill rotWithShape="0">
                <a:blip r:embed="rId2"/>
                <a:stretch>
                  <a:fillRect l="-479" t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603502" y="877824"/>
                <a:ext cx="7321042" cy="399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a =1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/>
                      <m:t>𝐷</m:t>
                    </m:r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0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−4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</m:t>
                        </m:r>
                      </m:e>
                    </m:d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−4</m:t>
                        </m:r>
                      </m:e>
                    </m:d>
                    <m:r>
                      <a:rPr lang="en-US" i="1"/>
                      <m:t>=16&gt;0</m:t>
                    </m:r>
                  </m:oMath>
                </a14:m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Maka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grafik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akan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menghadap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keatas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dan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memiliki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dua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akar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real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Titik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potong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dengan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sumbu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x (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akar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real)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en-US" i="1"/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𝑚𝑎𝑘𝑎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𝑥</m:t>
                          </m:r>
                        </m:e>
                        <m:sup>
                          <m:r>
                            <a:rPr lang="en-US" i="1"/>
                            <m:t>2</m:t>
                          </m:r>
                        </m:sup>
                      </m:sSup>
                      <m:r>
                        <a:rPr lang="en-US" i="1"/>
                        <m:t>−4=0</m:t>
                      </m:r>
                    </m:oMath>
                  </m:oMathPara>
                </a14:m>
                <a:endParaRPr lang="en-US" i="0" dirty="0" smtClean="0">
                  <a:latin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:r>
                  <a:rPr kumimoji="0" lang="en-US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kumimoji="0" lang="en-US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jhj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±2</m:t>
                    </m:r>
                  </m:oMath>
                </a14:m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Titik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potong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dengan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sumbu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y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𝑥</m:t>
                      </m:r>
                      <m:r>
                        <a:rPr lang="en-US" i="1"/>
                        <m:t>=0↔</m:t>
                      </m:r>
                      <m:r>
                        <a:rPr lang="en-US" i="1"/>
                        <m:t>𝑦</m:t>
                      </m:r>
                      <m:r>
                        <a:rPr lang="en-US" i="1"/>
                        <m:t>=−4</m:t>
                      </m:r>
                    </m:oMath>
                  </m:oMathPara>
                </a14:m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Jadi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tipot2nya:  (2,0) , (-2,0) , (0, -4)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3502" y="877824"/>
                <a:ext cx="7321042" cy="3998976"/>
              </a:xfrm>
              <a:prstGeom prst="rect">
                <a:avLst/>
              </a:prstGeom>
              <a:blipFill rotWithShape="0">
                <a:blip r:embed="rId3"/>
                <a:stretch>
                  <a:fillRect l="-666" t="-7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0582380"/>
                  </p:ext>
                </p:extLst>
              </p:nvPr>
            </p:nvGraphicFramePr>
            <p:xfrm>
              <a:off x="5116006" y="4655820"/>
              <a:ext cx="1991929" cy="11475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0608"/>
                    <a:gridCol w="429295"/>
                    <a:gridCol w="429295"/>
                    <a:gridCol w="429295"/>
                    <a:gridCol w="343436"/>
                  </a:tblGrid>
                  <a:tr h="7506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68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0582380"/>
                  </p:ext>
                </p:extLst>
              </p:nvPr>
            </p:nvGraphicFramePr>
            <p:xfrm>
              <a:off x="5116006" y="4655820"/>
              <a:ext cx="1991929" cy="11475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0608"/>
                    <a:gridCol w="429295"/>
                    <a:gridCol w="429295"/>
                    <a:gridCol w="429295"/>
                    <a:gridCol w="343436"/>
                  </a:tblGrid>
                  <a:tr h="7506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95" t="-806" r="-462712" b="-5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968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95" t="-192308" r="-462712" b="-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3352" y="1236344"/>
            <a:ext cx="4101656" cy="421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05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8350"/>
            <a:ext cx="8911687" cy="765778"/>
          </a:xfrm>
        </p:spPr>
        <p:txBody>
          <a:bodyPr/>
          <a:lstStyle/>
          <a:p>
            <a:r>
              <a:rPr lang="en-US" dirty="0" smtClean="0"/>
              <a:t>PENGGAMBARAN GRAFIK CANGGIH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24128"/>
            <a:ext cx="8915400" cy="4887094"/>
          </a:xfrm>
        </p:spPr>
        <p:txBody>
          <a:bodyPr/>
          <a:lstStyle/>
          <a:p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716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6080" y="3840480"/>
            <a:ext cx="8241792" cy="8412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94926"/>
            <a:ext cx="8911687" cy="814546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Minimum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207008"/>
                <a:ext cx="8915400" cy="52669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/>
                  <a:t>Definisi</a:t>
                </a:r>
                <a:endParaRPr lang="en-US" b="1" dirty="0"/>
              </a:p>
              <a:p>
                <a:r>
                  <a:rPr lang="en-US" dirty="0" err="1"/>
                  <a:t>Andaikan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daerah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memuat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 Kita </a:t>
                </a:r>
                <a:r>
                  <a:rPr lang="en-US" dirty="0" err="1"/>
                  <a:t>katakan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: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 err="1"/>
                  <a:t>nilai</a:t>
                </a:r>
                <a:r>
                  <a:rPr lang="en-US" b="1" dirty="0"/>
                  <a:t> </a:t>
                </a:r>
                <a:r>
                  <a:rPr lang="en-US" b="1" dirty="0" err="1"/>
                  <a:t>maksimum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;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 err="1"/>
                  <a:t>nilai</a:t>
                </a:r>
                <a:r>
                  <a:rPr lang="en-US" b="1" dirty="0"/>
                  <a:t> minimum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;</a:t>
                </a:r>
              </a:p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 err="1"/>
                  <a:t>nilai</a:t>
                </a:r>
                <a:r>
                  <a:rPr lang="en-US" b="1" dirty="0"/>
                  <a:t> </a:t>
                </a:r>
                <a:r>
                  <a:rPr lang="en-US" b="1" dirty="0" err="1"/>
                  <a:t>ekstrim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ia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</a:t>
                </a:r>
                <a:r>
                  <a:rPr lang="en-US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(</a:t>
                </a:r>
                <a:r>
                  <a:rPr lang="en-US" b="1" dirty="0" err="1"/>
                  <a:t>Teorema</a:t>
                </a:r>
                <a:r>
                  <a:rPr lang="en-US" b="1" dirty="0"/>
                  <a:t> </a:t>
                </a:r>
                <a:r>
                  <a:rPr lang="en-US" b="1" dirty="0" err="1"/>
                  <a:t>Eksistensi</a:t>
                </a:r>
                <a:r>
                  <a:rPr lang="en-US" b="1" dirty="0"/>
                  <a:t> </a:t>
                </a:r>
                <a:r>
                  <a:rPr lang="en-US" b="1" dirty="0" err="1"/>
                  <a:t>Maks</a:t>
                </a:r>
                <a:r>
                  <a:rPr lang="en-US" b="1" dirty="0"/>
                  <a:t>-Min)</a:t>
                </a:r>
                <a:r>
                  <a:rPr lang="en-US" dirty="0"/>
                  <a:t>.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kontinu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:r>
                  <a:rPr lang="en-US" dirty="0" err="1"/>
                  <a:t>tertutup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mencapai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</a:t>
                </a:r>
                <a:r>
                  <a:rPr lang="en-US" dirty="0" smtClean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:  </a:t>
                </a:r>
                <a:r>
                  <a:rPr lang="en-US" dirty="0" err="1" smtClean="0"/>
                  <a:t>diberikan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jika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&lt;2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/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jika</m:t>
                              </m:r>
                              <m:r>
                                <m:rPr>
                                  <m:nor/>
                                </m:rPr>
                                <a:rPr lang="en-US"/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 smtClean="0"/>
                  <a:t> 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perhatikan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grafik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berilkut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207008"/>
                <a:ext cx="8915400" cy="5266944"/>
              </a:xfrm>
              <a:blipFill rotWithShape="0">
                <a:blip r:embed="rId2"/>
                <a:stretch>
                  <a:fillRect l="-547" t="-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9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62656" y="3523488"/>
            <a:ext cx="6632448" cy="5730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14528"/>
            <a:ext cx="8915400" cy="5496694"/>
          </a:xfrm>
        </p:spPr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g(x)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NILAI EKSTRIM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minimum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62656" y="9997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83278"/>
              </p:ext>
            </p:extLst>
          </p:nvPr>
        </p:nvGraphicFramePr>
        <p:xfrm>
          <a:off x="2962656" y="999744"/>
          <a:ext cx="3084576" cy="2397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4175150" imgH="3260606" progId="Visio.Drawing.11">
                  <p:embed/>
                </p:oleObj>
              </mc:Choice>
              <mc:Fallback>
                <p:oleObj r:id="rId3" imgW="4175150" imgH="3260606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56" y="999744"/>
                        <a:ext cx="3084576" cy="2397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47232" y="1191975"/>
                <a:ext cx="505968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mempunyai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(</a:t>
                </a:r>
                <a:r>
                  <a:rPr lang="en-US" dirty="0" err="1" smtClean="0"/>
                  <a:t>cukup</a:t>
                </a:r>
                <a:r>
                  <a:rPr lang="en-US" dirty="0" smtClean="0"/>
                  <a:t> </a:t>
                </a:r>
                <a:r>
                  <a:rPr lang="en-US" dirty="0" err="1"/>
                  <a:t>dekat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2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pernah</a:t>
                </a:r>
                <a:r>
                  <a:rPr lang="en-US" dirty="0"/>
                  <a:t> </a:t>
                </a:r>
                <a:r>
                  <a:rPr lang="en-US" dirty="0" err="1"/>
                  <a:t>mencapainya</a:t>
                </a:r>
                <a:r>
                  <a:rPr lang="en-US" dirty="0"/>
                  <a:t>).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mempunyai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232" y="1191975"/>
                <a:ext cx="5059680" cy="2031325"/>
              </a:xfrm>
              <a:prstGeom prst="rect">
                <a:avLst/>
              </a:prstGeom>
              <a:blipFill rotWithShape="0">
                <a:blip r:embed="rId5"/>
                <a:stretch>
                  <a:fillRect l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65248" y="4901184"/>
            <a:ext cx="9193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BAGAIMANAKAH CARA MENCARI NILAI EKSTRIM..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???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34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365760"/>
                <a:ext cx="8915400" cy="6071616"/>
              </a:xfrm>
            </p:spPr>
            <p:txBody>
              <a:bodyPr/>
              <a:lstStyle/>
              <a:p>
                <a:r>
                  <a:rPr lang="en-US" dirty="0" smtClean="0"/>
                  <a:t>Nilai </a:t>
                </a:r>
                <a:r>
                  <a:rPr lang="en-US" dirty="0" err="1" smtClean="0"/>
                  <a:t>ekstrim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terjadi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kondisi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r>
                  <a:rPr lang="en-US" dirty="0" smtClean="0"/>
                  <a:t>: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/>
                  <a:t>ujung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stasioner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);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 err="1"/>
                  <a:t>Titik</a:t>
                </a:r>
                <a:r>
                  <a:rPr lang="en-US" dirty="0"/>
                  <a:t> singular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 smtClean="0"/>
                  <a:t>).</a:t>
                </a:r>
              </a:p>
              <a:p>
                <a:pPr lvl="0">
                  <a:buFont typeface="+mj-lt"/>
                  <a:buAutoNum type="arabicPeriod"/>
                </a:pPr>
                <a:endParaRPr lang="en-US" dirty="0"/>
              </a:p>
              <a:p>
                <a:pPr marL="0" lvl="0" indent="0">
                  <a:buNone/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:</a:t>
                </a:r>
                <a:endParaRPr lang="en-US" b="1" dirty="0"/>
              </a:p>
              <a:p>
                <a:r>
                  <a:rPr lang="en-US" dirty="0" err="1" smtClean="0"/>
                  <a:t>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ekstrim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−1, 5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err="1" smtClean="0"/>
                  <a:t>Jawab</a:t>
                </a:r>
                <a:r>
                  <a:rPr lang="en-US" dirty="0" smtClean="0"/>
                  <a:t>: </a:t>
                </a:r>
              </a:p>
              <a:p>
                <a:pPr>
                  <a:buAutoNum type="arabicPeriod"/>
                </a:pPr>
                <a:r>
                  <a:rPr lang="en-US" dirty="0" err="1" smtClean="0"/>
                  <a:t>Cek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ujung</a:t>
                </a:r>
                <a:r>
                  <a:rPr lang="en-US" dirty="0" smtClean="0"/>
                  <a:t>:	</a:t>
                </a:r>
                <a:endParaRPr lang="en-US" dirty="0"/>
              </a:p>
              <a:p>
                <a:pPr>
                  <a:buAutoNum type="arabicPeriod"/>
                </a:pPr>
                <a:endParaRPr lang="en-US" b="0" dirty="0" smtClean="0"/>
              </a:p>
              <a:p>
                <a:pPr>
                  <a:buAutoNum type="arabicPeriod"/>
                </a:pPr>
                <a:endParaRPr lang="en-US" dirty="0"/>
              </a:p>
              <a:p>
                <a:pPr>
                  <a:buAutoNum type="arabicPeriod"/>
                </a:pPr>
                <a:r>
                  <a:rPr lang="en-US" b="0" dirty="0" err="1" smtClean="0"/>
                  <a:t>Cek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titik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Stasioner</a:t>
                </a:r>
                <a:r>
                  <a:rPr lang="en-US" b="0" dirty="0" smtClean="0"/>
                  <a:t>:</a:t>
                </a:r>
              </a:p>
              <a:p>
                <a:pPr>
                  <a:buAutoNum type="arabicPeriod"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	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365760"/>
                <a:ext cx="8915400" cy="6071616"/>
              </a:xfrm>
              <a:blipFill rotWithShape="0">
                <a:blip r:embed="rId2"/>
                <a:stretch>
                  <a:fillRect l="-616" t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23104" y="4145280"/>
                <a:ext cx="2910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104" y="4145280"/>
                <a:ext cx="291079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65963" y="4921996"/>
                <a:ext cx="1312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963" y="4921996"/>
                <a:ext cx="131253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5326" y="5291328"/>
                <a:ext cx="1712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326" y="5291328"/>
                <a:ext cx="17126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45326" y="566066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x ( x + 2 ) = 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8209" y="610462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  </a:t>
            </a:r>
            <a:r>
              <a:rPr lang="en-US" dirty="0" err="1" smtClean="0"/>
              <a:t>dan</a:t>
            </a:r>
            <a:r>
              <a:rPr lang="en-US" dirty="0" smtClean="0"/>
              <a:t>  x = -2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95219" y="5178183"/>
                <a:ext cx="387901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Maka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219" y="5178183"/>
                <a:ext cx="3879011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256" t="-4717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96256" y="3666220"/>
                <a:ext cx="32378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256" y="3666220"/>
                <a:ext cx="3237809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32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8224"/>
            <a:ext cx="8915400" cy="6205728"/>
          </a:xfrm>
        </p:spPr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smtClean="0"/>
              <a:t>f(x)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singular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ekstrimnya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minimum.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47872" y="1267968"/>
                <a:ext cx="558781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Nilai</a:t>
                </a:r>
                <a:r>
                  <a:rPr lang="en-US" dirty="0" smtClean="0"/>
                  <a:t> minimum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maksimum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(5)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(5)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872" y="1267968"/>
                <a:ext cx="5587812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00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68078"/>
            <a:ext cx="8911687" cy="777970"/>
          </a:xfrm>
        </p:spPr>
        <p:txBody>
          <a:bodyPr/>
          <a:lstStyle/>
          <a:p>
            <a:r>
              <a:rPr lang="en-US" dirty="0" smtClean="0"/>
              <a:t>2. KEMONOTONAN DAN KECEKUNGAN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146048"/>
                <a:ext cx="8915400" cy="5242560"/>
              </a:xfrm>
            </p:spPr>
            <p:txBody>
              <a:bodyPr/>
              <a:lstStyle/>
              <a:p>
                <a:r>
                  <a:rPr lang="en-US" b="1" dirty="0" err="1"/>
                  <a:t>Definisi</a:t>
                </a:r>
                <a:r>
                  <a:rPr lang="en-US" b="1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/>
                  <a:t>Andaikan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terdefinisi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(</a:t>
                </a:r>
                <a:r>
                  <a:rPr lang="en-US" dirty="0" err="1"/>
                  <a:t>terbuka</a:t>
                </a:r>
                <a:r>
                  <a:rPr lang="en-US" dirty="0"/>
                  <a:t>, </a:t>
                </a:r>
                <a:r>
                  <a:rPr lang="en-US" dirty="0" err="1"/>
                  <a:t>tertutup</a:t>
                </a:r>
                <a:r>
                  <a:rPr lang="en-US" dirty="0"/>
                  <a:t>,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satupun</a:t>
                </a:r>
                <a:r>
                  <a:rPr lang="en-US" dirty="0"/>
                  <a:t>). Kita </a:t>
                </a:r>
                <a:r>
                  <a:rPr lang="en-US" dirty="0" err="1"/>
                  <a:t>katakan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:</a:t>
                </a:r>
              </a:p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 err="1"/>
                  <a:t>naik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b="1" dirty="0" err="1"/>
                  <a:t>turun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pasangan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lvl="0">
                  <a:lnSpc>
                    <a:spcPct val="150000"/>
                  </a:lnSpc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 err="1"/>
                  <a:t>monoton</a:t>
                </a:r>
                <a:r>
                  <a:rPr lang="en-US" b="1" dirty="0"/>
                  <a:t> </a:t>
                </a:r>
                <a:r>
                  <a:rPr lang="en-US" b="1" dirty="0" err="1"/>
                  <a:t>murni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ia</a:t>
                </a:r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turun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146048"/>
                <a:ext cx="8915400" cy="5242560"/>
              </a:xfrm>
              <a:blipFill rotWithShape="0">
                <a:blip r:embed="rId2"/>
                <a:stretch>
                  <a:fillRect l="-479" t="-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2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99872"/>
                <a:ext cx="8915400" cy="6047232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TURUNAN PERTAMA DAN KEMONOTONAN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 smtClean="0"/>
                  <a:t>	(</a:t>
                </a:r>
                <a:r>
                  <a:rPr lang="en-US" b="1" dirty="0" err="1"/>
                  <a:t>Teorema</a:t>
                </a:r>
                <a:r>
                  <a:rPr lang="en-US" b="1" dirty="0"/>
                  <a:t> </a:t>
                </a:r>
                <a:r>
                  <a:rPr lang="en-US" b="1" dirty="0" err="1"/>
                  <a:t>Kemonotonan</a:t>
                </a:r>
                <a:r>
                  <a:rPr lang="en-US" b="1" dirty="0"/>
                  <a:t>). </a:t>
                </a:r>
                <a:r>
                  <a:rPr lang="en-US" dirty="0" err="1"/>
                  <a:t>Andaikan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kontinu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smtClean="0"/>
                  <a:t>  	</a:t>
                </a:r>
                <a:r>
                  <a:rPr lang="en-US" dirty="0" err="1" smtClean="0"/>
                  <a:t>dideferensialkan</a:t>
                </a:r>
                <a:r>
                  <a:rPr lang="en-US" dirty="0" smtClean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  <a:p>
                <a:pPr lvl="0">
                  <a:lnSpc>
                    <a:spcPct val="150000"/>
                  </a:lnSpc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turun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CONTOH :</a:t>
                </a:r>
              </a:p>
              <a:p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cari</a:t>
                </a:r>
                <a:r>
                  <a:rPr lang="en-US" dirty="0"/>
                  <a:t> 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:r>
                  <a:rPr lang="en-US" dirty="0" err="1"/>
                  <a:t>turun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Jawab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−12=6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b="1" dirty="0" err="1" smtClean="0"/>
                  <a:t>Monoton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naik</a:t>
                </a:r>
                <a:r>
                  <a:rPr lang="en-US" b="1" dirty="0" smtClean="0"/>
                  <a:t> :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monoton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f’(x) &gt; 0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99872"/>
                <a:ext cx="8915400" cy="6047232"/>
              </a:xfrm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83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89743"/>
            <a:ext cx="8915400" cy="608600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/>
              <a:t>Monoton</a:t>
            </a:r>
            <a:r>
              <a:rPr lang="en-US" b="1" dirty="0" smtClean="0"/>
              <a:t> </a:t>
            </a:r>
            <a:r>
              <a:rPr lang="en-US" b="1" dirty="0" err="1" smtClean="0"/>
              <a:t>turun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monoton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f’(x) , 0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63296"/>
                <a:ext cx="8915400" cy="6096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 smtClean="0"/>
                  <a:t>KECEKUNGAN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Teorema</a:t>
                </a:r>
                <a:endParaRPr lang="en-US" dirty="0"/>
              </a:p>
              <a:p>
                <a:r>
                  <a:rPr lang="en-US" b="1" dirty="0"/>
                  <a:t>(</a:t>
                </a:r>
                <a:r>
                  <a:rPr lang="en-US" b="1" dirty="0" err="1"/>
                  <a:t>Kecekungan</a:t>
                </a:r>
                <a:r>
                  <a:rPr lang="en-US" b="1" dirty="0"/>
                  <a:t>).</a:t>
                </a:r>
                <a:r>
                  <a:rPr lang="en-US" dirty="0"/>
                  <a:t> </a:t>
                </a:r>
                <a:r>
                  <a:rPr lang="en-US" dirty="0" err="1"/>
                  <a:t>Andaikan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terdiferensialkan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kali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selang</a:t>
                </a:r>
                <a:r>
                  <a:rPr lang="en-US" dirty="0"/>
                  <a:t> </a:t>
                </a:r>
                <a:r>
                  <a:rPr lang="en-US" dirty="0" err="1"/>
                  <a:t>terbuka</a:t>
                </a: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</m:oMath>
                </a14:m>
                <a:endParaRPr lang="en-US" dirty="0"/>
              </a:p>
              <a:p>
                <a:pPr lvl="0"/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en-US" i="1"/>
                          <m:t>′′</m:t>
                        </m:r>
                      </m:sup>
                    </m:sSup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 err="1"/>
                  <a:t>cekung</a:t>
                </a:r>
                <a:r>
                  <a:rPr lang="en-US" b="1" dirty="0"/>
                  <a:t> </a:t>
                </a:r>
                <a:r>
                  <a:rPr lang="en-US" b="1" dirty="0" err="1"/>
                  <a:t>ke</a:t>
                </a:r>
                <a:r>
                  <a:rPr lang="en-US" b="1" dirty="0"/>
                  <a:t> </a:t>
                </a:r>
                <a:r>
                  <a:rPr lang="en-US" b="1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0"/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en-US" i="1"/>
                          <m:t>′′</m:t>
                        </m:r>
                      </m:sup>
                    </m:sSup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&lt;0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 err="1"/>
                  <a:t>cekung</a:t>
                </a:r>
                <a:r>
                  <a:rPr lang="en-US" b="1" dirty="0"/>
                  <a:t> </a:t>
                </a:r>
                <a:r>
                  <a:rPr lang="en-US" b="1" dirty="0" err="1"/>
                  <a:t>ke</a:t>
                </a:r>
                <a:r>
                  <a:rPr lang="en-US" b="1" dirty="0"/>
                  <a:t> </a:t>
                </a:r>
                <a:r>
                  <a:rPr lang="en-US" b="1" dirty="0" err="1"/>
                  <a:t>bawah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lvl="0"/>
                <a:endParaRPr lang="en-US" dirty="0"/>
              </a:p>
              <a:p>
                <a:pPr lvl="0"/>
                <a:r>
                  <a:rPr lang="en-US" b="1" dirty="0" smtClean="0"/>
                  <a:t>CONTOH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dirty="0"/>
                  <a:t>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3</m:t>
                        </m:r>
                      </m:sup>
                    </m:sSup>
                    <m:r>
                      <a:rPr lang="en-US" i="1"/>
                      <m:t>−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−3</m:t>
                    </m:r>
                    <m:r>
                      <a:rPr lang="en-US" i="1"/>
                      <m:t>𝑥</m:t>
                    </m:r>
                    <m:r>
                      <a:rPr lang="en-US" i="1"/>
                      <m:t>+4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r>
                  <a:rPr lang="en-US" dirty="0"/>
                  <a:t>, </a:t>
                </a:r>
                <a:r>
                  <a:rPr lang="en-US" dirty="0" err="1"/>
                  <a:t>turun</a:t>
                </a:r>
                <a:r>
                  <a:rPr lang="en-US" dirty="0"/>
                  <a:t>,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atas</a:t>
                </a:r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cekung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err="1" smtClean="0"/>
                  <a:t>bawah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b="1" dirty="0" err="1" smtClean="0"/>
                  <a:t>Jawab</a:t>
                </a:r>
                <a:r>
                  <a:rPr lang="en-US" b="1" dirty="0" smtClean="0"/>
                  <a:t>:   </a:t>
                </a:r>
              </a:p>
              <a:p>
                <a:pPr marL="0" indent="0">
                  <a:buNone/>
                </a:pPr>
                <a:r>
                  <a:rPr lang="en-US" b="1" dirty="0" err="1" smtClean="0"/>
                  <a:t>Mencari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kemonotonan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melalui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turunan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pertama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𝑓</m:t>
                        </m:r>
                      </m:e>
                      <m:sup>
                        <m:r>
                          <a:rPr lang="en-US" i="1"/>
                          <m:t>′</m:t>
                        </m:r>
                      </m:sup>
                    </m:sSup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−2</m:t>
                    </m:r>
                    <m:r>
                      <a:rPr lang="en-US" i="1"/>
                      <m:t>𝑥</m:t>
                    </m:r>
                    <m:r>
                      <a:rPr lang="en-US" i="1"/>
                      <m:t>−3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b="1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US" b="1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perhatikan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 smtClean="0"/>
                  <a:t>  </a:t>
                </a:r>
                <a:r>
                  <a:rPr lang="en-US" b="1" dirty="0" err="1" smtClean="0"/>
                  <a:t>jhj</a:t>
                </a:r>
                <a:r>
                  <a:rPr lang="en-US" b="1" dirty="0"/>
                  <a:t> </a:t>
                </a:r>
                <a:r>
                  <a:rPr lang="en-US" dirty="0" smtClean="0"/>
                  <a:t> x = 3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x = -1</a:t>
                </a:r>
                <a:endParaRPr lang="en-US" b="1" dirty="0"/>
              </a:p>
              <a:p>
                <a:pPr marL="0" lv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63296"/>
                <a:ext cx="8915400" cy="6096000"/>
              </a:xfrm>
              <a:blipFill rotWithShape="0">
                <a:blip r:embed="rId2"/>
                <a:stretch>
                  <a:fillRect l="-479" t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7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601</TotalTime>
  <Words>424</Words>
  <Application>Microsoft Office PowerPoint</Application>
  <PresentationFormat>Widescreen</PresentationFormat>
  <Paragraphs>186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Andalus</vt:lpstr>
      <vt:lpstr>Arial</vt:lpstr>
      <vt:lpstr>Calibri</vt:lpstr>
      <vt:lpstr>Cambria Math</vt:lpstr>
      <vt:lpstr>Century Gothic</vt:lpstr>
      <vt:lpstr>Times New Roman</vt:lpstr>
      <vt:lpstr>Wingdings 3</vt:lpstr>
      <vt:lpstr>Wisp</vt:lpstr>
      <vt:lpstr>Visio.Drawing.11</vt:lpstr>
      <vt:lpstr>PENGGUNAAN TURUNAN</vt:lpstr>
      <vt:lpstr>1. Nilai Maksimum dan Minimum</vt:lpstr>
      <vt:lpstr>PowerPoint Presentation</vt:lpstr>
      <vt:lpstr>PowerPoint Presentation</vt:lpstr>
      <vt:lpstr>PowerPoint Presentation</vt:lpstr>
      <vt:lpstr>2. KEMONOTONAN DAN KECEKUNGAN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PENGGAMBARAN GRAFIK</vt:lpstr>
      <vt:lpstr>PowerPoint Presentation</vt:lpstr>
      <vt:lpstr>PowerPoint Presentation</vt:lpstr>
      <vt:lpstr>PowerPoint Presentation</vt:lpstr>
      <vt:lpstr>PENGGAMBARAN GRAFIK CANGGIH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Inne Novita Sari</dc:creator>
  <cp:lastModifiedBy>Inne Novita Sari</cp:lastModifiedBy>
  <cp:revision>8</cp:revision>
  <dcterms:created xsi:type="dcterms:W3CDTF">2013-11-27T01:55:06Z</dcterms:created>
  <dcterms:modified xsi:type="dcterms:W3CDTF">2013-12-04T13:27:20Z</dcterms:modified>
</cp:coreProperties>
</file>