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CB5C-F74A-409C-AA39-FC5FA00EC996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46CC-ACE4-4BD3-8CA5-E492EE04E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CB5C-F74A-409C-AA39-FC5FA00EC996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46CC-ACE4-4BD3-8CA5-E492EE04E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CB5C-F74A-409C-AA39-FC5FA00EC996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46CC-ACE4-4BD3-8CA5-E492EE04E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CB5C-F74A-409C-AA39-FC5FA00EC996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46CC-ACE4-4BD3-8CA5-E492EE04E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CB5C-F74A-409C-AA39-FC5FA00EC996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46CC-ACE4-4BD3-8CA5-E492EE04E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CB5C-F74A-409C-AA39-FC5FA00EC996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46CC-ACE4-4BD3-8CA5-E492EE04E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CB5C-F74A-409C-AA39-FC5FA00EC996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46CC-ACE4-4BD3-8CA5-E492EE04E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CB5C-F74A-409C-AA39-FC5FA00EC996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46CC-ACE4-4BD3-8CA5-E492EE04E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CB5C-F74A-409C-AA39-FC5FA00EC996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46CC-ACE4-4BD3-8CA5-E492EE04E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CB5C-F74A-409C-AA39-FC5FA00EC996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46CC-ACE4-4BD3-8CA5-E492EE04E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CB5C-F74A-409C-AA39-FC5FA00EC996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46CC-ACE4-4BD3-8CA5-E492EE04E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FCB5C-F74A-409C-AA39-FC5FA00EC996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E46CC-ACE4-4BD3-8CA5-E492EE04E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Integral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Kania</a:t>
            </a:r>
            <a:r>
              <a:rPr lang="en-US" dirty="0" smtClean="0"/>
              <a:t> </a:t>
            </a:r>
            <a:r>
              <a:rPr lang="en-US" dirty="0" err="1" smtClean="0"/>
              <a:t>Evita</a:t>
            </a:r>
            <a:r>
              <a:rPr lang="en-US" dirty="0" smtClean="0"/>
              <a:t> </a:t>
            </a:r>
            <a:r>
              <a:rPr lang="en-US" dirty="0" err="1" smtClean="0"/>
              <a:t>Dewi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Eksponen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Invers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logaritma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eksponen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, </a:t>
            </a:r>
            <a:r>
              <a:rPr lang="en-US" dirty="0" err="1" smtClean="0"/>
              <a:t>notasi</a:t>
            </a:r>
            <a:r>
              <a:rPr lang="en-US" dirty="0" smtClean="0"/>
              <a:t> </a:t>
            </a:r>
            <a:r>
              <a:rPr lang="en-US" b="1" dirty="0" smtClean="0"/>
              <a:t>exp</a:t>
            </a:r>
            <a:r>
              <a:rPr lang="en-US" dirty="0" smtClean="0"/>
              <a:t>.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</a:p>
          <a:p>
            <a:endParaRPr lang="en-US" b="1" dirty="0"/>
          </a:p>
          <a:p>
            <a:r>
              <a:rPr lang="en-US" dirty="0" err="1" smtClean="0"/>
              <a:t>Definisi</a:t>
            </a:r>
            <a:r>
              <a:rPr lang="en-US" dirty="0" smtClean="0"/>
              <a:t>: </a:t>
            </a:r>
            <a:r>
              <a:rPr lang="en-US" dirty="0" err="1" smtClean="0"/>
              <a:t>Bilangan</a:t>
            </a:r>
            <a:r>
              <a:rPr lang="en-US" dirty="0" smtClean="0"/>
              <a:t> e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Real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Yng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ln</a:t>
            </a:r>
            <a:r>
              <a:rPr lang="en-US" dirty="0" smtClean="0"/>
              <a:t> e = 1</a:t>
            </a:r>
          </a:p>
          <a:p>
            <a:r>
              <a:rPr lang="en-US" dirty="0" err="1" smtClean="0"/>
              <a:t>Jadi</a:t>
            </a:r>
            <a:endParaRPr lang="en-US" dirty="0" smtClean="0"/>
          </a:p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Sehingga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33600" y="2514600"/>
          <a:ext cx="4076700" cy="685800"/>
        </p:xfrm>
        <a:graphic>
          <a:graphicData uri="http://schemas.openxmlformats.org/presentationml/2006/ole">
            <p:oleObj spid="_x0000_s8194" name="Equation" r:id="rId3" imgW="135864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45653" y="4375150"/>
          <a:ext cx="1478547" cy="501650"/>
        </p:xfrm>
        <a:graphic>
          <a:graphicData uri="http://schemas.openxmlformats.org/presentationml/2006/ole">
            <p:oleObj spid="_x0000_s8195" name="Equation" r:id="rId4" imgW="711000" imgH="241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00400" y="4953000"/>
          <a:ext cx="1927392" cy="501650"/>
        </p:xfrm>
        <a:graphic>
          <a:graphicData uri="http://schemas.openxmlformats.org/presentationml/2006/ole">
            <p:oleObj spid="_x0000_s8196" name="Equation" r:id="rId5" imgW="927000" imgH="241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514600" y="5486400"/>
          <a:ext cx="1934308" cy="698500"/>
        </p:xfrm>
        <a:graphic>
          <a:graphicData uri="http://schemas.openxmlformats.org/presentationml/2006/ole">
            <p:oleObj spid="_x0000_s8197" name="Equation" r:id="rId6" imgW="914400" imgH="33012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Eksponen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Fungsi</a:t>
            </a:r>
            <a:r>
              <a:rPr lang="en-US" dirty="0" smtClean="0"/>
              <a:t> f(x) = a</a:t>
            </a:r>
            <a:r>
              <a:rPr lang="en-US" baseline="30000" dirty="0" smtClean="0"/>
              <a:t>x</a:t>
            </a:r>
            <a:r>
              <a:rPr lang="en-US" dirty="0" smtClean="0"/>
              <a:t>, a&gt;0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eksponen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u = u(x), </a:t>
            </a:r>
            <a:r>
              <a:rPr lang="en-US" dirty="0" err="1" smtClean="0"/>
              <a:t>maka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124200" y="2514600"/>
          <a:ext cx="2685047" cy="654050"/>
        </p:xfrm>
        <a:graphic>
          <a:graphicData uri="http://schemas.openxmlformats.org/presentationml/2006/ole">
            <p:oleObj spid="_x0000_s22530" name="Equation" r:id="rId3" imgW="990360" imgH="241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733800" y="3200400"/>
          <a:ext cx="3305342" cy="730250"/>
        </p:xfrm>
        <a:graphic>
          <a:graphicData uri="http://schemas.openxmlformats.org/presentationml/2006/ole">
            <p:oleObj spid="_x0000_s22531" name="Equation" r:id="rId4" imgW="109188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9600" y="2057400"/>
          <a:ext cx="2755900" cy="4469027"/>
        </p:xfrm>
        <a:graphic>
          <a:graphicData uri="http://schemas.openxmlformats.org/presentationml/2006/ole">
            <p:oleObj spid="_x0000_s23554" name="Equation" r:id="rId3" imgW="939600" imgH="152388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Integral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Tentu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F(x)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anti </a:t>
            </a:r>
            <a:r>
              <a:rPr lang="en-US" dirty="0" err="1" smtClean="0"/>
              <a:t>turunan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f(x) </a:t>
            </a:r>
            <a:r>
              <a:rPr lang="en-US" dirty="0" err="1" smtClean="0"/>
              <a:t>pada</a:t>
            </a:r>
            <a:r>
              <a:rPr lang="en-US" dirty="0" smtClean="0"/>
              <a:t> interval I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dirty="0" smtClean="0"/>
              <a:t>F’(x) = f(x)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x </a:t>
            </a:r>
            <a:r>
              <a:rPr lang="az-Cyrl-AZ" dirty="0" smtClean="0"/>
              <a:t>Є</a:t>
            </a:r>
            <a:r>
              <a:rPr lang="en-US" dirty="0" smtClean="0"/>
              <a:t> I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err="1" smtClean="0"/>
              <a:t>Notasi</a:t>
            </a:r>
            <a:r>
              <a:rPr lang="en-US" dirty="0" smtClean="0"/>
              <a:t>:</a:t>
            </a:r>
          </a:p>
          <a:p>
            <a:pPr algn="just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19400" y="3962400"/>
          <a:ext cx="3423138" cy="927100"/>
        </p:xfrm>
        <a:graphic>
          <a:graphicData uri="http://schemas.openxmlformats.org/presentationml/2006/ole">
            <p:oleObj spid="_x0000_s1026" name="Equation" r:id="rId3" imgW="1218960" imgH="33012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Sifat-sifat</a:t>
            </a:r>
            <a:r>
              <a:rPr lang="en-US" dirty="0" smtClean="0"/>
              <a:t> Integral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Tentu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28600" y="1295401"/>
          <a:ext cx="8991600" cy="2851192"/>
        </p:xfrm>
        <a:graphic>
          <a:graphicData uri="http://schemas.openxmlformats.org/presentationml/2006/ole">
            <p:oleObj spid="_x0000_s2050" name="Equation" r:id="rId3" imgW="4165560" imgH="132048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9600" y="2235200"/>
          <a:ext cx="3028950" cy="3403600"/>
        </p:xfrm>
        <a:graphic>
          <a:graphicData uri="http://schemas.openxmlformats.org/presentationml/2006/ole">
            <p:oleObj spid="_x0000_s3074" name="Equation" r:id="rId3" imgW="1333440" imgH="149832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Substitusi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Misal</a:t>
            </a:r>
            <a:r>
              <a:rPr lang="en-US" dirty="0" smtClean="0"/>
              <a:t> u =g(x), du = g’(x) </a:t>
            </a:r>
            <a:r>
              <a:rPr lang="en-US" dirty="0" err="1" smtClean="0"/>
              <a:t>dx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F </a:t>
            </a:r>
            <a:r>
              <a:rPr lang="en-US" dirty="0" err="1" smtClean="0"/>
              <a:t>suatu</a:t>
            </a:r>
            <a:r>
              <a:rPr lang="en-US" dirty="0" smtClean="0"/>
              <a:t> anti </a:t>
            </a:r>
            <a:r>
              <a:rPr lang="en-US" dirty="0" err="1" smtClean="0"/>
              <a:t>turunan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f, </a:t>
            </a:r>
            <a:r>
              <a:rPr lang="en-US" dirty="0" err="1" smtClean="0"/>
              <a:t>maka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9600" y="3070412"/>
          <a:ext cx="8001000" cy="815788"/>
        </p:xfrm>
        <a:graphic>
          <a:graphicData uri="http://schemas.openxmlformats.org/presentationml/2006/ole">
            <p:oleObj spid="_x0000_s4098" name="Equation" r:id="rId3" imgW="3238200" imgH="33012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:</a:t>
            </a:r>
          </a:p>
          <a:p>
            <a:pPr algn="just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22300" y="2466975"/>
          <a:ext cx="3784600" cy="3522663"/>
        </p:xfrm>
        <a:graphic>
          <a:graphicData uri="http://schemas.openxmlformats.org/presentationml/2006/ole">
            <p:oleObj spid="_x0000_s5122" name="Equation" r:id="rId3" imgW="1841400" imgH="171432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Notasi</a:t>
            </a:r>
            <a:r>
              <a:rPr lang="en-US" dirty="0" smtClean="0"/>
              <a:t> Sigma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err="1" smtClean="0"/>
              <a:t>Notasi</a:t>
            </a:r>
            <a:r>
              <a:rPr lang="en-US" dirty="0" smtClean="0"/>
              <a:t> sigma (</a:t>
            </a:r>
            <a:r>
              <a:rPr lang="en-US" dirty="0" err="1" smtClean="0"/>
              <a:t>jumlah</a:t>
            </a:r>
            <a:r>
              <a:rPr lang="en-US" dirty="0" smtClean="0"/>
              <a:t>):</a:t>
            </a:r>
          </a:p>
          <a:p>
            <a:pPr algn="just">
              <a:buNone/>
            </a:pPr>
            <a:r>
              <a:rPr lang="en-US" dirty="0" smtClean="0"/>
              <a:t>				</a:t>
            </a:r>
            <a:r>
              <a:rPr lang="en-US" dirty="0" err="1" smtClean="0"/>
              <a:t>dan</a:t>
            </a:r>
            <a:endParaRPr lang="en-US" dirty="0" smtClean="0"/>
          </a:p>
          <a:p>
            <a:pPr algn="just">
              <a:buNone/>
            </a:pP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sigma: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3400" y="2057400"/>
          <a:ext cx="2476500" cy="825500"/>
        </p:xfrm>
        <a:graphic>
          <a:graphicData uri="http://schemas.openxmlformats.org/presentationml/2006/ole">
            <p:oleObj spid="_x0000_s6146" name="Equation" r:id="rId3" imgW="1447560" imgH="48240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3978275" y="2057400"/>
          <a:ext cx="2651125" cy="825500"/>
        </p:xfrm>
        <a:graphic>
          <a:graphicData uri="http://schemas.openxmlformats.org/presentationml/2006/ole">
            <p:oleObj spid="_x0000_s6147" name="Equation" r:id="rId4" imgW="1549080" imgH="482400" progId="Equation.3">
              <p:embed/>
            </p:oleObj>
          </a:graphicData>
        </a:graphic>
      </p:graphicFrame>
      <p:sp>
        <p:nvSpPr>
          <p:cNvPr id="6" name="Right Brace 5"/>
          <p:cNvSpPr/>
          <p:nvPr/>
        </p:nvSpPr>
        <p:spPr>
          <a:xfrm rot="5400000">
            <a:off x="5257800" y="2057400"/>
            <a:ext cx="266700" cy="12573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0" y="2743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 </a:t>
            </a:r>
            <a:r>
              <a:rPr lang="en-US" dirty="0" err="1" smtClean="0"/>
              <a:t>suku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09587" y="3429000"/>
          <a:ext cx="3224213" cy="3083658"/>
        </p:xfrm>
        <a:graphic>
          <a:graphicData uri="http://schemas.openxmlformats.org/presentationml/2006/ole">
            <p:oleObj spid="_x0000_s6148" name="Equation" r:id="rId5" imgW="2044440" imgH="195552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Transenden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Logaritma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Logaritma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 (</a:t>
            </a:r>
            <a:r>
              <a:rPr lang="en-US" dirty="0" err="1" smtClean="0"/>
              <a:t>ln</a:t>
            </a:r>
            <a:r>
              <a:rPr lang="en-US" dirty="0" smtClean="0"/>
              <a:t>)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/>
          </a:p>
          <a:p>
            <a:r>
              <a:rPr lang="en-US" dirty="0" err="1" smtClean="0"/>
              <a:t>Turunan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logaritma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u =u(x) </a:t>
            </a:r>
            <a:r>
              <a:rPr lang="en-US" dirty="0" err="1" smtClean="0"/>
              <a:t>maka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124200" y="2362199"/>
          <a:ext cx="1905000" cy="897759"/>
        </p:xfrm>
        <a:graphic>
          <a:graphicData uri="http://schemas.openxmlformats.org/presentationml/2006/ole">
            <p:oleObj spid="_x0000_s7170" name="Equation" r:id="rId3" imgW="1104840" imgH="5205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971800" y="3810000"/>
          <a:ext cx="2769178" cy="990600"/>
        </p:xfrm>
        <a:graphic>
          <a:graphicData uri="http://schemas.openxmlformats.org/presentationml/2006/ole">
            <p:oleObj spid="_x0000_s7171" name="Equation" r:id="rId4" imgW="1562040" imgH="558720" progId="Equation.3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2886075" y="5486400"/>
          <a:ext cx="3286125" cy="990600"/>
        </p:xfrm>
        <a:graphic>
          <a:graphicData uri="http://schemas.openxmlformats.org/presentationml/2006/ole">
            <p:oleObj spid="_x0000_s7172" name="Equation" r:id="rId5" imgW="1854000" imgH="55872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168</Words>
  <Application>Microsoft Office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Equation</vt:lpstr>
      <vt:lpstr>Microsoft Equation 3.0</vt:lpstr>
      <vt:lpstr>Integral</vt:lpstr>
      <vt:lpstr>Definisi Integral Tak Tentu</vt:lpstr>
      <vt:lpstr>Sifat-sifat Integral Tak Tentu</vt:lpstr>
      <vt:lpstr>Contoh</vt:lpstr>
      <vt:lpstr>Integral Dengan Substitusi</vt:lpstr>
      <vt:lpstr>Contoh</vt:lpstr>
      <vt:lpstr>Notasi Sigma</vt:lpstr>
      <vt:lpstr>Fungsi Transenden</vt:lpstr>
      <vt:lpstr>Fungsi Logaritma Asli</vt:lpstr>
      <vt:lpstr>Eksponen Asli</vt:lpstr>
      <vt:lpstr>Eksponen Umum</vt:lpstr>
      <vt:lpstr>Contoh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Kania</dc:creator>
  <cp:lastModifiedBy>Valued Acer Customer</cp:lastModifiedBy>
  <cp:revision>13</cp:revision>
  <dcterms:created xsi:type="dcterms:W3CDTF">2013-12-09T20:58:05Z</dcterms:created>
  <dcterms:modified xsi:type="dcterms:W3CDTF">2013-12-10T01:00:38Z</dcterms:modified>
</cp:coreProperties>
</file>