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1F50B-8BFA-4E4B-8BBC-1F7F18E04545}" type="datetimeFigureOut">
              <a:rPr lang="id-ID" smtClean="0"/>
              <a:pPr/>
              <a:t>08/12/2013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6AD44-88D6-4907-BF42-71B94E58394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2BC6-9298-4012-AF5B-942652320F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2BC6-9298-4012-AF5B-942652320F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2BC6-9298-4012-AF5B-942652320F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2BC6-9298-4012-AF5B-942652320F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ABA0B-1AA1-4F84-A56D-ABDC98CE83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9D5D0-53A6-4243-B9B3-DD6C59FF6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5244-7A67-4EEA-95A1-69D15BCCE4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E79C2-D08D-48A1-B40D-E2FBAD733B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5D286-4AF0-4DC9-B758-B4650553ECD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4FC2-5CE9-49BF-8E2B-137334461AA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5266-1C1C-4CFC-9D58-4C775679C4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AC46-86E7-4B68-8C24-EC959734C6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877BB-4821-40EB-858F-85D7E64FF1F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1F45-CD91-4030-8B9E-9EC3611466F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6D784-63E5-4516-9342-5B5374C38C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A861B29-7E2D-4871-ABE6-7BD74F3427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284538"/>
            <a:ext cx="7772400" cy="147002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Antrian</a:t>
            </a: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05400"/>
            <a:ext cx="6400800" cy="1752600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Single Server Multiple Channel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(M/M/s)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264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3320988"/>
            <a:ext cx="4356484" cy="1754326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Maksimumkan   z = 40x1+30x2</a:t>
            </a:r>
          </a:p>
          <a:p>
            <a:r>
              <a:rPr lang="id-ID" dirty="0" smtClean="0"/>
              <a:t>Kendala 		    2x1 +   x2 ≤ 20</a:t>
            </a:r>
          </a:p>
          <a:p>
            <a:r>
              <a:rPr lang="id-ID" dirty="0" smtClean="0"/>
              <a:t>		    2x1 + 3x2 ≤ 32</a:t>
            </a:r>
          </a:p>
          <a:p>
            <a:r>
              <a:rPr lang="id-ID" dirty="0" smtClean="0"/>
              <a:t>		    2x1 -    x2 ≥ 0</a:t>
            </a:r>
          </a:p>
          <a:p>
            <a:r>
              <a:rPr lang="id-ID" dirty="0" smtClean="0"/>
              <a:t>		                x2 ≥ 2</a:t>
            </a:r>
          </a:p>
          <a:p>
            <a:r>
              <a:rPr lang="id-ID" dirty="0" smtClean="0"/>
              <a:t>		     x1 ≥ 0, x2 ≥ 0</a:t>
            </a:r>
            <a:endParaRPr lang="id-ID" dirty="0"/>
          </a:p>
        </p:txBody>
      </p:sp>
      <p:cxnSp>
        <p:nvCxnSpPr>
          <p:cNvPr id="14" name="Straight Arrow Connector 13"/>
          <p:cNvCxnSpPr>
            <a:endCxn id="15" idx="3"/>
          </p:cNvCxnSpPr>
          <p:nvPr/>
        </p:nvCxnSpPr>
        <p:spPr>
          <a:xfrm flipH="1">
            <a:off x="1943708" y="584684"/>
            <a:ext cx="1044116" cy="7200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7524" y="1120098"/>
            <a:ext cx="1656184" cy="369332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Hasil optimal</a:t>
            </a:r>
            <a:endParaRPr lang="id-ID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727684" y="584684"/>
            <a:ext cx="1440160" cy="11521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7524" y="1592796"/>
            <a:ext cx="1440160" cy="923330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Hasil perhitungan tiap iterasi</a:t>
            </a:r>
            <a:endParaRPr lang="id-ID" dirty="0"/>
          </a:p>
        </p:txBody>
      </p:sp>
      <p:sp>
        <p:nvSpPr>
          <p:cNvPr id="23" name="TextBox 22"/>
          <p:cNvSpPr txBox="1"/>
          <p:nvPr/>
        </p:nvSpPr>
        <p:spPr>
          <a:xfrm>
            <a:off x="2087724" y="1880828"/>
            <a:ext cx="1224136" cy="923330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Grafik (khusus 2 variabel)</a:t>
            </a:r>
            <a:endParaRPr lang="id-ID" dirty="0"/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 flipH="1">
            <a:off x="2699792" y="584684"/>
            <a:ext cx="612068" cy="129614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6610"/>
            <a:ext cx="9146953" cy="514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77" y="44624"/>
            <a:ext cx="9760453" cy="604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419872" y="1232756"/>
            <a:ext cx="43204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2015716" y="1088740"/>
            <a:ext cx="14041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9552" y="915107"/>
            <a:ext cx="147616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Nilai optimal dari variabel x</a:t>
            </a:r>
            <a:r>
              <a:rPr lang="id-ID" sz="900" dirty="0" smtClean="0"/>
              <a:t>1</a:t>
            </a:r>
            <a:r>
              <a:rPr lang="id-ID" sz="1200" dirty="0" smtClean="0"/>
              <a:t> dan x</a:t>
            </a:r>
            <a:r>
              <a:rPr lang="id-ID" sz="900" dirty="0" smtClean="0"/>
              <a:t>2</a:t>
            </a:r>
            <a:endParaRPr lang="id-ID" sz="1200" dirty="0"/>
          </a:p>
        </p:txBody>
      </p:sp>
      <p:sp>
        <p:nvSpPr>
          <p:cNvPr id="12" name="Rectangle 11"/>
          <p:cNvSpPr/>
          <p:nvPr/>
        </p:nvSpPr>
        <p:spPr>
          <a:xfrm>
            <a:off x="3887924" y="1232756"/>
            <a:ext cx="504056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015716" y="1556792"/>
            <a:ext cx="19082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1505979"/>
            <a:ext cx="16921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Koefisien fungsi tujuan dari x</a:t>
            </a:r>
            <a:r>
              <a:rPr lang="id-ID" sz="900" dirty="0" smtClean="0"/>
              <a:t>1</a:t>
            </a:r>
            <a:r>
              <a:rPr lang="id-ID" sz="1200" dirty="0" smtClean="0"/>
              <a:t> dan x</a:t>
            </a:r>
            <a:r>
              <a:rPr lang="id-ID" sz="900" dirty="0" smtClean="0"/>
              <a:t>2</a:t>
            </a:r>
            <a:r>
              <a:rPr lang="id-ID" sz="1200" dirty="0" smtClean="0"/>
              <a:t> </a:t>
            </a:r>
            <a:endParaRPr lang="id-ID" sz="1200" dirty="0"/>
          </a:p>
        </p:txBody>
      </p:sp>
      <p:sp>
        <p:nvSpPr>
          <p:cNvPr id="16" name="Rectangle 15"/>
          <p:cNvSpPr/>
          <p:nvPr/>
        </p:nvSpPr>
        <p:spPr>
          <a:xfrm>
            <a:off x="4391980" y="1556792"/>
            <a:ext cx="540060" cy="216024"/>
          </a:xfrm>
          <a:prstGeom prst="rect">
            <a:avLst/>
          </a:prstGeom>
          <a:noFill/>
          <a:ln>
            <a:solidFill>
              <a:srgbClr val="72D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932040" y="1649995"/>
            <a:ext cx="2340260" cy="571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20272" y="2234480"/>
            <a:ext cx="1152128" cy="461665"/>
          </a:xfrm>
          <a:prstGeom prst="rect">
            <a:avLst/>
          </a:prstGeom>
          <a:solidFill>
            <a:srgbClr val="72D89A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Nilai z yang optimal</a:t>
            </a:r>
            <a:endParaRPr lang="id-ID" sz="1200" dirty="0"/>
          </a:p>
        </p:txBody>
      </p:sp>
      <p:sp>
        <p:nvSpPr>
          <p:cNvPr id="21" name="Rectangle 20"/>
          <p:cNvSpPr/>
          <p:nvPr/>
        </p:nvSpPr>
        <p:spPr>
          <a:xfrm>
            <a:off x="5760132" y="1232756"/>
            <a:ext cx="972108" cy="27322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750242" y="1232756"/>
            <a:ext cx="396044" cy="144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46286" y="803319"/>
            <a:ext cx="176419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20 ≤ Koef x1≤ 60 dan 20 ≤ Koef x2 ≤ 60</a:t>
            </a:r>
          </a:p>
          <a:p>
            <a:r>
              <a:rPr lang="id-ID" sz="1200" dirty="0" smtClean="0"/>
              <a:t>batasan koefisien fungsi tujuan yang tidak akan mengubah nilai optimal z</a:t>
            </a:r>
            <a:endParaRPr lang="id-ID" sz="1200" dirty="0"/>
          </a:p>
        </p:txBody>
      </p:sp>
      <p:sp>
        <p:nvSpPr>
          <p:cNvPr id="27" name="Rectangle 26"/>
          <p:cNvSpPr/>
          <p:nvPr/>
        </p:nvSpPr>
        <p:spPr>
          <a:xfrm>
            <a:off x="3419872" y="2094675"/>
            <a:ext cx="1512168" cy="254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519772" y="2234481"/>
            <a:ext cx="900100" cy="114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3528" y="2132856"/>
            <a:ext cx="2196244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Kendala 1 dan 2 adalah kendala yang habis terpakai disebut kendala aktif</a:t>
            </a:r>
            <a:endParaRPr lang="id-ID" sz="1200" dirty="0"/>
          </a:p>
        </p:txBody>
      </p:sp>
      <p:sp>
        <p:nvSpPr>
          <p:cNvPr id="31" name="Rectangle 30"/>
          <p:cNvSpPr/>
          <p:nvPr/>
        </p:nvSpPr>
        <p:spPr>
          <a:xfrm>
            <a:off x="3383868" y="2341329"/>
            <a:ext cx="1548172" cy="29471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780801" y="2664495"/>
            <a:ext cx="648072" cy="79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50631" y="2997822"/>
            <a:ext cx="153017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Kendala 3 dan 4 adalah variabel yang berlebih</a:t>
            </a:r>
            <a:endParaRPr lang="id-ID" sz="1200" dirty="0"/>
          </a:p>
        </p:txBody>
      </p:sp>
      <p:sp>
        <p:nvSpPr>
          <p:cNvPr id="35" name="Rectangle 34"/>
          <p:cNvSpPr/>
          <p:nvPr/>
        </p:nvSpPr>
        <p:spPr>
          <a:xfrm>
            <a:off x="5400092" y="2094676"/>
            <a:ext cx="396044" cy="266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706126" y="2348880"/>
            <a:ext cx="0" cy="924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32040" y="3273658"/>
            <a:ext cx="1404156" cy="1200329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Setiap perubahan 1 unit ruas kanan variabel aktif akan mengubah nilai fungsi tujuan sebesar 15 dan 5</a:t>
            </a:r>
            <a:endParaRPr lang="id-ID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095836" y="3273658"/>
            <a:ext cx="1134126" cy="1569660"/>
          </a:xfrm>
          <a:prstGeom prst="rect">
            <a:avLst/>
          </a:prstGeom>
          <a:solidFill>
            <a:srgbClr val="FFEFCC"/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Setiap pemanfaatan sisa kapasitas tidak akan mengubah nilai fungsi tujuan</a:t>
            </a:r>
            <a:endParaRPr lang="id-ID" sz="1200" dirty="0"/>
          </a:p>
        </p:txBody>
      </p:sp>
      <p:sp>
        <p:nvSpPr>
          <p:cNvPr id="42" name="Rectangle 41"/>
          <p:cNvSpPr/>
          <p:nvPr/>
        </p:nvSpPr>
        <p:spPr>
          <a:xfrm>
            <a:off x="4932040" y="2348880"/>
            <a:ext cx="468052" cy="29471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4" name="Straight Arrow Connector 43"/>
          <p:cNvCxnSpPr>
            <a:stCxn id="42" idx="2"/>
          </p:cNvCxnSpPr>
          <p:nvPr/>
        </p:nvCxnSpPr>
        <p:spPr>
          <a:xfrm flipH="1">
            <a:off x="3923928" y="2643592"/>
            <a:ext cx="1242138" cy="63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796136" y="2094676"/>
            <a:ext cx="936104" cy="5698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7" name="Straight Arrow Connector 46"/>
          <p:cNvCxnSpPr>
            <a:stCxn id="45" idx="2"/>
          </p:cNvCxnSpPr>
          <p:nvPr/>
        </p:nvCxnSpPr>
        <p:spPr>
          <a:xfrm>
            <a:off x="6264188" y="2664496"/>
            <a:ext cx="647564" cy="333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911752" y="2779187"/>
            <a:ext cx="2232248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16≤RHS kendala 1≤28</a:t>
            </a:r>
          </a:p>
          <a:p>
            <a:r>
              <a:rPr lang="id-ID" sz="1200" dirty="0" smtClean="0"/>
              <a:t>24 ≤RHS kendala 1≤40</a:t>
            </a:r>
          </a:p>
          <a:p>
            <a:r>
              <a:rPr lang="id-ID" sz="1200" dirty="0" smtClean="0"/>
              <a:t>Tidak ada batasan pada kendala 3 dan 4</a:t>
            </a:r>
          </a:p>
          <a:p>
            <a:r>
              <a:rPr lang="id-ID" sz="1200" dirty="0" smtClean="0"/>
              <a:t>Adalah kondisi yang menjamin nilai dual price/shadow price-nya valid</a:t>
            </a:r>
            <a:endParaRPr lang="id-ID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5" grpId="0" animBg="1"/>
      <p:bldP spid="16" grpId="0" animBg="1"/>
      <p:bldP spid="19" grpId="0" animBg="1"/>
      <p:bldP spid="21" grpId="0" animBg="1"/>
      <p:bldP spid="24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9" grpId="0" animBg="1"/>
      <p:bldP spid="40" grpId="0" animBg="1"/>
      <p:bldP spid="42" grpId="0" animBg="1"/>
      <p:bldP spid="45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Karakteristik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Pola kedatangan berdistribusi Poisson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Waktu pelayanan identik, berdistribusi Eksponensial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FIFO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Pola kedatangan tidak bergantung keadaan sistem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Waktu pelayanan tidak bergantung pada keadaan</a:t>
            </a:r>
          </a:p>
          <a:p>
            <a:pPr eaLnBrk="1" hangingPunct="1"/>
            <a:endParaRPr lang="id-ID" dirty="0" smtClean="0">
              <a:solidFill>
                <a:schemeClr val="bg1"/>
              </a:solidFill>
            </a:endParaRPr>
          </a:p>
          <a:p>
            <a:pPr eaLnBrk="1" hangingPunct="1"/>
            <a:endParaRPr lang="id-ID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Keadaan Tunak saat </a:t>
            </a:r>
            <a:r>
              <a:rPr lang="el-GR" dirty="0" smtClean="0">
                <a:solidFill>
                  <a:schemeClr val="bg1"/>
                </a:solidFill>
              </a:rPr>
              <a:t>λ</a:t>
            </a:r>
            <a:r>
              <a:rPr lang="id-ID" dirty="0" smtClean="0">
                <a:solidFill>
                  <a:schemeClr val="bg1"/>
                </a:solidFill>
              </a:rPr>
              <a:t>&lt;s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endParaRPr lang="id-ID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268760"/>
            <a:ext cx="7499176" cy="1252736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Jika banyaknya pelayan s orang maka</a:t>
            </a:r>
          </a:p>
          <a:p>
            <a:pPr eaLnBrk="1" hangingPunct="1"/>
            <a:endParaRPr lang="id-ID" dirty="0" smtClean="0">
              <a:solidFill>
                <a:schemeClr val="bg1"/>
              </a:solidFill>
            </a:endParaRPr>
          </a:p>
          <a:p>
            <a:pPr eaLnBrk="1" hangingPunct="1"/>
            <a:endParaRPr lang="id-ID" dirty="0" smtClean="0">
              <a:solidFill>
                <a:schemeClr val="bg1"/>
              </a:solidFill>
            </a:endParaRP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1539875" y="2005013"/>
          <a:ext cx="1528763" cy="1084262"/>
        </p:xfrm>
        <a:graphic>
          <a:graphicData uri="http://schemas.openxmlformats.org/presentationml/2006/ole">
            <p:oleObj spid="_x0000_s15362" name="Equation" r:id="rId4" imgW="571320" imgH="406080" progId="Equation.DSMT4">
              <p:embed/>
            </p:oleObj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4283968" y="4232275"/>
          <a:ext cx="3848050" cy="2237084"/>
        </p:xfrm>
        <a:graphic>
          <a:graphicData uri="http://schemas.openxmlformats.org/presentationml/2006/ole">
            <p:oleObj spid="_x0000_s15363" name="Equation" r:id="rId5" imgW="1523880" imgH="888840" progId="Equation.DSMT4">
              <p:embed/>
            </p:oleObj>
          </a:graphicData>
        </a:graphic>
      </p:graphicFrame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4211960" y="1988840"/>
          <a:ext cx="3960440" cy="1949519"/>
        </p:xfrm>
        <a:graphic>
          <a:graphicData uri="http://schemas.openxmlformats.org/presentationml/2006/ole">
            <p:oleObj spid="_x0000_s15364" name="Equation" r:id="rId6" imgW="1282680" imgH="76176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115616" y="3284984"/>
            <a:ext cx="316835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err="1" smtClean="0">
                <a:solidFill>
                  <a:schemeClr val="bg1"/>
                </a:solidFill>
              </a:rPr>
              <a:t>Pn</a:t>
            </a:r>
            <a:r>
              <a:rPr lang="en-US" sz="2400" kern="0" dirty="0" smtClean="0">
                <a:solidFill>
                  <a:schemeClr val="bg1"/>
                </a:solidFill>
              </a:rPr>
              <a:t>	= </a:t>
            </a:r>
            <a:r>
              <a:rPr lang="en-US" sz="2400" kern="0" dirty="0" err="1" smtClean="0">
                <a:solidFill>
                  <a:schemeClr val="bg1"/>
                </a:solidFill>
              </a:rPr>
              <a:t>probabilitas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kepastian</a:t>
            </a:r>
            <a:r>
              <a:rPr lang="en-US" sz="2400" kern="0" dirty="0" smtClean="0">
                <a:solidFill>
                  <a:schemeClr val="bg1"/>
                </a:solidFill>
              </a:rPr>
              <a:t> n </a:t>
            </a:r>
            <a:r>
              <a:rPr lang="en-US" sz="2400" kern="0" dirty="0" err="1" smtClean="0">
                <a:solidFill>
                  <a:schemeClr val="bg1"/>
                </a:solidFill>
              </a:rPr>
              <a:t>pelanggan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dalam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id-ID" sz="2400" kern="0" dirty="0" smtClean="0">
                <a:solidFill>
                  <a:schemeClr val="bg1"/>
                </a:solidFill>
              </a:rPr>
              <a:t>sistem</a:t>
            </a:r>
            <a:endParaRPr lang="en-US" sz="2400" kern="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4941168"/>
            <a:ext cx="288032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d-ID" sz="2400" kern="0" dirty="0" smtClean="0">
                <a:solidFill>
                  <a:schemeClr val="bg1"/>
                </a:solidFill>
              </a:rPr>
              <a:t>Po</a:t>
            </a:r>
            <a:r>
              <a:rPr lang="en-US" sz="2400" kern="0" dirty="0" smtClean="0">
                <a:solidFill>
                  <a:schemeClr val="bg1"/>
                </a:solidFill>
              </a:rPr>
              <a:t>= </a:t>
            </a:r>
            <a:r>
              <a:rPr lang="en-US" sz="2400" kern="0" dirty="0" err="1" smtClean="0">
                <a:solidFill>
                  <a:schemeClr val="bg1"/>
                </a:solidFill>
              </a:rPr>
              <a:t>probabilitas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tidak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ada</a:t>
            </a:r>
            <a:r>
              <a:rPr lang="id-ID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pelanggan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dalam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sistem</a:t>
            </a:r>
            <a:endParaRPr lang="en-US" sz="240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Keadaan Tunak saat </a:t>
            </a:r>
            <a:r>
              <a:rPr lang="el-GR" dirty="0" smtClean="0">
                <a:solidFill>
                  <a:schemeClr val="bg1"/>
                </a:solidFill>
              </a:rPr>
              <a:t>λ</a:t>
            </a:r>
            <a:r>
              <a:rPr lang="id-ID" dirty="0" smtClean="0">
                <a:solidFill>
                  <a:schemeClr val="bg1"/>
                </a:solidFill>
              </a:rPr>
              <a:t>&lt;s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endParaRPr lang="id-ID" dirty="0" smtClean="0">
              <a:solidFill>
                <a:schemeClr val="bg1"/>
              </a:solidFill>
            </a:endParaRPr>
          </a:p>
        </p:txBody>
      </p:sp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1657350" y="2025650"/>
          <a:ext cx="3022600" cy="1727200"/>
        </p:xfrm>
        <a:graphic>
          <a:graphicData uri="http://schemas.openxmlformats.org/presentationml/2006/ole">
            <p:oleObj spid="_x0000_s16386" name="Equation" r:id="rId4" imgW="1041120" imgH="596880" progId="Equation.DSMT4">
              <p:embed/>
            </p:oleObj>
          </a:graphicData>
        </a:graphic>
      </p:graphicFrame>
      <p:graphicFrame>
        <p:nvGraphicFramePr>
          <p:cNvPr id="16387" name="Object 11"/>
          <p:cNvGraphicFramePr>
            <a:graphicFrameLocks noChangeAspect="1"/>
          </p:cNvGraphicFramePr>
          <p:nvPr/>
        </p:nvGraphicFramePr>
        <p:xfrm>
          <a:off x="2339752" y="4476933"/>
          <a:ext cx="1728192" cy="1112307"/>
        </p:xfrm>
        <a:graphic>
          <a:graphicData uri="http://schemas.openxmlformats.org/presentationml/2006/ole">
            <p:oleObj spid="_x0000_s16387" name="Equation" r:id="rId5" imgW="609480" imgH="393480" progId="Equation.DSMT4">
              <p:embed/>
            </p:oleObj>
          </a:graphicData>
        </a:graphic>
      </p:graphicFrame>
      <p:graphicFrame>
        <p:nvGraphicFramePr>
          <p:cNvPr id="16388" name="Object 12"/>
          <p:cNvGraphicFramePr>
            <a:graphicFrameLocks noChangeAspect="1"/>
          </p:cNvGraphicFramePr>
          <p:nvPr/>
        </p:nvGraphicFramePr>
        <p:xfrm>
          <a:off x="5724128" y="2564904"/>
          <a:ext cx="2023004" cy="1008112"/>
        </p:xfrm>
        <a:graphic>
          <a:graphicData uri="http://schemas.openxmlformats.org/presentationml/2006/ole">
            <p:oleObj spid="_x0000_s16388" name="Equation" r:id="rId6" imgW="838080" imgH="419040" progId="Equation.3">
              <p:embed/>
            </p:oleObj>
          </a:graphicData>
        </a:graphic>
      </p:graphicFrame>
      <p:graphicFrame>
        <p:nvGraphicFramePr>
          <p:cNvPr id="16389" name="Object 13"/>
          <p:cNvGraphicFramePr>
            <a:graphicFrameLocks noChangeAspect="1"/>
          </p:cNvGraphicFramePr>
          <p:nvPr/>
        </p:nvGraphicFramePr>
        <p:xfrm>
          <a:off x="5292080" y="4459962"/>
          <a:ext cx="2952328" cy="1129278"/>
        </p:xfrm>
        <a:graphic>
          <a:graphicData uri="http://schemas.openxmlformats.org/presentationml/2006/ole">
            <p:oleObj spid="_x0000_s16389" name="Equation" r:id="rId7" imgW="1091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Soal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gawat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darurat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(RGD) yang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berisikan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tiga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ruangan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terpisah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kedatangan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ruangan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dokter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jururawat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rata-rata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seorang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dokter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jururawat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merawat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5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per jam.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Apabila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dihadapi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luka-luka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ringan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melayani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12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per jam.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Laporan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statistik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kedatangan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pelayanan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mengikuti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distribusi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Poisson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endParaRPr lang="id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Soal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571184" cy="5328592"/>
          </a:xfrm>
        </p:spPr>
        <p:txBody>
          <a:bodyPr/>
          <a:lstStyle/>
          <a:p>
            <a:pPr lvl="0">
              <a:buNone/>
            </a:pP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Tentukan :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rata-rata waktu pelayanan untuk 1 orang pasien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peluang tidak ada pasien yang datang ke UGD</a:t>
            </a:r>
          </a:p>
          <a:p>
            <a:r>
              <a:rPr lang="id-ID" sz="2400" dirty="0" smtClean="0">
                <a:solidFill>
                  <a:schemeClr val="bg1"/>
                </a:solidFill>
              </a:rPr>
              <a:t>Rata-rata jumlah pasien yang mengantri di UGD</a:t>
            </a:r>
          </a:p>
          <a:p>
            <a:r>
              <a:rPr lang="id-ID" sz="2400" dirty="0" smtClean="0">
                <a:solidFill>
                  <a:schemeClr val="bg1"/>
                </a:solidFill>
              </a:rPr>
              <a:t>Rata-rata waktu pasien yang mengantri di UGD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R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ata-rata waktu menunggu seorang pasien 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Rata-rata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jumlah pasien yang akan berobat di UGD</a:t>
            </a:r>
          </a:p>
          <a:p>
            <a:pPr lvl="0"/>
            <a:r>
              <a:rPr lang="id-ID" sz="24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Tentukan peluang ada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4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pasien datang ke UGD</a:t>
            </a:r>
          </a:p>
          <a:p>
            <a:pPr lvl="0"/>
            <a:r>
              <a:rPr kumimoji="0" lang="id-ID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</a:rPr>
              <a:t>Tentukan peluang ada 2 pasien datang ke UGD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endParaRPr lang="id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988421" y="3752731"/>
            <a:ext cx="330200" cy="232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428158" y="3752731"/>
            <a:ext cx="328613" cy="232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50707"/>
              </a:solidFill>
              <a:latin typeface="Tahoma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867896" y="3752731"/>
            <a:ext cx="328613" cy="232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50707"/>
              </a:solidFill>
              <a:latin typeface="Tahoma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58208" y="4062643"/>
            <a:ext cx="1981200" cy="8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menunggu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ddalam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antrian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untuk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berobat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201396" y="4358141"/>
            <a:ext cx="404813" cy="27946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860032" y="4671656"/>
            <a:ext cx="2592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>
                <a:solidFill>
                  <a:schemeClr val="bg1"/>
                </a:solidFill>
                <a:latin typeface="Tahoma" charset="0"/>
              </a:rPr>
              <a:t>3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saluran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pelayanan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  <a:p>
            <a:pPr algn="ctr" eaLnBrk="0" hangingPunct="0"/>
            <a:r>
              <a:rPr lang="en-US" sz="1600" dirty="0">
                <a:solidFill>
                  <a:schemeClr val="bg1"/>
                </a:solidFill>
                <a:latin typeface="Tahoma" charset="0"/>
              </a:rPr>
              <a:t>1 team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mengobati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rata-rata 15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perjam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275633" y="2974348"/>
            <a:ext cx="3951288" cy="2767586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547664" y="4421205"/>
            <a:ext cx="16724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datang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  <a:p>
            <a:pPr algn="ctr" eaLnBrk="0" hangingPunct="0"/>
            <a:r>
              <a:rPr lang="en-US" sz="1600" dirty="0">
                <a:solidFill>
                  <a:schemeClr val="bg1"/>
                </a:solidFill>
                <a:latin typeface="Tahoma" charset="0"/>
              </a:rPr>
              <a:t>(rata-rata 12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per jam)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286621" y="4305889"/>
            <a:ext cx="82391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solidFill>
                <a:srgbClr val="050707"/>
              </a:solidFill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V="1">
            <a:off x="7336458" y="4358141"/>
            <a:ext cx="1098550" cy="252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solidFill>
                <a:srgbClr val="050707"/>
              </a:solidFill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249146" y="4498682"/>
            <a:ext cx="15668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pergi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setelah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menerma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pengobatan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015408" y="5914908"/>
            <a:ext cx="2579688" cy="31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ahoma" charset="0"/>
              </a:rPr>
              <a:t>Model UGD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201396" y="3925705"/>
            <a:ext cx="404813" cy="27946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201396" y="3493270"/>
            <a:ext cx="404813" cy="27946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1259632" y="1556792"/>
            <a:ext cx="2304256" cy="1015663"/>
          </a:xfrm>
          <a:prstGeom prst="rect">
            <a:avLst/>
          </a:prstGeom>
          <a:solidFill>
            <a:srgbClr val="C0C0C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000" dirty="0" err="1">
                <a:solidFill>
                  <a:schemeClr val="bg1"/>
                </a:solidFill>
                <a:latin typeface="Tahoma" charset="0"/>
              </a:rPr>
              <a:t>Sistem</a:t>
            </a:r>
            <a:r>
              <a:rPr lang="en-US" sz="2000" dirty="0">
                <a:solidFill>
                  <a:schemeClr val="bg1"/>
                </a:solidFill>
                <a:latin typeface="Tahoma" charset="0"/>
              </a:rPr>
              <a:t> : (M/M/3)</a:t>
            </a:r>
          </a:p>
          <a:p>
            <a:pPr algn="just" eaLnBrk="0" hangingPunct="0"/>
            <a:r>
              <a:rPr lang="el-GR" sz="2000" dirty="0">
                <a:solidFill>
                  <a:schemeClr val="bg1"/>
                </a:solidFill>
                <a:latin typeface="Tahoma" charset="0"/>
              </a:rPr>
              <a:t>λ</a:t>
            </a:r>
            <a:r>
              <a:rPr lang="en-US" sz="2000" dirty="0">
                <a:solidFill>
                  <a:schemeClr val="bg1"/>
                </a:solidFill>
                <a:latin typeface="Tahoma" charset="0"/>
              </a:rPr>
              <a:t> = 12	s = 3</a:t>
            </a:r>
          </a:p>
          <a:p>
            <a:pPr algn="just" eaLnBrk="0" hangingPunct="0"/>
            <a:r>
              <a:rPr lang="en-US" sz="2000" dirty="0">
                <a:solidFill>
                  <a:schemeClr val="bg1"/>
                </a:solidFill>
                <a:latin typeface="Tahoma" charset="0"/>
              </a:rPr>
              <a:t>µ = </a:t>
            </a:r>
            <a:r>
              <a:rPr lang="en-US" sz="2000" dirty="0" smtClean="0">
                <a:solidFill>
                  <a:schemeClr val="bg1"/>
                </a:solidFill>
                <a:latin typeface="Tahoma" charset="0"/>
              </a:rPr>
              <a:t>5</a:t>
            </a:r>
            <a:endParaRPr lang="en-US" sz="2000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Latihan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8280920" cy="5001419"/>
          </a:xfrm>
        </p:spPr>
        <p:txBody>
          <a:bodyPr/>
          <a:lstStyle/>
          <a:p>
            <a:pPr lvl="0"/>
            <a:r>
              <a:rPr lang="id-ID" sz="2400" dirty="0" smtClean="0">
                <a:solidFill>
                  <a:schemeClr val="bg1"/>
                </a:solidFill>
              </a:rPr>
              <a:t>Diketahui bahwa penumpang mengikuti distribusi Poisson dengan rata-rata 75 per jam. Misalkan lagi waktu pelayanan mengikuti distribusi eksponensial negatif dengan rata-rata 2 menit. Jika dibuka 3 loket setelah steady state tercapai hitunglah : 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Rata-rata jumlah penumpang yang dilayani / jam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peluang tidak ada penumpang yang datang ke stasiun kereta</a:t>
            </a:r>
          </a:p>
          <a:p>
            <a:r>
              <a:rPr lang="id-ID" sz="2400" dirty="0" smtClean="0">
                <a:solidFill>
                  <a:schemeClr val="bg1"/>
                </a:solidFill>
              </a:rPr>
              <a:t>Rata-rata jumlah penumpang yang mengantri di stasiun</a:t>
            </a:r>
          </a:p>
          <a:p>
            <a:r>
              <a:rPr lang="id-ID" sz="2400" dirty="0" smtClean="0">
                <a:solidFill>
                  <a:schemeClr val="bg1"/>
                </a:solidFill>
              </a:rPr>
              <a:t>Rata-rata waktu penumpang mengantri di stasiun</a:t>
            </a:r>
          </a:p>
          <a:p>
            <a:r>
              <a:rPr lang="id-ID" sz="2400" dirty="0" smtClean="0">
                <a:solidFill>
                  <a:schemeClr val="bg1"/>
                </a:solidFill>
              </a:rPr>
              <a:t>Rata-rata waktu menunggu seorang calon penumpang 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Rata-rata jumlah calon penumpang di stasiun 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peluang ada 5 pasien datang ke UGD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peluang ada 2 pasien datang ke UGD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id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1440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319972" y="692696"/>
            <a:ext cx="10441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Jumlah variabel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160748"/>
            <a:ext cx="10441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Jumlah kendala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2132856"/>
            <a:ext cx="10441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Fungsi tujuan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27684" y="1916832"/>
            <a:ext cx="2484276" cy="39604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endCxn id="4" idx="2"/>
          </p:cNvCxnSpPr>
          <p:nvPr/>
        </p:nvCxnSpPr>
        <p:spPr>
          <a:xfrm>
            <a:off x="3311860" y="1628800"/>
            <a:ext cx="2718302" cy="178279"/>
          </a:xfrm>
          <a:prstGeom prst="bentConnector4">
            <a:avLst>
              <a:gd name="adj1" fmla="val 40397"/>
              <a:gd name="adj2" fmla="val 228226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2015716" y="980728"/>
            <a:ext cx="2304256" cy="468052"/>
          </a:xfrm>
          <a:prstGeom prst="bentConnector3">
            <a:avLst>
              <a:gd name="adj1" fmla="val 50000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9572" y="4149080"/>
            <a:ext cx="20162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Format data masukan</a:t>
            </a:r>
            <a:endParaRPr lang="id-ID" dirty="0"/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736704" y="3014084"/>
            <a:ext cx="1369893" cy="900100"/>
          </a:xfrm>
          <a:prstGeom prst="bentConnector3">
            <a:avLst>
              <a:gd name="adj1" fmla="val 50000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19872" y="2636912"/>
            <a:ext cx="1224136" cy="100811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1960" y="3645024"/>
            <a:ext cx="154817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Tipe variabel (biasanya nonnegative continuous)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506</Words>
  <Application>Microsoft Office PowerPoint</Application>
  <PresentationFormat>On-screen Show (4:3)</PresentationFormat>
  <Paragraphs>88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Diseño predeterminado</vt:lpstr>
      <vt:lpstr>Equation</vt:lpstr>
      <vt:lpstr>MathType 6.0 Equation</vt:lpstr>
      <vt:lpstr>Antrian</vt:lpstr>
      <vt:lpstr>Karakteristik</vt:lpstr>
      <vt:lpstr>Keadaan Tunak saat λ&lt;sμ</vt:lpstr>
      <vt:lpstr>Keadaan Tunak saat λ&lt;sμ</vt:lpstr>
      <vt:lpstr>Soal</vt:lpstr>
      <vt:lpstr>Soal</vt:lpstr>
      <vt:lpstr>Slide 7</vt:lpstr>
      <vt:lpstr>Latihan</vt:lpstr>
      <vt:lpstr>Slide 9</vt:lpstr>
      <vt:lpstr>Slide 10</vt:lpstr>
      <vt:lpstr>Slide 11</vt:lpstr>
      <vt:lpstr>Slide 12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Edna</cp:lastModifiedBy>
  <cp:revision>11</cp:revision>
  <dcterms:created xsi:type="dcterms:W3CDTF">2008-10-22T01:46:40Z</dcterms:created>
  <dcterms:modified xsi:type="dcterms:W3CDTF">2013-12-08T09:25:36Z</dcterms:modified>
</cp:coreProperties>
</file>