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EAEAEA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24" autoAdjust="0"/>
  </p:normalViewPr>
  <p:slideViewPr>
    <p:cSldViewPr>
      <p:cViewPr varScale="1">
        <p:scale>
          <a:sx n="67" d="100"/>
          <a:sy n="67" d="100"/>
        </p:scale>
        <p:origin x="139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9" name="Object 17"/>
          <p:cNvGraphicFramePr>
            <a:graphicFrameLocks noChangeAspect="1"/>
          </p:cNvGraphicFramePr>
          <p:nvPr/>
        </p:nvGraphicFramePr>
        <p:xfrm>
          <a:off x="2114550" y="0"/>
          <a:ext cx="7029450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Image" r:id="rId3" imgW="6565079" imgH="4761905" progId="">
                  <p:embed/>
                </p:oleObj>
              </mc:Choice>
              <mc:Fallback>
                <p:oleObj name="Image" r:id="rId3" imgW="6565079" imgH="4761905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2114550" y="0"/>
                        <a:ext cx="7029450" cy="327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0" name="Rectangle 18"/>
          <p:cNvSpPr>
            <a:spLocks noChangeArrowheads="1"/>
          </p:cNvSpPr>
          <p:nvPr/>
        </p:nvSpPr>
        <p:spPr bwMode="gray">
          <a:xfrm>
            <a:off x="0" y="0"/>
            <a:ext cx="2133600" cy="3200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gray">
          <a:xfrm>
            <a:off x="0" y="3200400"/>
            <a:ext cx="9144000" cy="457200"/>
          </a:xfrm>
          <a:prstGeom prst="rect">
            <a:avLst/>
          </a:prstGeom>
          <a:solidFill>
            <a:schemeClr val="tx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gray">
          <a:xfrm>
            <a:off x="0" y="3352800"/>
            <a:ext cx="2133600" cy="3505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2286000" y="4114800"/>
            <a:ext cx="6400800" cy="1524000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2133600" y="3232150"/>
            <a:ext cx="6477000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1400" y="6508750"/>
            <a:ext cx="2133600" cy="15240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168275"/>
          </a:xfrm>
        </p:spPr>
        <p:txBody>
          <a:bodyPr/>
          <a:lstStyle>
            <a:lvl1pPr algn="r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DBFB8728-9D02-4D5A-8B08-16CAC79E1C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57C9D-7046-45DF-8EB2-A6D1AEA9F9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4CFC5-6DB8-4ECE-8F53-BBC381F0FE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0" y="6551613"/>
            <a:ext cx="2362200" cy="2413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57600" y="6551613"/>
            <a:ext cx="2133600" cy="241300"/>
          </a:xfrm>
        </p:spPr>
        <p:txBody>
          <a:bodyPr/>
          <a:lstStyle>
            <a:lvl1pPr>
              <a:defRPr/>
            </a:lvl1pPr>
          </a:lstStyle>
          <a:p>
            <a:fld id="{3175DFDC-9BF0-46AB-A181-A5A3A153F7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E0E7F8-F21A-40AC-93AF-184E2ED2DB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B7918C-FA71-4ED3-83BD-87149979D2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94E62-9082-40CB-96D8-7635D10E19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4B544-A231-47F6-8F7F-8AC5977C4B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3BBAD1-B930-41C4-8115-52617F44C7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8401B-8C46-4EDC-98E9-1B2364AC5A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35D8FD-74FA-4DA5-97DC-0894874F76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DBDB9-6FB8-4178-9417-354DB18C91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0" y="0"/>
            <a:ext cx="9144000" cy="7667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gray">
          <a:xfrm>
            <a:off x="0" y="6562725"/>
            <a:ext cx="9144000" cy="3048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2" name="AutoShape 18"/>
          <p:cNvSpPr>
            <a:spLocks noChangeArrowheads="1"/>
          </p:cNvSpPr>
          <p:nvPr/>
        </p:nvSpPr>
        <p:spPr bwMode="gray">
          <a:xfrm>
            <a:off x="133350" y="6380163"/>
            <a:ext cx="304800" cy="334962"/>
          </a:xfrm>
          <a:prstGeom prst="diamond">
            <a:avLst/>
          </a:prstGeom>
          <a:solidFill>
            <a:schemeClr val="accent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381000" y="6567488"/>
            <a:ext cx="24384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6400800" y="6551613"/>
            <a:ext cx="23622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3657600" y="6551613"/>
            <a:ext cx="2133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8BB34F31-AAF7-4D13-8075-5CD49AEFD0D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white">
          <a:xfrm>
            <a:off x="8153400" y="261938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LOGO</a:t>
            </a:r>
          </a:p>
        </p:txBody>
      </p:sp>
      <p:sp>
        <p:nvSpPr>
          <p:cNvPr id="1038" name="AutoShape 14"/>
          <p:cNvSpPr>
            <a:spLocks noChangeArrowheads="1"/>
          </p:cNvSpPr>
          <p:nvPr/>
        </p:nvSpPr>
        <p:spPr bwMode="auto">
          <a:xfrm rot="5400000">
            <a:off x="8458201" y="-196850"/>
            <a:ext cx="273050" cy="860425"/>
          </a:xfrm>
          <a:prstGeom prst="moon">
            <a:avLst>
              <a:gd name="adj" fmla="val 21208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772400" y="0"/>
            <a:ext cx="1371600" cy="760413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1524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gray">
          <a:xfrm>
            <a:off x="7772400" y="762000"/>
            <a:ext cx="1371600" cy="48006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3728" y="3645024"/>
            <a:ext cx="7020272" cy="1470025"/>
          </a:xfrm>
        </p:spPr>
        <p:txBody>
          <a:bodyPr/>
          <a:lstStyle/>
          <a:p>
            <a:r>
              <a:rPr lang="en-US" dirty="0" smtClean="0"/>
              <a:t>MATRIKS</a:t>
            </a:r>
            <a:br>
              <a:rPr lang="en-US" dirty="0" smtClean="0"/>
            </a:br>
            <a:r>
              <a:rPr lang="en-US" dirty="0" smtClean="0"/>
              <a:t>(ARRAY 2 DIMENSI)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88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382000" cy="5688632"/>
          </a:xfrm>
        </p:spPr>
        <p:txBody>
          <a:bodyPr>
            <a:noAutofit/>
          </a:bodyPr>
          <a:lstStyle/>
          <a:p>
            <a:pPr marL="344488" indent="-344488" algn="just">
              <a:spcBef>
                <a:spcPts val="0"/>
              </a:spcBef>
              <a:buFont typeface="+mj-lt"/>
              <a:buAutoNum type="arabicPeriod" startAt="6"/>
            </a:pPr>
            <a:r>
              <a:rPr lang="en-US" sz="2000" b="0" dirty="0" err="1" smtClean="0"/>
              <a:t>Buatlah</a:t>
            </a:r>
            <a:r>
              <a:rPr lang="en-US" sz="2000" b="0" dirty="0" smtClean="0"/>
              <a:t> </a:t>
            </a:r>
            <a:r>
              <a:rPr lang="en-US" sz="2000" b="0" dirty="0" err="1"/>
              <a:t>suatu</a:t>
            </a:r>
            <a:r>
              <a:rPr lang="en-US" sz="2000" b="0" dirty="0"/>
              <a:t> program </a:t>
            </a:r>
            <a:r>
              <a:rPr lang="en-US" sz="2000" b="0" dirty="0" err="1"/>
              <a:t>untuk</a:t>
            </a:r>
            <a:r>
              <a:rPr lang="en-US" sz="2000" b="0" dirty="0"/>
              <a:t> </a:t>
            </a:r>
            <a:r>
              <a:rPr lang="en-US" sz="2000" b="0" dirty="0" err="1"/>
              <a:t>mengecek</a:t>
            </a:r>
            <a:r>
              <a:rPr lang="en-US" sz="2000" b="0" dirty="0"/>
              <a:t> </a:t>
            </a:r>
            <a:r>
              <a:rPr lang="en-US" sz="2000" b="0" dirty="0" err="1"/>
              <a:t>apakah</a:t>
            </a:r>
            <a:r>
              <a:rPr lang="en-US" sz="2000" b="0" dirty="0"/>
              <a:t> </a:t>
            </a:r>
            <a:r>
              <a:rPr lang="en-US" sz="2000" b="0" dirty="0" err="1"/>
              <a:t>suatu</a:t>
            </a:r>
            <a:r>
              <a:rPr lang="en-US" sz="2000" b="0" dirty="0"/>
              <a:t> </a:t>
            </a:r>
            <a:r>
              <a:rPr lang="en-US" sz="2000" b="0" dirty="0" err="1"/>
              <a:t>matrik</a:t>
            </a:r>
            <a:r>
              <a:rPr lang="en-US" sz="2000" b="0" dirty="0"/>
              <a:t> </a:t>
            </a:r>
            <a:r>
              <a:rPr lang="en-US" sz="2000" b="0" dirty="0" err="1"/>
              <a:t>simetris</a:t>
            </a:r>
            <a:r>
              <a:rPr lang="en-US" sz="2000" b="0" dirty="0"/>
              <a:t> </a:t>
            </a:r>
            <a:r>
              <a:rPr lang="en-US" sz="2000" b="0" dirty="0" err="1" smtClean="0"/>
              <a:t>atau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tidak</a:t>
            </a:r>
            <a:r>
              <a:rPr lang="en-US" sz="2000" b="0" dirty="0"/>
              <a:t>.</a:t>
            </a:r>
          </a:p>
          <a:p>
            <a:pPr marL="344488" indent="0" algn="just">
              <a:spcBef>
                <a:spcPts val="0"/>
              </a:spcBef>
              <a:buNone/>
            </a:pPr>
            <a:r>
              <a:rPr lang="en-US" sz="2000" dirty="0" err="1">
                <a:solidFill>
                  <a:srgbClr val="FF0000"/>
                </a:solidFill>
              </a:rPr>
              <a:t>Contoh</a:t>
            </a:r>
            <a:r>
              <a:rPr lang="en-US" sz="2000" dirty="0">
                <a:solidFill>
                  <a:srgbClr val="FF0000"/>
                </a:solidFill>
              </a:rPr>
              <a:t> 1 :</a:t>
            </a:r>
          </a:p>
          <a:p>
            <a:pPr indent="1588" algn="just">
              <a:spcBef>
                <a:spcPts val="0"/>
              </a:spcBef>
              <a:buNone/>
            </a:pPr>
            <a:r>
              <a:rPr lang="en-US" sz="2000" u="sng" dirty="0" err="1" smtClean="0">
                <a:solidFill>
                  <a:srgbClr val="FF0000"/>
                </a:solidFill>
              </a:rPr>
              <a:t>Layar</a:t>
            </a:r>
            <a:r>
              <a:rPr lang="en-US" sz="2000" u="sng" dirty="0" smtClean="0">
                <a:solidFill>
                  <a:srgbClr val="FF0000"/>
                </a:solidFill>
              </a:rPr>
              <a:t> </a:t>
            </a:r>
            <a:r>
              <a:rPr lang="en-US" sz="2000" u="sng" dirty="0" err="1" smtClean="0">
                <a:solidFill>
                  <a:srgbClr val="FF0000"/>
                </a:solidFill>
              </a:rPr>
              <a:t>Masukan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:</a:t>
            </a:r>
          </a:p>
          <a:p>
            <a:pPr indent="1588" algn="just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99"/>
                </a:solidFill>
              </a:rPr>
              <a:t>2    </a:t>
            </a:r>
            <a:r>
              <a:rPr lang="en-US" sz="2000" dirty="0">
                <a:solidFill>
                  <a:srgbClr val="000099"/>
                </a:solidFill>
              </a:rPr>
              <a:t>3 </a:t>
            </a:r>
            <a:r>
              <a:rPr lang="en-US" sz="2000" dirty="0" smtClean="0">
                <a:solidFill>
                  <a:srgbClr val="000099"/>
                </a:solidFill>
              </a:rPr>
              <a:t>   4</a:t>
            </a:r>
            <a:endParaRPr lang="en-US" sz="2000" dirty="0">
              <a:solidFill>
                <a:srgbClr val="000099"/>
              </a:solidFill>
            </a:endParaRPr>
          </a:p>
          <a:p>
            <a:pPr indent="1588" algn="just">
              <a:spcBef>
                <a:spcPts val="0"/>
              </a:spcBef>
              <a:buNone/>
            </a:pPr>
            <a:r>
              <a:rPr lang="en-US" sz="2000" dirty="0">
                <a:solidFill>
                  <a:srgbClr val="000099"/>
                </a:solidFill>
              </a:rPr>
              <a:t>5 </a:t>
            </a:r>
            <a:r>
              <a:rPr lang="en-US" sz="2000" dirty="0" smtClean="0">
                <a:solidFill>
                  <a:srgbClr val="000099"/>
                </a:solidFill>
              </a:rPr>
              <a:t>   6    </a:t>
            </a:r>
            <a:r>
              <a:rPr lang="en-US" sz="2000" dirty="0">
                <a:solidFill>
                  <a:srgbClr val="000099"/>
                </a:solidFill>
              </a:rPr>
              <a:t>2</a:t>
            </a:r>
          </a:p>
          <a:p>
            <a:pPr indent="1588" algn="just">
              <a:spcBef>
                <a:spcPts val="0"/>
              </a:spcBef>
              <a:buNone/>
            </a:pPr>
            <a:r>
              <a:rPr lang="en-US" sz="2000" dirty="0">
                <a:solidFill>
                  <a:srgbClr val="000099"/>
                </a:solidFill>
              </a:rPr>
              <a:t>1 </a:t>
            </a:r>
            <a:r>
              <a:rPr lang="en-US" sz="2000" dirty="0" smtClean="0">
                <a:solidFill>
                  <a:srgbClr val="000099"/>
                </a:solidFill>
              </a:rPr>
              <a:t>   3    4</a:t>
            </a:r>
            <a:endParaRPr lang="en-US" sz="2000" dirty="0">
              <a:solidFill>
                <a:srgbClr val="000099"/>
              </a:solidFill>
            </a:endParaRPr>
          </a:p>
          <a:p>
            <a:pPr indent="1588" algn="just">
              <a:spcBef>
                <a:spcPts val="0"/>
              </a:spcBef>
              <a:buNone/>
            </a:pPr>
            <a:r>
              <a:rPr lang="en-US" sz="2000" dirty="0" err="1">
                <a:solidFill>
                  <a:schemeClr val="tx1"/>
                </a:solidFill>
              </a:rPr>
              <a:t>Matrik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tidak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simetris</a:t>
            </a:r>
            <a:endParaRPr lang="en-US" sz="2000" dirty="0">
              <a:solidFill>
                <a:schemeClr val="tx1"/>
              </a:solidFill>
            </a:endParaRPr>
          </a:p>
          <a:p>
            <a:pPr indent="1588" algn="just">
              <a:spcBef>
                <a:spcPts val="0"/>
              </a:spcBef>
              <a:buNone/>
            </a:pPr>
            <a:r>
              <a:rPr lang="en-US" sz="2000" dirty="0" err="1">
                <a:solidFill>
                  <a:srgbClr val="FF0000"/>
                </a:solidFill>
              </a:rPr>
              <a:t>Contoh</a:t>
            </a:r>
            <a:r>
              <a:rPr lang="en-US" sz="2000" dirty="0">
                <a:solidFill>
                  <a:srgbClr val="FF0000"/>
                </a:solidFill>
              </a:rPr>
              <a:t> 2 :</a:t>
            </a:r>
          </a:p>
          <a:p>
            <a:pPr indent="1588" algn="just">
              <a:spcBef>
                <a:spcPts val="0"/>
              </a:spcBef>
              <a:buNone/>
            </a:pPr>
            <a:r>
              <a:rPr lang="en-US" sz="2000" u="sng" dirty="0" err="1" smtClean="0">
                <a:solidFill>
                  <a:srgbClr val="FF0000"/>
                </a:solidFill>
              </a:rPr>
              <a:t>Layar</a:t>
            </a:r>
            <a:r>
              <a:rPr lang="en-US" sz="2000" u="sng" dirty="0" smtClean="0">
                <a:solidFill>
                  <a:srgbClr val="FF0000"/>
                </a:solidFill>
              </a:rPr>
              <a:t> </a:t>
            </a:r>
            <a:r>
              <a:rPr lang="en-US" sz="2000" u="sng" dirty="0" err="1" smtClean="0">
                <a:solidFill>
                  <a:srgbClr val="FF0000"/>
                </a:solidFill>
              </a:rPr>
              <a:t>Masukan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:</a:t>
            </a:r>
          </a:p>
          <a:p>
            <a:pPr indent="1588" algn="just">
              <a:spcBef>
                <a:spcPts val="0"/>
              </a:spcBef>
              <a:buNone/>
            </a:pPr>
            <a:r>
              <a:rPr lang="en-US" sz="2000" dirty="0">
                <a:solidFill>
                  <a:srgbClr val="000099"/>
                </a:solidFill>
              </a:rPr>
              <a:t>2 </a:t>
            </a:r>
            <a:r>
              <a:rPr lang="en-US" sz="2000" dirty="0" smtClean="0">
                <a:solidFill>
                  <a:srgbClr val="000099"/>
                </a:solidFill>
              </a:rPr>
              <a:t>   5    6</a:t>
            </a:r>
            <a:endParaRPr lang="en-US" sz="2000" dirty="0">
              <a:solidFill>
                <a:srgbClr val="000099"/>
              </a:solidFill>
            </a:endParaRPr>
          </a:p>
          <a:p>
            <a:pPr indent="1588" algn="just">
              <a:spcBef>
                <a:spcPts val="0"/>
              </a:spcBef>
              <a:buNone/>
            </a:pPr>
            <a:r>
              <a:rPr lang="en-US" sz="2000" dirty="0">
                <a:solidFill>
                  <a:srgbClr val="000099"/>
                </a:solidFill>
              </a:rPr>
              <a:t>5 </a:t>
            </a:r>
            <a:r>
              <a:rPr lang="en-US" sz="2000" dirty="0" smtClean="0">
                <a:solidFill>
                  <a:srgbClr val="000099"/>
                </a:solidFill>
              </a:rPr>
              <a:t>   1    2</a:t>
            </a:r>
            <a:endParaRPr lang="en-US" sz="2000" dirty="0">
              <a:solidFill>
                <a:srgbClr val="000099"/>
              </a:solidFill>
            </a:endParaRPr>
          </a:p>
          <a:p>
            <a:pPr indent="1588" algn="just">
              <a:spcBef>
                <a:spcPts val="0"/>
              </a:spcBef>
              <a:buNone/>
            </a:pPr>
            <a:r>
              <a:rPr lang="en-US" sz="2000" dirty="0">
                <a:solidFill>
                  <a:srgbClr val="000099"/>
                </a:solidFill>
              </a:rPr>
              <a:t>6 </a:t>
            </a:r>
            <a:r>
              <a:rPr lang="en-US" sz="2000" dirty="0" smtClean="0">
                <a:solidFill>
                  <a:srgbClr val="000099"/>
                </a:solidFill>
              </a:rPr>
              <a:t>   2    4</a:t>
            </a:r>
            <a:endParaRPr lang="en-US" sz="2000" dirty="0">
              <a:solidFill>
                <a:srgbClr val="000099"/>
              </a:solidFill>
            </a:endParaRPr>
          </a:p>
          <a:p>
            <a:pPr indent="1588" algn="just">
              <a:spcBef>
                <a:spcPts val="0"/>
              </a:spcBef>
              <a:buNone/>
            </a:pPr>
            <a:r>
              <a:rPr lang="en-US" sz="2000" dirty="0" err="1">
                <a:solidFill>
                  <a:schemeClr val="tx1"/>
                </a:solidFill>
              </a:rPr>
              <a:t>Matrik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simetris</a:t>
            </a:r>
            <a:endParaRPr lang="en-US" sz="2000" dirty="0" smtClean="0">
              <a:solidFill>
                <a:schemeClr val="tx1"/>
              </a:solidFill>
            </a:endParaRPr>
          </a:p>
          <a:p>
            <a:pPr indent="1588" algn="just">
              <a:spcBef>
                <a:spcPts val="0"/>
              </a:spcBef>
              <a:buNone/>
            </a:pPr>
            <a:endParaRPr lang="en-US" sz="2000" b="0" dirty="0"/>
          </a:p>
          <a:p>
            <a:pPr marL="1885950" indent="-1541463" algn="just">
              <a:spcBef>
                <a:spcPts val="0"/>
              </a:spcBef>
              <a:buNone/>
            </a:pPr>
            <a:r>
              <a:rPr lang="en-US" sz="2000" u="sng" dirty="0" err="1">
                <a:solidFill>
                  <a:srgbClr val="002060"/>
                </a:solidFill>
              </a:rPr>
              <a:t>Catatan</a:t>
            </a:r>
            <a:r>
              <a:rPr lang="en-US" sz="2000" b="0" dirty="0"/>
              <a:t> : </a:t>
            </a:r>
            <a:r>
              <a:rPr lang="en-US" sz="2000" b="0" dirty="0" err="1"/>
              <a:t>Suatu</a:t>
            </a:r>
            <a:r>
              <a:rPr lang="en-US" sz="2000" b="0" dirty="0"/>
              <a:t> </a:t>
            </a:r>
            <a:r>
              <a:rPr lang="en-US" sz="2000" b="0" dirty="0" err="1" smtClean="0"/>
              <a:t>matriks</a:t>
            </a:r>
            <a:r>
              <a:rPr lang="en-US" sz="2000" b="0" dirty="0" smtClean="0"/>
              <a:t> </a:t>
            </a:r>
            <a:r>
              <a:rPr lang="en-US" sz="2000" b="0" dirty="0" err="1"/>
              <a:t>akan</a:t>
            </a:r>
            <a:r>
              <a:rPr lang="en-US" sz="2000" b="0" dirty="0"/>
              <a:t> </a:t>
            </a:r>
            <a:r>
              <a:rPr lang="en-US" sz="2000" b="0" dirty="0" err="1"/>
              <a:t>disebut</a:t>
            </a:r>
            <a:r>
              <a:rPr lang="en-US" sz="2000" b="0" dirty="0"/>
              <a:t> </a:t>
            </a:r>
            <a:r>
              <a:rPr lang="en-US" sz="2000" b="0" dirty="0" err="1"/>
              <a:t>simetris</a:t>
            </a:r>
            <a:r>
              <a:rPr lang="en-US" sz="2000" b="0" dirty="0"/>
              <a:t> </a:t>
            </a:r>
            <a:r>
              <a:rPr lang="en-US" sz="2000" b="0" dirty="0" err="1"/>
              <a:t>jika</a:t>
            </a:r>
            <a:r>
              <a:rPr lang="en-US" sz="2000" b="0" dirty="0"/>
              <a:t> </a:t>
            </a:r>
            <a:r>
              <a:rPr lang="en-US" sz="2000" b="0" dirty="0" err="1"/>
              <a:t>Mij</a:t>
            </a:r>
            <a:r>
              <a:rPr lang="en-US" sz="2000" b="0" dirty="0"/>
              <a:t> = </a:t>
            </a:r>
            <a:r>
              <a:rPr lang="en-US" sz="2000" b="0" dirty="0" err="1"/>
              <a:t>Mji</a:t>
            </a:r>
            <a:r>
              <a:rPr lang="en-US" sz="2000" b="0" dirty="0"/>
              <a:t>, </a:t>
            </a:r>
            <a:r>
              <a:rPr lang="en-US" sz="2000" b="0" dirty="0" err="1"/>
              <a:t>jadi</a:t>
            </a:r>
            <a:r>
              <a:rPr lang="en-US" sz="2000" b="0" dirty="0"/>
              <a:t> </a:t>
            </a:r>
            <a:r>
              <a:rPr lang="en-US" sz="2000" b="0" dirty="0" err="1" smtClean="0"/>
              <a:t>satu</a:t>
            </a:r>
            <a:r>
              <a:rPr lang="en-US" sz="2000" b="0" dirty="0" smtClean="0"/>
              <a:t> </a:t>
            </a:r>
            <a:r>
              <a:rPr lang="en-US" sz="2000" b="0" dirty="0" err="1" smtClean="0"/>
              <a:t>elemen</a:t>
            </a:r>
            <a:r>
              <a:rPr lang="en-US" sz="2000" b="0" dirty="0" smtClean="0"/>
              <a:t> </a:t>
            </a:r>
            <a:r>
              <a:rPr lang="en-US" sz="2000" b="0" dirty="0" err="1"/>
              <a:t>saja</a:t>
            </a:r>
            <a:r>
              <a:rPr lang="en-US" sz="2000" b="0" dirty="0"/>
              <a:t> </a:t>
            </a:r>
            <a:r>
              <a:rPr lang="en-US" sz="2000" b="0" dirty="0" err="1"/>
              <a:t>tidak</a:t>
            </a:r>
            <a:r>
              <a:rPr lang="en-US" sz="2000" b="0" dirty="0"/>
              <a:t> </a:t>
            </a:r>
            <a:r>
              <a:rPr lang="en-US" sz="2000" b="0" dirty="0" err="1"/>
              <a:t>terpenuhi</a:t>
            </a:r>
            <a:r>
              <a:rPr lang="en-US" sz="2000" b="0" dirty="0"/>
              <a:t> </a:t>
            </a:r>
            <a:r>
              <a:rPr lang="en-US" sz="2000" b="0" dirty="0" err="1"/>
              <a:t>berarti</a:t>
            </a:r>
            <a:r>
              <a:rPr lang="en-US" sz="2000" b="0" dirty="0"/>
              <a:t> </a:t>
            </a:r>
            <a:r>
              <a:rPr lang="en-US" sz="2000" b="0" dirty="0" err="1"/>
              <a:t>matrik</a:t>
            </a:r>
            <a:r>
              <a:rPr lang="en-US" sz="2000" b="0" dirty="0"/>
              <a:t> </a:t>
            </a:r>
            <a:r>
              <a:rPr lang="en-US" sz="2000" b="0" dirty="0" err="1"/>
              <a:t>tersebut</a:t>
            </a:r>
            <a:r>
              <a:rPr lang="en-US" sz="2000" b="0" dirty="0"/>
              <a:t> </a:t>
            </a:r>
            <a:r>
              <a:rPr lang="en-US" sz="2000" b="0" dirty="0" err="1"/>
              <a:t>tidak</a:t>
            </a:r>
            <a:r>
              <a:rPr lang="en-US" sz="2000" b="0" dirty="0"/>
              <a:t> </a:t>
            </a:r>
            <a:r>
              <a:rPr lang="en-US" sz="2000" b="0" dirty="0" err="1"/>
              <a:t>simetris</a:t>
            </a:r>
            <a:r>
              <a:rPr lang="en-US" sz="2000" b="0" dirty="0"/>
              <a:t>.</a:t>
            </a:r>
          </a:p>
          <a:p>
            <a:pPr marL="457200" indent="-457200" algn="just">
              <a:spcBef>
                <a:spcPts val="0"/>
              </a:spcBef>
              <a:buNone/>
            </a:pPr>
            <a:endParaRPr lang="en-US" sz="2000" b="0" dirty="0" smtClean="0"/>
          </a:p>
          <a:p>
            <a:pPr marL="457200" indent="-457200" algn="just">
              <a:spcBef>
                <a:spcPts val="0"/>
              </a:spcBef>
              <a:buNone/>
            </a:pPr>
            <a:endParaRPr lang="en-US" sz="2000" b="0" dirty="0" smtClean="0"/>
          </a:p>
          <a:p>
            <a:pPr marL="457200" indent="-457200" algn="just">
              <a:spcBef>
                <a:spcPts val="0"/>
              </a:spcBef>
              <a:buNone/>
            </a:pPr>
            <a:endParaRPr lang="en-US" sz="2000" b="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98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1192"/>
            <a:ext cx="8229600" cy="792162"/>
          </a:xfrm>
        </p:spPr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Array 2 </a:t>
            </a:r>
            <a:r>
              <a:rPr lang="en-US" dirty="0" err="1" smtClean="0"/>
              <a:t>Dimensi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7704856" cy="5029199"/>
          </a:xfrm>
        </p:spPr>
        <p:txBody>
          <a:bodyPr>
            <a:normAutofit/>
          </a:bodyPr>
          <a:lstStyle/>
          <a:p>
            <a:pPr marL="4763" indent="6350">
              <a:buNone/>
            </a:pPr>
            <a:r>
              <a:rPr lang="en-US" sz="2400" b="0" dirty="0" err="1" smtClean="0"/>
              <a:t>Sekumpulan</a:t>
            </a:r>
            <a:r>
              <a:rPr lang="en-US" sz="2400" b="0" dirty="0" smtClean="0"/>
              <a:t> data </a:t>
            </a:r>
            <a:r>
              <a:rPr lang="en-US" sz="2400" b="0" dirty="0" err="1" smtClean="0"/>
              <a:t>bertipe</a:t>
            </a:r>
            <a:r>
              <a:rPr lang="en-US" sz="2400" b="0" dirty="0" smtClean="0"/>
              <a:t> data </a:t>
            </a:r>
            <a:r>
              <a:rPr lang="en-US" sz="2400" b="0" dirty="0" err="1" smtClean="0"/>
              <a:t>sama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yg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diakses</a:t>
            </a:r>
            <a:r>
              <a:rPr lang="en-US" sz="2400" b="0" dirty="0" smtClean="0"/>
              <a:t> / </a:t>
            </a:r>
            <a:r>
              <a:rPr lang="en-US" sz="2400" b="0" dirty="0" err="1" smtClean="0"/>
              <a:t>diacu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oleh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dua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buah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indeks</a:t>
            </a:r>
            <a:r>
              <a:rPr lang="en-US" sz="2400" b="0" dirty="0" smtClean="0"/>
              <a:t>.</a:t>
            </a:r>
          </a:p>
          <a:p>
            <a:pPr marL="4763" indent="6350">
              <a:buNone/>
            </a:pPr>
            <a:r>
              <a:rPr lang="en-US" sz="2400" b="0" dirty="0" err="1" smtClean="0"/>
              <a:t>Misalkan</a:t>
            </a:r>
            <a:r>
              <a:rPr lang="en-US" sz="2400" b="0" dirty="0" smtClean="0"/>
              <a:t>: </a:t>
            </a:r>
            <a:r>
              <a:rPr lang="en-US" sz="2400" b="0" dirty="0" err="1" smtClean="0"/>
              <a:t>Matriks</a:t>
            </a:r>
            <a:r>
              <a:rPr lang="en-US" sz="2400" b="0" dirty="0" smtClean="0"/>
              <a:t> A </a:t>
            </a:r>
            <a:r>
              <a:rPr lang="en-US" sz="2400" b="0" dirty="0" err="1" smtClean="0"/>
              <a:t>berordo</a:t>
            </a:r>
            <a:r>
              <a:rPr lang="en-US" sz="2400" b="0" dirty="0" smtClean="0"/>
              <a:t> m x n</a:t>
            </a:r>
          </a:p>
          <a:p>
            <a:pPr marL="4763" indent="6350">
              <a:buNone/>
            </a:pPr>
            <a:r>
              <a:rPr lang="en-US" sz="2400" dirty="0" smtClean="0"/>
              <a:t>            </a:t>
            </a:r>
          </a:p>
          <a:p>
            <a:pPr marL="977900" indent="6350">
              <a:buNone/>
            </a:pPr>
            <a:endParaRPr lang="en-US" sz="2400" dirty="0" smtClean="0"/>
          </a:p>
          <a:p>
            <a:pPr marL="977900" indent="6350">
              <a:buNone/>
            </a:pPr>
            <a:endParaRPr lang="en-US" sz="2400" dirty="0"/>
          </a:p>
          <a:p>
            <a:pPr marL="977900" indent="6350">
              <a:buNone/>
            </a:pPr>
            <a:r>
              <a:rPr lang="en-US" sz="2400" dirty="0" smtClean="0"/>
              <a:t>A  </a:t>
            </a:r>
          </a:p>
          <a:p>
            <a:pPr marL="977900" indent="6350">
              <a:buNone/>
            </a:pPr>
            <a:r>
              <a:rPr lang="en-US" sz="2400" dirty="0" smtClean="0"/>
              <a:t>                                                 </a:t>
            </a:r>
          </a:p>
          <a:p>
            <a:pPr marL="977900" indent="6350">
              <a:buNone/>
            </a:pPr>
            <a:endParaRPr lang="en-US" sz="2400" dirty="0"/>
          </a:p>
          <a:p>
            <a:pPr marL="977900" indent="6350">
              <a:buNone/>
            </a:pPr>
            <a:r>
              <a:rPr lang="en-US" sz="2400" dirty="0" smtClean="0"/>
              <a:t>                m x n</a:t>
            </a:r>
          </a:p>
          <a:p>
            <a:pPr marL="457200" indent="6350">
              <a:buNone/>
            </a:pPr>
            <a:endParaRPr lang="en-US" sz="2000" dirty="0" smtClean="0"/>
          </a:p>
          <a:p>
            <a:pPr marL="457200" indent="-457200">
              <a:buNone/>
            </a:pP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039549"/>
              </p:ext>
            </p:extLst>
          </p:nvPr>
        </p:nvGraphicFramePr>
        <p:xfrm>
          <a:off x="2051720" y="2636912"/>
          <a:ext cx="2971800" cy="2194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2950"/>
                <a:gridCol w="742950"/>
                <a:gridCol w="742950"/>
                <a:gridCol w="7429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r>
                        <a:rPr lang="en-US" sz="2400" strike="noStrike" baseline="-25000" dirty="0" smtClean="0"/>
                        <a:t>11</a:t>
                      </a:r>
                      <a:endParaRPr lang="en-US" sz="2400" strike="noStrike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r>
                        <a:rPr lang="en-US" sz="2400" baseline="-25000" dirty="0" smtClean="0"/>
                        <a:t>12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..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r>
                        <a:rPr lang="en-US" sz="2400" baseline="-25000" dirty="0" smtClean="0"/>
                        <a:t>1n</a:t>
                      </a:r>
                      <a:endParaRPr lang="en-US" sz="2400" baseline="-25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r>
                        <a:rPr lang="en-US" sz="2400" baseline="-25000" dirty="0" smtClean="0"/>
                        <a:t>21</a:t>
                      </a:r>
                      <a:endParaRPr lang="en-US" sz="2400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r>
                        <a:rPr lang="en-US" sz="2400" baseline="-25000" dirty="0" smtClean="0"/>
                        <a:t>22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..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r>
                        <a:rPr lang="en-US" sz="2400" baseline="-25000" dirty="0" smtClean="0"/>
                        <a:t>2n</a:t>
                      </a:r>
                      <a:endParaRPr lang="en-US" sz="2400" baseline="-25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.</a:t>
                      </a:r>
                    </a:p>
                    <a:p>
                      <a:pPr algn="ctr"/>
                      <a:r>
                        <a:rPr lang="en-US" sz="2400" dirty="0" smtClean="0"/>
                        <a:t>.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.</a:t>
                      </a:r>
                    </a:p>
                    <a:p>
                      <a:pPr algn="ctr"/>
                      <a:r>
                        <a:rPr lang="en-US" sz="2400" dirty="0" smtClean="0"/>
                        <a:t>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.</a:t>
                      </a:r>
                    </a:p>
                    <a:p>
                      <a:pPr algn="ctr"/>
                      <a:r>
                        <a:rPr lang="en-US" sz="2400" dirty="0" smtClean="0"/>
                        <a:t>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.</a:t>
                      </a:r>
                    </a:p>
                    <a:p>
                      <a:pPr algn="ctr"/>
                      <a:r>
                        <a:rPr lang="en-US" sz="2400" dirty="0" smtClean="0"/>
                        <a:t>.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r>
                        <a:rPr lang="en-US" sz="2400" baseline="-25000" dirty="0" smtClean="0"/>
                        <a:t>m1</a:t>
                      </a:r>
                      <a:endParaRPr lang="en-US" sz="2400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</a:t>
                      </a:r>
                      <a:r>
                        <a:rPr lang="en-US" sz="2400" baseline="-25000" dirty="0" smtClean="0"/>
                        <a:t>m2</a:t>
                      </a:r>
                      <a:endParaRPr lang="en-US" sz="2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..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/>
                        <a:t>a</a:t>
                      </a:r>
                      <a:r>
                        <a:rPr lang="en-US" sz="2400" baseline="-25000" dirty="0" err="1" smtClean="0"/>
                        <a:t>mn</a:t>
                      </a:r>
                      <a:endParaRPr lang="en-US" sz="2400" baseline="-25000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672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639762"/>
          </a:xfrm>
        </p:spPr>
        <p:txBody>
          <a:bodyPr>
            <a:normAutofit/>
          </a:bodyPr>
          <a:lstStyle/>
          <a:p>
            <a:r>
              <a:rPr lang="en-US" dirty="0" err="1" smtClean="0"/>
              <a:t>Deklarasi</a:t>
            </a:r>
            <a:r>
              <a:rPr lang="en-US" dirty="0" smtClean="0"/>
              <a:t> Array 2 </a:t>
            </a:r>
            <a:r>
              <a:rPr lang="en-US" dirty="0" err="1" smtClean="0"/>
              <a:t>Dimensi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112568"/>
          </a:xfrm>
        </p:spPr>
        <p:txBody>
          <a:bodyPr>
            <a:normAutofit lnSpcReduction="10000"/>
          </a:bodyPr>
          <a:lstStyle/>
          <a:p>
            <a:pPr marL="457200" indent="-457200">
              <a:spcBef>
                <a:spcPts val="0"/>
              </a:spcBef>
              <a:buAutoNum type="arabicPeriod"/>
            </a:pPr>
            <a:r>
              <a:rPr lang="en-US" sz="2000" b="0" dirty="0" err="1" smtClean="0"/>
              <a:t>var_matriks</a:t>
            </a:r>
            <a:r>
              <a:rPr lang="en-US" sz="2000" b="0" dirty="0" smtClean="0"/>
              <a:t> : </a:t>
            </a:r>
            <a:r>
              <a:rPr lang="en-US" sz="2000" b="0" u="sng" dirty="0" smtClean="0"/>
              <a:t>array</a:t>
            </a:r>
            <a:r>
              <a:rPr lang="en-US" sz="2000" b="0" dirty="0" smtClean="0"/>
              <a:t>[1..maks_baris,1..maks_kolom] of </a:t>
            </a:r>
            <a:r>
              <a:rPr lang="en-US" sz="2000" b="0" dirty="0" err="1" smtClean="0"/>
              <a:t>tipedata</a:t>
            </a:r>
            <a:endParaRPr lang="en-US" sz="2000" b="0" dirty="0" smtClean="0"/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b="0" dirty="0"/>
              <a:t>	</a:t>
            </a:r>
            <a:endParaRPr lang="en-US" sz="2000" b="0" dirty="0" smtClean="0"/>
          </a:p>
          <a:p>
            <a:pPr marL="457200" indent="-57150">
              <a:spcBef>
                <a:spcPts val="0"/>
              </a:spcBef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Contoh</a:t>
            </a:r>
            <a:r>
              <a:rPr lang="en-US" sz="2000" dirty="0" smtClean="0">
                <a:solidFill>
                  <a:srgbClr val="FF0000"/>
                </a:solidFill>
              </a:rPr>
              <a:t>: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b="0" dirty="0"/>
              <a:t>	</a:t>
            </a:r>
            <a:r>
              <a:rPr lang="en-US" sz="2000" b="0" dirty="0" smtClean="0"/>
              <a:t>	A  :  </a:t>
            </a:r>
            <a:r>
              <a:rPr lang="en-US" sz="2000" u="sng" dirty="0" smtClean="0"/>
              <a:t>array</a:t>
            </a:r>
            <a:r>
              <a:rPr lang="en-US" sz="2000" b="0" dirty="0" smtClean="0"/>
              <a:t> [1..5,1..3] of </a:t>
            </a:r>
            <a:r>
              <a:rPr lang="en-US" sz="2000" u="sng" dirty="0" smtClean="0"/>
              <a:t>integer</a:t>
            </a:r>
          </a:p>
          <a:p>
            <a:pPr marL="457200" indent="-457200">
              <a:spcBef>
                <a:spcPts val="0"/>
              </a:spcBef>
              <a:buNone/>
            </a:pPr>
            <a:endParaRPr lang="en-US" sz="2000" b="0" u="sng" dirty="0" smtClean="0"/>
          </a:p>
          <a:p>
            <a:pPr marL="457200" indent="-457200">
              <a:spcBef>
                <a:spcPts val="0"/>
              </a:spcBef>
              <a:buFont typeface="+mj-lt"/>
              <a:buAutoNum type="arabicPeriod" startAt="2"/>
            </a:pPr>
            <a:r>
              <a:rPr lang="en-US" sz="2000" u="sng" dirty="0" err="1" smtClean="0"/>
              <a:t>Const</a:t>
            </a:r>
            <a:endParaRPr lang="en-US" sz="2000" u="sng" dirty="0" smtClean="0"/>
          </a:p>
          <a:p>
            <a:pPr marL="914400" indent="0">
              <a:spcBef>
                <a:spcPts val="0"/>
              </a:spcBef>
              <a:buNone/>
            </a:pPr>
            <a:r>
              <a:rPr lang="en-US" sz="2000" b="0" dirty="0" err="1" smtClean="0"/>
              <a:t>maks_baris</a:t>
            </a:r>
            <a:r>
              <a:rPr lang="en-US" sz="2000" b="0" dirty="0" smtClean="0"/>
              <a:t>   = …</a:t>
            </a:r>
          </a:p>
          <a:p>
            <a:pPr marL="914400" indent="-914400">
              <a:spcBef>
                <a:spcPts val="0"/>
              </a:spcBef>
              <a:buNone/>
            </a:pPr>
            <a:r>
              <a:rPr lang="en-US" sz="2000" b="0" dirty="0" smtClean="0"/>
              <a:t>	</a:t>
            </a:r>
            <a:r>
              <a:rPr lang="en-US" sz="2000" b="0" dirty="0" err="1" smtClean="0"/>
              <a:t>maks_kolom</a:t>
            </a:r>
            <a:r>
              <a:rPr lang="en-US" sz="2000" b="0" dirty="0" smtClean="0"/>
              <a:t> = …</a:t>
            </a:r>
          </a:p>
          <a:p>
            <a:pPr marL="457200" indent="6350">
              <a:spcBef>
                <a:spcPts val="0"/>
              </a:spcBef>
              <a:buNone/>
            </a:pPr>
            <a:endParaRPr lang="en-US" sz="2000" b="0" dirty="0" smtClean="0"/>
          </a:p>
          <a:p>
            <a:pPr marL="457200" indent="6350">
              <a:spcBef>
                <a:spcPts val="0"/>
              </a:spcBef>
              <a:buNone/>
            </a:pPr>
            <a:r>
              <a:rPr lang="en-US" sz="2000" b="0" dirty="0" err="1" smtClean="0"/>
              <a:t>var_matriks</a:t>
            </a:r>
            <a:r>
              <a:rPr lang="en-US" sz="2000" b="0" dirty="0" smtClean="0"/>
              <a:t> : </a:t>
            </a:r>
            <a:r>
              <a:rPr lang="en-US" sz="2000" b="0" u="sng" dirty="0" smtClean="0"/>
              <a:t>array</a:t>
            </a:r>
            <a:r>
              <a:rPr lang="en-US" sz="2000" b="0" dirty="0" smtClean="0"/>
              <a:t>[1..maks_baris,1..maks_kolom] of </a:t>
            </a:r>
            <a:r>
              <a:rPr lang="en-US" sz="2000" b="0" dirty="0" err="1" smtClean="0"/>
              <a:t>tipedata</a:t>
            </a:r>
            <a:endParaRPr lang="en-US" sz="2000" b="0" dirty="0" smtClean="0"/>
          </a:p>
          <a:p>
            <a:pPr marL="457200" indent="6350">
              <a:spcBef>
                <a:spcPts val="0"/>
              </a:spcBef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457200" indent="6350">
              <a:spcBef>
                <a:spcPts val="0"/>
              </a:spcBef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Contoh</a:t>
            </a:r>
            <a:r>
              <a:rPr lang="en-US" sz="2000" dirty="0" smtClean="0">
                <a:solidFill>
                  <a:srgbClr val="FF0000"/>
                </a:solidFill>
              </a:rPr>
              <a:t>: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b="0" dirty="0"/>
              <a:t>	</a:t>
            </a:r>
            <a:r>
              <a:rPr lang="en-US" sz="2000" u="sng" dirty="0" err="1"/>
              <a:t>C</a:t>
            </a:r>
            <a:r>
              <a:rPr lang="en-US" sz="2000" u="sng" dirty="0" err="1" smtClean="0"/>
              <a:t>onst</a:t>
            </a:r>
            <a:endParaRPr lang="en-US" sz="2000" u="sng" dirty="0" smtClean="0"/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b="0" dirty="0" smtClean="0"/>
              <a:t>          </a:t>
            </a:r>
            <a:r>
              <a:rPr lang="en-US" sz="2000" b="0" dirty="0" err="1" smtClean="0"/>
              <a:t>maks_baris</a:t>
            </a:r>
            <a:r>
              <a:rPr lang="en-US" sz="2000" b="0" dirty="0" smtClean="0"/>
              <a:t>   = 5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b="0" dirty="0" smtClean="0"/>
              <a:t>		</a:t>
            </a:r>
            <a:r>
              <a:rPr lang="en-US" sz="2000" b="0" dirty="0" err="1" smtClean="0"/>
              <a:t>maks_kolom</a:t>
            </a:r>
            <a:r>
              <a:rPr lang="en-US" sz="2000" b="0" dirty="0" smtClean="0"/>
              <a:t> = 3</a:t>
            </a:r>
          </a:p>
          <a:p>
            <a:pPr marL="457200" indent="-457200">
              <a:spcBef>
                <a:spcPts val="0"/>
              </a:spcBef>
              <a:buNone/>
            </a:pPr>
            <a:endParaRPr lang="en-US" sz="2000" b="0" dirty="0" smtClean="0"/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b="0" dirty="0"/>
              <a:t>	</a:t>
            </a:r>
            <a:r>
              <a:rPr lang="en-US" sz="2000" b="0" dirty="0" smtClean="0"/>
              <a:t>A : </a:t>
            </a:r>
            <a:r>
              <a:rPr lang="en-US" sz="2000" u="sng" dirty="0" smtClean="0"/>
              <a:t>array</a:t>
            </a:r>
            <a:r>
              <a:rPr lang="en-US" sz="2000" b="0" dirty="0" smtClean="0"/>
              <a:t> [1..maks_baris,1..maks_kolom] of </a:t>
            </a:r>
            <a:r>
              <a:rPr lang="en-US" sz="2000" u="sng" dirty="0" smtClean="0"/>
              <a:t>integer</a:t>
            </a:r>
          </a:p>
          <a:p>
            <a:pPr marL="457200" indent="6350">
              <a:buNone/>
            </a:pPr>
            <a:endParaRPr lang="en-US" sz="2000" dirty="0" smtClean="0"/>
          </a:p>
          <a:p>
            <a:pPr marL="457200" indent="6350">
              <a:buNone/>
            </a:pPr>
            <a:endParaRPr lang="en-US" sz="2000" dirty="0" smtClean="0"/>
          </a:p>
          <a:p>
            <a:pPr marL="457200" indent="-45720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4159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92"/>
            <a:ext cx="8229600" cy="792162"/>
          </a:xfrm>
        </p:spPr>
        <p:txBody>
          <a:bodyPr/>
          <a:lstStyle/>
          <a:p>
            <a:r>
              <a:rPr lang="en-US" dirty="0" err="1" smtClean="0"/>
              <a:t>Deklarasi</a:t>
            </a:r>
            <a:r>
              <a:rPr lang="en-US" dirty="0" smtClean="0"/>
              <a:t> Array 2 </a:t>
            </a:r>
            <a:r>
              <a:rPr lang="en-US" dirty="0" err="1" smtClean="0"/>
              <a:t>Dimensi</a:t>
            </a:r>
            <a:r>
              <a:rPr lang="en-US" dirty="0" smtClean="0"/>
              <a:t>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659688" cy="4874096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eriod" startAt="3"/>
            </a:pPr>
            <a:r>
              <a:rPr lang="en-US" sz="1800" u="sng" dirty="0" err="1"/>
              <a:t>C</a:t>
            </a:r>
            <a:r>
              <a:rPr lang="en-US" sz="1800" u="sng" dirty="0" err="1" smtClean="0"/>
              <a:t>onst</a:t>
            </a:r>
            <a:endParaRPr lang="en-US" sz="1800" u="sng" dirty="0" smtClean="0"/>
          </a:p>
          <a:p>
            <a:pPr marL="457200" indent="-457200">
              <a:spcBef>
                <a:spcPts val="0"/>
              </a:spcBef>
              <a:buNone/>
            </a:pPr>
            <a:r>
              <a:rPr lang="en-US" sz="1800" b="0" dirty="0" smtClean="0"/>
              <a:t>          </a:t>
            </a:r>
            <a:r>
              <a:rPr lang="en-US" sz="1800" b="0" dirty="0" err="1" smtClean="0"/>
              <a:t>maks_baris</a:t>
            </a:r>
            <a:r>
              <a:rPr lang="en-US" sz="1800" b="0" dirty="0" smtClean="0"/>
              <a:t>   = …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800" b="0" dirty="0" smtClean="0"/>
              <a:t>		</a:t>
            </a:r>
            <a:r>
              <a:rPr lang="en-US" sz="1800" b="0" dirty="0" err="1" smtClean="0"/>
              <a:t>maks_kolom</a:t>
            </a:r>
            <a:r>
              <a:rPr lang="en-US" sz="1800" b="0" dirty="0" smtClean="0"/>
              <a:t> = …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800" b="0" dirty="0"/>
              <a:t>	</a:t>
            </a:r>
            <a:r>
              <a:rPr lang="en-US" sz="1800" u="sng" dirty="0"/>
              <a:t>T</a:t>
            </a:r>
            <a:r>
              <a:rPr lang="en-US" sz="1800" u="sng" dirty="0" smtClean="0"/>
              <a:t>ype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800" b="0" dirty="0"/>
              <a:t>	</a:t>
            </a:r>
            <a:r>
              <a:rPr lang="en-US" sz="1800" b="0" dirty="0" smtClean="0"/>
              <a:t>	</a:t>
            </a:r>
            <a:r>
              <a:rPr lang="en-US" sz="1800" b="0" dirty="0" err="1" smtClean="0"/>
              <a:t>tipe_matriks</a:t>
            </a:r>
            <a:r>
              <a:rPr lang="en-US" sz="1800" b="0" dirty="0" smtClean="0"/>
              <a:t> = </a:t>
            </a:r>
            <a:r>
              <a:rPr lang="en-US" sz="1800" b="0" u="sng" dirty="0" smtClean="0"/>
              <a:t>array</a:t>
            </a:r>
            <a:r>
              <a:rPr lang="en-US" sz="1800" b="0" dirty="0" smtClean="0"/>
              <a:t>[1..maks_baris,1..maks_kolom] of </a:t>
            </a:r>
            <a:r>
              <a:rPr lang="en-US" sz="1800" b="0" dirty="0" err="1" smtClean="0"/>
              <a:t>tipedata</a:t>
            </a:r>
            <a:endParaRPr lang="en-US" sz="1800" b="0" dirty="0" smtClean="0"/>
          </a:p>
          <a:p>
            <a:pPr marL="457200" indent="6350">
              <a:spcBef>
                <a:spcPts val="0"/>
              </a:spcBef>
              <a:buNone/>
            </a:pPr>
            <a:endParaRPr lang="en-US" sz="1800" b="0" dirty="0" smtClean="0"/>
          </a:p>
          <a:p>
            <a:pPr marL="457200" indent="6350">
              <a:spcBef>
                <a:spcPts val="0"/>
              </a:spcBef>
              <a:buNone/>
            </a:pPr>
            <a:r>
              <a:rPr lang="en-US" sz="1800" b="0" dirty="0" err="1" smtClean="0"/>
              <a:t>var_matriks</a:t>
            </a:r>
            <a:r>
              <a:rPr lang="en-US" sz="1800" b="0" dirty="0" smtClean="0"/>
              <a:t> : </a:t>
            </a:r>
            <a:r>
              <a:rPr lang="en-US" sz="1800" b="0" dirty="0" err="1" smtClean="0"/>
              <a:t>nama_tipe_matriks</a:t>
            </a:r>
            <a:endParaRPr lang="en-US" sz="1800" b="0" dirty="0" smtClean="0"/>
          </a:p>
          <a:p>
            <a:pPr marL="457200" indent="6350">
              <a:spcBef>
                <a:spcPts val="0"/>
              </a:spcBef>
              <a:buNone/>
            </a:pPr>
            <a:endParaRPr lang="en-US" sz="1800" b="0" dirty="0" smtClean="0"/>
          </a:p>
          <a:p>
            <a:pPr marL="457200" indent="6350">
              <a:spcBef>
                <a:spcPts val="0"/>
              </a:spcBef>
              <a:buNone/>
            </a:pPr>
            <a:r>
              <a:rPr lang="en-US" sz="1800" dirty="0" err="1" smtClean="0">
                <a:solidFill>
                  <a:srgbClr val="FF0000"/>
                </a:solidFill>
              </a:rPr>
              <a:t>Contoh</a:t>
            </a:r>
            <a:r>
              <a:rPr lang="en-US" sz="1800" dirty="0" smtClean="0">
                <a:solidFill>
                  <a:srgbClr val="FF0000"/>
                </a:solidFill>
              </a:rPr>
              <a:t>: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800" b="0" dirty="0" smtClean="0"/>
              <a:t>	</a:t>
            </a:r>
            <a:r>
              <a:rPr lang="en-US" sz="1800" u="sng" dirty="0" err="1"/>
              <a:t>C</a:t>
            </a:r>
            <a:r>
              <a:rPr lang="en-US" sz="1800" u="sng" dirty="0" err="1" smtClean="0"/>
              <a:t>onst</a:t>
            </a:r>
            <a:endParaRPr lang="en-US" sz="1800" u="sng" dirty="0" smtClean="0"/>
          </a:p>
          <a:p>
            <a:pPr marL="457200" indent="-457200">
              <a:spcBef>
                <a:spcPts val="0"/>
              </a:spcBef>
              <a:buNone/>
            </a:pPr>
            <a:r>
              <a:rPr lang="en-US" sz="1800" b="0" dirty="0" smtClean="0"/>
              <a:t>           </a:t>
            </a:r>
            <a:r>
              <a:rPr lang="en-US" sz="1800" b="0" dirty="0" err="1" smtClean="0"/>
              <a:t>maks_baris</a:t>
            </a:r>
            <a:r>
              <a:rPr lang="en-US" sz="1800" b="0" dirty="0" smtClean="0"/>
              <a:t>   = 5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800" b="0" dirty="0" smtClean="0"/>
              <a:t>		</a:t>
            </a:r>
            <a:r>
              <a:rPr lang="en-US" sz="1800" b="0" dirty="0" err="1" smtClean="0"/>
              <a:t>maks_kolom</a:t>
            </a:r>
            <a:r>
              <a:rPr lang="en-US" sz="1800" b="0" dirty="0" smtClean="0"/>
              <a:t> = 3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800" b="0" dirty="0" smtClean="0"/>
              <a:t>	</a:t>
            </a:r>
            <a:r>
              <a:rPr lang="en-US" sz="1800" u="sng" dirty="0"/>
              <a:t>T</a:t>
            </a:r>
            <a:r>
              <a:rPr lang="en-US" sz="1800" u="sng" dirty="0" smtClean="0"/>
              <a:t>ype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800" b="0" dirty="0" smtClean="0"/>
              <a:t>		</a:t>
            </a:r>
            <a:r>
              <a:rPr lang="en-US" sz="1800" b="0" dirty="0" err="1" smtClean="0"/>
              <a:t>matriks</a:t>
            </a:r>
            <a:r>
              <a:rPr lang="en-US" sz="1800" b="0" dirty="0" smtClean="0"/>
              <a:t> = </a:t>
            </a:r>
            <a:r>
              <a:rPr lang="en-US" sz="1800" b="0" u="sng" dirty="0" smtClean="0"/>
              <a:t>array</a:t>
            </a:r>
            <a:r>
              <a:rPr lang="en-US" sz="1800" b="0" dirty="0" smtClean="0"/>
              <a:t>[1..maks_baris,1..maks_kolom] of </a:t>
            </a:r>
            <a:r>
              <a:rPr lang="en-US" sz="1800" b="0" u="sng" dirty="0" smtClean="0"/>
              <a:t>integer</a:t>
            </a:r>
          </a:p>
          <a:p>
            <a:pPr marL="457200" indent="6350">
              <a:spcBef>
                <a:spcPts val="0"/>
              </a:spcBef>
              <a:buNone/>
            </a:pPr>
            <a:endParaRPr lang="en-US" sz="1800" b="0" dirty="0" smtClean="0"/>
          </a:p>
          <a:p>
            <a:pPr marL="457200" indent="6350">
              <a:spcBef>
                <a:spcPts val="0"/>
              </a:spcBef>
              <a:buNone/>
            </a:pPr>
            <a:r>
              <a:rPr lang="en-US" sz="1800" b="0" dirty="0" smtClean="0"/>
              <a:t>A : </a:t>
            </a:r>
            <a:r>
              <a:rPr lang="en-US" sz="1800" b="0" dirty="0" err="1" smtClean="0"/>
              <a:t>matriks</a:t>
            </a:r>
            <a:r>
              <a:rPr lang="en-US" sz="1800" b="0" dirty="0" smtClean="0"/>
              <a:t>   {</a:t>
            </a:r>
            <a:r>
              <a:rPr lang="en-US" sz="1800" b="0" dirty="0" err="1" smtClean="0"/>
              <a:t>nama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variabel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matriks</a:t>
            </a:r>
            <a:r>
              <a:rPr lang="en-US" sz="1800" b="0" dirty="0" smtClean="0"/>
              <a:t>}</a:t>
            </a:r>
          </a:p>
          <a:p>
            <a:pPr marL="457200" indent="6350">
              <a:spcBef>
                <a:spcPts val="0"/>
              </a:spcBef>
              <a:buNone/>
            </a:pPr>
            <a:endParaRPr lang="en-US" sz="1800" b="0" dirty="0" smtClean="0"/>
          </a:p>
          <a:p>
            <a:pPr marL="457200" indent="-457200">
              <a:spcBef>
                <a:spcPts val="0"/>
              </a:spcBef>
              <a:buNone/>
            </a:pP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174473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8200"/>
            <a:ext cx="8587680" cy="5638800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AutoNum type="arabicPeriod"/>
            </a:pPr>
            <a:r>
              <a:rPr lang="en-US" sz="2200" b="0" dirty="0" err="1" smtClean="0"/>
              <a:t>Buat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algo</a:t>
            </a:r>
            <a:r>
              <a:rPr lang="en-US" sz="2200" b="0" dirty="0" smtClean="0"/>
              <a:t>. </a:t>
            </a:r>
            <a:r>
              <a:rPr lang="en-US" sz="2200" b="0" dirty="0" err="1" smtClean="0"/>
              <a:t>untuk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membuat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matriks</a:t>
            </a:r>
            <a:r>
              <a:rPr lang="en-US" sz="2200" b="0" dirty="0" smtClean="0"/>
              <a:t> A </a:t>
            </a:r>
            <a:r>
              <a:rPr lang="en-US" sz="2200" b="0" dirty="0" err="1" smtClean="0"/>
              <a:t>berordo</a:t>
            </a:r>
            <a:r>
              <a:rPr lang="en-US" sz="2200" b="0" dirty="0" smtClean="0"/>
              <a:t> 5 x 3, </a:t>
            </a:r>
            <a:r>
              <a:rPr lang="en-US" sz="2200" b="0" dirty="0" err="1" smtClean="0"/>
              <a:t>gunakan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subrutin</a:t>
            </a:r>
            <a:r>
              <a:rPr lang="en-US" sz="2200" b="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sz="2200" b="0" dirty="0" smtClean="0"/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u="sng" dirty="0" smtClean="0"/>
              <a:t>Procedure</a:t>
            </a:r>
            <a:r>
              <a:rPr lang="en-US" sz="2200" b="0" dirty="0" smtClean="0"/>
              <a:t>  </a:t>
            </a:r>
            <a:r>
              <a:rPr lang="en-US" sz="2200" b="0" dirty="0" err="1" smtClean="0"/>
              <a:t>isi_matriks</a:t>
            </a:r>
            <a:r>
              <a:rPr lang="en-US" sz="2200" b="0" dirty="0" smtClean="0"/>
              <a:t>(</a:t>
            </a:r>
            <a:r>
              <a:rPr lang="en-US" sz="2200" u="sng" dirty="0" smtClean="0"/>
              <a:t>Output</a:t>
            </a:r>
            <a:r>
              <a:rPr lang="en-US" sz="2200" b="0" dirty="0" smtClean="0"/>
              <a:t>   A : </a:t>
            </a:r>
            <a:r>
              <a:rPr lang="en-US" sz="2200" b="0" dirty="0" err="1" smtClean="0"/>
              <a:t>matriks</a:t>
            </a:r>
            <a:r>
              <a:rPr lang="en-US" sz="2200" b="0" dirty="0" smtClean="0"/>
              <a:t>)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b="0" dirty="0" smtClean="0"/>
              <a:t>{I.S. : user </a:t>
            </a:r>
            <a:r>
              <a:rPr lang="en-US" sz="2200" b="0" dirty="0" err="1" smtClean="0"/>
              <a:t>memasukan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elemen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matriks</a:t>
            </a:r>
            <a:r>
              <a:rPr lang="en-US" sz="2200" b="0" dirty="0" smtClean="0"/>
              <a:t> A </a:t>
            </a:r>
            <a:r>
              <a:rPr lang="en-US" sz="2200" b="0" dirty="0" err="1" smtClean="0"/>
              <a:t>berordo</a:t>
            </a:r>
            <a:r>
              <a:rPr lang="en-US" sz="2200" b="0" dirty="0" smtClean="0"/>
              <a:t> 5 x 3}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b="0" dirty="0" smtClean="0"/>
              <a:t>{F.S. : </a:t>
            </a:r>
            <a:r>
              <a:rPr lang="en-US" sz="2200" b="0" dirty="0" err="1" smtClean="0"/>
              <a:t>menghasilkan</a:t>
            </a:r>
            <a:r>
              <a:rPr lang="en-US" sz="2200" b="0" dirty="0" smtClean="0"/>
              <a:t> </a:t>
            </a:r>
            <a:r>
              <a:rPr lang="en-US" sz="2200" b="0" dirty="0" err="1" smtClean="0"/>
              <a:t>matriks</a:t>
            </a:r>
            <a:r>
              <a:rPr lang="en-US" sz="2200" b="0" dirty="0" smtClean="0"/>
              <a:t> A </a:t>
            </a:r>
            <a:r>
              <a:rPr lang="en-US" sz="2200" b="0" dirty="0" err="1" smtClean="0"/>
              <a:t>berordo</a:t>
            </a:r>
            <a:r>
              <a:rPr lang="en-US" sz="2200" b="0" dirty="0" smtClean="0"/>
              <a:t> 5 x 3}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u="sng" dirty="0" err="1" smtClean="0"/>
              <a:t>Kamus</a:t>
            </a:r>
            <a:r>
              <a:rPr lang="en-US" sz="2200" u="sng" dirty="0" smtClean="0"/>
              <a:t>: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b="0" dirty="0"/>
              <a:t> </a:t>
            </a:r>
            <a:r>
              <a:rPr lang="en-US" sz="2200" b="0" dirty="0" smtClean="0"/>
              <a:t>   	</a:t>
            </a:r>
            <a:r>
              <a:rPr lang="en-US" sz="2200" b="0" dirty="0" err="1" smtClean="0"/>
              <a:t>i,j</a:t>
            </a:r>
            <a:r>
              <a:rPr lang="en-US" sz="2200" b="0" dirty="0" smtClean="0"/>
              <a:t> : </a:t>
            </a:r>
            <a:r>
              <a:rPr lang="en-US" sz="2200" u="sng" dirty="0" smtClean="0"/>
              <a:t>integer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u="sng" dirty="0" err="1" smtClean="0"/>
              <a:t>Algoritma</a:t>
            </a:r>
            <a:r>
              <a:rPr lang="en-US" sz="2200" u="sng" dirty="0" smtClean="0"/>
              <a:t>:</a:t>
            </a:r>
            <a:endParaRPr lang="en-US" sz="2200" dirty="0" smtClean="0"/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b="0" dirty="0" smtClean="0"/>
              <a:t>	</a:t>
            </a:r>
            <a:r>
              <a:rPr lang="en-US" sz="2200" u="sng" dirty="0" smtClean="0"/>
              <a:t>for</a:t>
            </a:r>
            <a:r>
              <a:rPr lang="en-US" sz="2200" b="0" dirty="0" smtClean="0"/>
              <a:t>  </a:t>
            </a:r>
            <a:r>
              <a:rPr lang="en-US" sz="2200" b="0" dirty="0" err="1" smtClean="0"/>
              <a:t>i</a:t>
            </a:r>
            <a:r>
              <a:rPr lang="en-US" sz="2200" b="0" dirty="0" smtClean="0"/>
              <a:t>  </a:t>
            </a:r>
            <a:r>
              <a:rPr lang="en-US" sz="2200" b="0" dirty="0" smtClean="0">
                <a:sym typeface="Wingdings" pitchFamily="2" charset="2"/>
              </a:rPr>
              <a:t>  1  </a:t>
            </a:r>
            <a:r>
              <a:rPr lang="en-US" sz="2200" u="sng" dirty="0" smtClean="0">
                <a:sym typeface="Wingdings" pitchFamily="2" charset="2"/>
              </a:rPr>
              <a:t>to</a:t>
            </a:r>
            <a:r>
              <a:rPr lang="en-US" sz="2200" b="0" dirty="0" smtClean="0">
                <a:sym typeface="Wingdings" pitchFamily="2" charset="2"/>
              </a:rPr>
              <a:t>  5   </a:t>
            </a:r>
            <a:r>
              <a:rPr lang="en-US" sz="2200" u="sng" dirty="0" smtClean="0">
                <a:sym typeface="Wingdings" pitchFamily="2" charset="2"/>
              </a:rPr>
              <a:t>do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b="0" dirty="0">
                <a:sym typeface="Wingdings" pitchFamily="2" charset="2"/>
              </a:rPr>
              <a:t> </a:t>
            </a:r>
            <a:r>
              <a:rPr lang="en-US" sz="2200" b="0" dirty="0" smtClean="0">
                <a:sym typeface="Wingdings" pitchFamily="2" charset="2"/>
              </a:rPr>
              <a:t>          </a:t>
            </a:r>
            <a:r>
              <a:rPr lang="en-US" sz="2200" u="sng" dirty="0" smtClean="0">
                <a:sym typeface="Wingdings" pitchFamily="2" charset="2"/>
              </a:rPr>
              <a:t>for</a:t>
            </a:r>
            <a:r>
              <a:rPr lang="en-US" sz="2200" b="0" dirty="0" smtClean="0">
                <a:sym typeface="Wingdings" pitchFamily="2" charset="2"/>
              </a:rPr>
              <a:t>   j     1   </a:t>
            </a:r>
            <a:r>
              <a:rPr lang="en-US" sz="2200" u="sng" dirty="0" smtClean="0">
                <a:sym typeface="Wingdings" pitchFamily="2" charset="2"/>
              </a:rPr>
              <a:t>to</a:t>
            </a:r>
            <a:r>
              <a:rPr lang="en-US" sz="2200" b="0" dirty="0" smtClean="0">
                <a:sym typeface="Wingdings" pitchFamily="2" charset="2"/>
              </a:rPr>
              <a:t>   3  </a:t>
            </a:r>
            <a:r>
              <a:rPr lang="en-US" sz="2200" u="sng" dirty="0" smtClean="0">
                <a:sym typeface="Wingdings" pitchFamily="2" charset="2"/>
              </a:rPr>
              <a:t>do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b="0" dirty="0">
                <a:sym typeface="Wingdings" pitchFamily="2" charset="2"/>
              </a:rPr>
              <a:t> </a:t>
            </a:r>
            <a:r>
              <a:rPr lang="en-US" sz="2200" b="0" dirty="0" smtClean="0">
                <a:sym typeface="Wingdings" pitchFamily="2" charset="2"/>
              </a:rPr>
              <a:t>               </a:t>
            </a:r>
            <a:r>
              <a:rPr lang="en-US" sz="2200" u="sng" dirty="0" smtClean="0">
                <a:sym typeface="Wingdings" pitchFamily="2" charset="2"/>
              </a:rPr>
              <a:t>input</a:t>
            </a:r>
            <a:r>
              <a:rPr lang="en-US" sz="2200" b="0" dirty="0" smtClean="0">
                <a:sym typeface="Wingdings" pitchFamily="2" charset="2"/>
              </a:rPr>
              <a:t>(A(</a:t>
            </a:r>
            <a:r>
              <a:rPr lang="en-US" sz="2200" b="0" dirty="0" err="1">
                <a:sym typeface="Wingdings" pitchFamily="2" charset="2"/>
              </a:rPr>
              <a:t>i</a:t>
            </a:r>
            <a:r>
              <a:rPr lang="en-US" sz="2200" b="0" dirty="0" err="1" smtClean="0">
                <a:sym typeface="Wingdings" pitchFamily="2" charset="2"/>
              </a:rPr>
              <a:t>,j</a:t>
            </a:r>
            <a:r>
              <a:rPr lang="en-US" sz="2200" b="0" dirty="0" smtClean="0">
                <a:sym typeface="Wingdings" pitchFamily="2" charset="2"/>
              </a:rPr>
              <a:t>))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b="0" dirty="0">
                <a:sym typeface="Wingdings" pitchFamily="2" charset="2"/>
              </a:rPr>
              <a:t> </a:t>
            </a:r>
            <a:r>
              <a:rPr lang="en-US" sz="2200" b="0" dirty="0" smtClean="0">
                <a:sym typeface="Wingdings" pitchFamily="2" charset="2"/>
              </a:rPr>
              <a:t>	   </a:t>
            </a:r>
            <a:r>
              <a:rPr lang="en-US" sz="2200" u="sng" dirty="0" err="1" smtClean="0">
                <a:sym typeface="Wingdings" pitchFamily="2" charset="2"/>
              </a:rPr>
              <a:t>endfor</a:t>
            </a:r>
            <a:endParaRPr lang="en-US" sz="2200" u="sng" dirty="0" smtClean="0">
              <a:sym typeface="Wingdings" pitchFamily="2" charset="2"/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b="0" dirty="0">
                <a:sym typeface="Wingdings" pitchFamily="2" charset="2"/>
              </a:rPr>
              <a:t>	</a:t>
            </a:r>
            <a:r>
              <a:rPr lang="en-US" sz="2200" u="sng" dirty="0" err="1" smtClean="0">
                <a:sym typeface="Wingdings" pitchFamily="2" charset="2"/>
              </a:rPr>
              <a:t>endfor</a:t>
            </a:r>
            <a:endParaRPr lang="en-US" sz="2200" u="sng" dirty="0" smtClean="0">
              <a:sym typeface="Wingdings" pitchFamily="2" charset="2"/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u="sng" dirty="0" err="1" smtClean="0">
                <a:sym typeface="Wingdings" pitchFamily="2" charset="2"/>
              </a:rPr>
              <a:t>EndProcedure</a:t>
            </a:r>
            <a:endParaRPr lang="en-US" sz="2200" u="sng" dirty="0" smtClean="0"/>
          </a:p>
          <a:p>
            <a:pPr marL="457200" indent="-457200">
              <a:spcBef>
                <a:spcPts val="0"/>
              </a:spcBef>
              <a:buNone/>
            </a:pPr>
            <a:endParaRPr lang="en-US" sz="2200" b="0" dirty="0" smtClean="0"/>
          </a:p>
          <a:p>
            <a:pPr marL="457200" indent="-457200">
              <a:spcBef>
                <a:spcPts val="0"/>
              </a:spcBef>
              <a:buNone/>
            </a:pPr>
            <a:endParaRPr lang="en-US" sz="2200" b="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42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382000" cy="5255096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None/>
            </a:pPr>
            <a:r>
              <a:rPr lang="en-US" sz="2400" u="sng" dirty="0" smtClean="0"/>
              <a:t>Procedure</a:t>
            </a:r>
            <a:r>
              <a:rPr lang="en-US" sz="2400" b="0" dirty="0" smtClean="0"/>
              <a:t>   </a:t>
            </a:r>
            <a:r>
              <a:rPr lang="en-US" sz="2400" b="0" dirty="0" err="1" smtClean="0"/>
              <a:t>tampil_matriks</a:t>
            </a:r>
            <a:r>
              <a:rPr lang="en-US" sz="2400" b="0" dirty="0" smtClean="0"/>
              <a:t>(</a:t>
            </a:r>
            <a:r>
              <a:rPr lang="en-US" sz="2400" u="sng" dirty="0" smtClean="0"/>
              <a:t>Input</a:t>
            </a:r>
            <a:r>
              <a:rPr lang="en-US" sz="2400" b="0" dirty="0" smtClean="0"/>
              <a:t>   A : </a:t>
            </a:r>
            <a:r>
              <a:rPr lang="en-US" sz="2400" b="0" dirty="0" err="1" smtClean="0"/>
              <a:t>matriks</a:t>
            </a:r>
            <a:r>
              <a:rPr lang="en-US" sz="2400" b="0" dirty="0" smtClean="0"/>
              <a:t>)</a:t>
            </a:r>
          </a:p>
          <a:p>
            <a:pPr marL="1085850" indent="-1085850">
              <a:spcBef>
                <a:spcPts val="0"/>
              </a:spcBef>
              <a:buNone/>
            </a:pPr>
            <a:r>
              <a:rPr lang="en-US" sz="2400" b="0" dirty="0" smtClean="0"/>
              <a:t>{I.S. : </a:t>
            </a:r>
            <a:r>
              <a:rPr lang="en-US" sz="2400" b="0" dirty="0" err="1" smtClean="0"/>
              <a:t>elemen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matriks</a:t>
            </a:r>
            <a:r>
              <a:rPr lang="en-US" sz="2400" b="0" dirty="0" smtClean="0"/>
              <a:t> A </a:t>
            </a:r>
            <a:r>
              <a:rPr lang="en-US" sz="2400" b="0" dirty="0" err="1" smtClean="0"/>
              <a:t>berordo</a:t>
            </a:r>
            <a:r>
              <a:rPr lang="en-US" sz="2400" b="0" dirty="0" smtClean="0"/>
              <a:t> 5 x 3 </a:t>
            </a:r>
            <a:r>
              <a:rPr lang="en-US" sz="2400" b="0" dirty="0" err="1" smtClean="0"/>
              <a:t>sudah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terdefinisi</a:t>
            </a:r>
            <a:r>
              <a:rPr lang="en-US" sz="2400" b="0" dirty="0" smtClean="0"/>
              <a:t>}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400" b="0" dirty="0" smtClean="0"/>
              <a:t>{F.S. : </a:t>
            </a:r>
            <a:r>
              <a:rPr lang="en-US" sz="2400" b="0" dirty="0" err="1" smtClean="0"/>
              <a:t>menampilkan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matriks</a:t>
            </a:r>
            <a:r>
              <a:rPr lang="en-US" sz="2400" b="0" dirty="0" smtClean="0"/>
              <a:t> A </a:t>
            </a:r>
            <a:r>
              <a:rPr lang="en-US" sz="2400" b="0" dirty="0" err="1" smtClean="0"/>
              <a:t>berordo</a:t>
            </a:r>
            <a:r>
              <a:rPr lang="en-US" sz="2400" b="0" dirty="0" smtClean="0"/>
              <a:t> 5 x 3}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400" u="sng" dirty="0" err="1" smtClean="0"/>
              <a:t>Kamus</a:t>
            </a:r>
            <a:r>
              <a:rPr lang="en-US" sz="2400" u="sng" dirty="0" smtClean="0"/>
              <a:t>: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400" b="0" dirty="0"/>
              <a:t> </a:t>
            </a:r>
            <a:r>
              <a:rPr lang="en-US" sz="2400" b="0" dirty="0" smtClean="0"/>
              <a:t>   	</a:t>
            </a:r>
            <a:r>
              <a:rPr lang="en-US" sz="2400" b="0" dirty="0" err="1" smtClean="0"/>
              <a:t>i,j</a:t>
            </a:r>
            <a:r>
              <a:rPr lang="en-US" sz="2400" b="0" dirty="0" smtClean="0"/>
              <a:t> : </a:t>
            </a:r>
            <a:r>
              <a:rPr lang="en-US" sz="2400" b="0" u="sng" dirty="0" smtClean="0"/>
              <a:t>integer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400" u="sng" dirty="0" err="1" smtClean="0"/>
              <a:t>Algoritma</a:t>
            </a:r>
            <a:r>
              <a:rPr lang="en-US" sz="2400" u="sng" dirty="0" smtClean="0"/>
              <a:t>:</a:t>
            </a:r>
            <a:endParaRPr lang="en-US" sz="2400" dirty="0" smtClean="0"/>
          </a:p>
          <a:p>
            <a:pPr marL="457200" indent="-457200">
              <a:spcBef>
                <a:spcPts val="0"/>
              </a:spcBef>
              <a:buNone/>
            </a:pPr>
            <a:r>
              <a:rPr lang="en-US" sz="2400" b="0" dirty="0" smtClean="0"/>
              <a:t>	</a:t>
            </a:r>
            <a:r>
              <a:rPr lang="en-US" sz="2400" u="sng" dirty="0" smtClean="0"/>
              <a:t>for</a:t>
            </a:r>
            <a:r>
              <a:rPr lang="en-US" sz="2400" b="0" dirty="0" smtClean="0"/>
              <a:t>  </a:t>
            </a:r>
            <a:r>
              <a:rPr lang="en-US" sz="2400" b="0" dirty="0" err="1" smtClean="0"/>
              <a:t>i</a:t>
            </a:r>
            <a:r>
              <a:rPr lang="en-US" sz="2400" b="0" dirty="0" smtClean="0"/>
              <a:t>  </a:t>
            </a:r>
            <a:r>
              <a:rPr lang="en-US" sz="2400" b="0" dirty="0" smtClean="0">
                <a:sym typeface="Wingdings" pitchFamily="2" charset="2"/>
              </a:rPr>
              <a:t>  1  </a:t>
            </a:r>
            <a:r>
              <a:rPr lang="en-US" sz="2400" u="sng" dirty="0" smtClean="0">
                <a:sym typeface="Wingdings" pitchFamily="2" charset="2"/>
              </a:rPr>
              <a:t>to</a:t>
            </a:r>
            <a:r>
              <a:rPr lang="en-US" sz="2400" b="0" dirty="0" smtClean="0">
                <a:sym typeface="Wingdings" pitchFamily="2" charset="2"/>
              </a:rPr>
              <a:t>  5   </a:t>
            </a:r>
            <a:r>
              <a:rPr lang="en-US" sz="2400" u="sng" dirty="0" smtClean="0">
                <a:sym typeface="Wingdings" pitchFamily="2" charset="2"/>
              </a:rPr>
              <a:t>do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400" b="0" dirty="0">
                <a:sym typeface="Wingdings" pitchFamily="2" charset="2"/>
              </a:rPr>
              <a:t> </a:t>
            </a:r>
            <a:r>
              <a:rPr lang="en-US" sz="2400" b="0" dirty="0" smtClean="0">
                <a:sym typeface="Wingdings" pitchFamily="2" charset="2"/>
              </a:rPr>
              <a:t>          </a:t>
            </a:r>
            <a:r>
              <a:rPr lang="en-US" sz="2400" u="sng" dirty="0" smtClean="0">
                <a:sym typeface="Wingdings" pitchFamily="2" charset="2"/>
              </a:rPr>
              <a:t>for</a:t>
            </a:r>
            <a:r>
              <a:rPr lang="en-US" sz="2400" b="0" dirty="0" smtClean="0">
                <a:sym typeface="Wingdings" pitchFamily="2" charset="2"/>
              </a:rPr>
              <a:t>   j     1   </a:t>
            </a:r>
            <a:r>
              <a:rPr lang="en-US" sz="2400" u="sng" dirty="0" smtClean="0">
                <a:sym typeface="Wingdings" pitchFamily="2" charset="2"/>
              </a:rPr>
              <a:t>to</a:t>
            </a:r>
            <a:r>
              <a:rPr lang="en-US" sz="2400" b="0" dirty="0" smtClean="0">
                <a:sym typeface="Wingdings" pitchFamily="2" charset="2"/>
              </a:rPr>
              <a:t>   3  </a:t>
            </a:r>
            <a:r>
              <a:rPr lang="en-US" sz="2400" u="sng" dirty="0" smtClean="0">
                <a:sym typeface="Wingdings" pitchFamily="2" charset="2"/>
              </a:rPr>
              <a:t>do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400" b="0" dirty="0">
                <a:sym typeface="Wingdings" pitchFamily="2" charset="2"/>
              </a:rPr>
              <a:t> </a:t>
            </a:r>
            <a:r>
              <a:rPr lang="en-US" sz="2400" b="0" dirty="0" smtClean="0">
                <a:sym typeface="Wingdings" pitchFamily="2" charset="2"/>
              </a:rPr>
              <a:t>               </a:t>
            </a:r>
            <a:r>
              <a:rPr lang="en-US" sz="2400" u="sng" dirty="0" smtClean="0">
                <a:sym typeface="Wingdings" pitchFamily="2" charset="2"/>
              </a:rPr>
              <a:t>output</a:t>
            </a:r>
            <a:r>
              <a:rPr lang="en-US" sz="2400" b="0" dirty="0" smtClean="0">
                <a:sym typeface="Wingdings" pitchFamily="2" charset="2"/>
              </a:rPr>
              <a:t>(A(</a:t>
            </a:r>
            <a:r>
              <a:rPr lang="en-US" sz="2400" b="0" dirty="0" err="1" smtClean="0">
                <a:sym typeface="Wingdings" pitchFamily="2" charset="2"/>
              </a:rPr>
              <a:t>i,j</a:t>
            </a:r>
            <a:r>
              <a:rPr lang="en-US" sz="2400" b="0" dirty="0" smtClean="0">
                <a:sym typeface="Wingdings" pitchFamily="2" charset="2"/>
              </a:rPr>
              <a:t>))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400" b="0" dirty="0">
                <a:sym typeface="Wingdings" pitchFamily="2" charset="2"/>
              </a:rPr>
              <a:t> </a:t>
            </a:r>
            <a:r>
              <a:rPr lang="en-US" sz="2400" b="0" dirty="0" smtClean="0">
                <a:sym typeface="Wingdings" pitchFamily="2" charset="2"/>
              </a:rPr>
              <a:t>	   </a:t>
            </a:r>
            <a:r>
              <a:rPr lang="en-US" sz="2400" u="sng" dirty="0" err="1" smtClean="0">
                <a:sym typeface="Wingdings" pitchFamily="2" charset="2"/>
              </a:rPr>
              <a:t>endfor</a:t>
            </a:r>
            <a:endParaRPr lang="en-US" sz="2400" u="sng" dirty="0" smtClean="0">
              <a:sym typeface="Wingdings" pitchFamily="2" charset="2"/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2400" b="0" dirty="0">
                <a:sym typeface="Wingdings" pitchFamily="2" charset="2"/>
              </a:rPr>
              <a:t>	</a:t>
            </a:r>
            <a:r>
              <a:rPr lang="en-US" sz="2400" u="sng" dirty="0" err="1" smtClean="0">
                <a:sym typeface="Wingdings" pitchFamily="2" charset="2"/>
              </a:rPr>
              <a:t>endfor</a:t>
            </a:r>
            <a:endParaRPr lang="en-US" sz="2400" u="sng" dirty="0" smtClean="0">
              <a:sym typeface="Wingdings" pitchFamily="2" charset="2"/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2400" u="sng" dirty="0" err="1" smtClean="0">
                <a:sym typeface="Wingdings" pitchFamily="2" charset="2"/>
              </a:rPr>
              <a:t>EndProcedure</a:t>
            </a:r>
            <a:endParaRPr lang="en-US" sz="2400" u="sng" dirty="0" smtClean="0"/>
          </a:p>
          <a:p>
            <a:pPr marL="457200" indent="-457200">
              <a:spcBef>
                <a:spcPts val="0"/>
              </a:spcBef>
              <a:buNone/>
            </a:pPr>
            <a:endParaRPr lang="en-US" sz="2400" b="0" dirty="0" smtClean="0"/>
          </a:p>
          <a:p>
            <a:pPr marL="457200" indent="-457200">
              <a:spcBef>
                <a:spcPts val="0"/>
              </a:spcBef>
              <a:buNone/>
            </a:pP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34547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382000" cy="5626224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None/>
            </a:pPr>
            <a:r>
              <a:rPr lang="en-US" sz="2400" dirty="0" smtClean="0"/>
              <a:t>{</a:t>
            </a:r>
            <a:r>
              <a:rPr lang="en-US" sz="2400" dirty="0" err="1" smtClean="0"/>
              <a:t>Algoritma</a:t>
            </a:r>
            <a:r>
              <a:rPr lang="en-US" sz="2400" dirty="0" smtClean="0"/>
              <a:t> </a:t>
            </a:r>
            <a:r>
              <a:rPr lang="en-US" sz="2400" dirty="0" err="1" smtClean="0"/>
              <a:t>Utama</a:t>
            </a:r>
            <a:r>
              <a:rPr lang="en-US" sz="2400" dirty="0" smtClean="0"/>
              <a:t>}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400" b="0" dirty="0" err="1" smtClean="0"/>
              <a:t>Membuat_Matriks_A</a:t>
            </a:r>
            <a:endParaRPr lang="en-US" sz="2400" b="0" dirty="0" smtClean="0"/>
          </a:p>
          <a:p>
            <a:pPr marL="457200" indent="-457200">
              <a:spcBef>
                <a:spcPts val="0"/>
              </a:spcBef>
              <a:buNone/>
            </a:pPr>
            <a:r>
              <a:rPr lang="en-US" sz="2400" b="0" dirty="0" smtClean="0"/>
              <a:t>{I.S. : user </a:t>
            </a:r>
            <a:r>
              <a:rPr lang="en-US" sz="2400" b="0" dirty="0" err="1" smtClean="0"/>
              <a:t>memasukan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elemen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matriks</a:t>
            </a:r>
            <a:r>
              <a:rPr lang="en-US" sz="2400" b="0" dirty="0" smtClean="0"/>
              <a:t> A </a:t>
            </a:r>
            <a:r>
              <a:rPr lang="en-US" sz="2400" b="0" dirty="0" err="1" smtClean="0"/>
              <a:t>berordo</a:t>
            </a:r>
            <a:r>
              <a:rPr lang="en-US" sz="2400" b="0" dirty="0" smtClean="0"/>
              <a:t> 5 x 3}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400" b="0" dirty="0" smtClean="0"/>
              <a:t>{F.S. : </a:t>
            </a:r>
            <a:r>
              <a:rPr lang="en-US" sz="2400" b="0" dirty="0" err="1" smtClean="0"/>
              <a:t>menampilkan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matriks</a:t>
            </a:r>
            <a:r>
              <a:rPr lang="en-US" sz="2400" b="0" dirty="0" smtClean="0"/>
              <a:t> A </a:t>
            </a:r>
            <a:r>
              <a:rPr lang="en-US" sz="2400" b="0" dirty="0" err="1" smtClean="0"/>
              <a:t>berordo</a:t>
            </a:r>
            <a:r>
              <a:rPr lang="en-US" sz="2400" b="0" dirty="0" smtClean="0"/>
              <a:t> 5 x 3}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400" u="sng" dirty="0" err="1" smtClean="0"/>
              <a:t>Kamus</a:t>
            </a:r>
            <a:r>
              <a:rPr lang="en-US" sz="2400" u="sng" dirty="0" smtClean="0"/>
              <a:t>: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400" b="0" dirty="0"/>
              <a:t> </a:t>
            </a:r>
            <a:r>
              <a:rPr lang="en-US" sz="2400" b="0" dirty="0" smtClean="0"/>
              <a:t>	</a:t>
            </a:r>
            <a:r>
              <a:rPr lang="en-US" sz="2400" u="sng" dirty="0" smtClean="0"/>
              <a:t>Procedure</a:t>
            </a:r>
            <a:r>
              <a:rPr lang="en-US" sz="2400" b="0" dirty="0" smtClean="0"/>
              <a:t>   </a:t>
            </a:r>
            <a:r>
              <a:rPr lang="en-US" sz="2400" b="0" dirty="0" err="1" smtClean="0"/>
              <a:t>isi_matriks</a:t>
            </a:r>
            <a:r>
              <a:rPr lang="en-US" sz="2400" b="0" dirty="0" smtClean="0"/>
              <a:t>(</a:t>
            </a:r>
            <a:r>
              <a:rPr lang="en-US" sz="2400" u="sng" dirty="0" smtClean="0"/>
              <a:t>Output</a:t>
            </a:r>
            <a:r>
              <a:rPr lang="en-US" sz="2400" b="0" dirty="0" smtClean="0"/>
              <a:t>   A : </a:t>
            </a:r>
            <a:r>
              <a:rPr lang="en-US" sz="2400" b="0" dirty="0" err="1" smtClean="0"/>
              <a:t>matriks</a:t>
            </a:r>
            <a:r>
              <a:rPr lang="en-US" sz="2400" b="0" dirty="0" smtClean="0"/>
              <a:t>)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400" b="0" dirty="0" smtClean="0"/>
              <a:t>	</a:t>
            </a:r>
            <a:r>
              <a:rPr lang="en-US" sz="2400" u="sng" dirty="0" smtClean="0"/>
              <a:t>Procedure</a:t>
            </a:r>
            <a:r>
              <a:rPr lang="en-US" sz="2400" b="0" dirty="0" smtClean="0"/>
              <a:t>   </a:t>
            </a:r>
            <a:r>
              <a:rPr lang="en-US" sz="2400" b="0" dirty="0" err="1" smtClean="0"/>
              <a:t>tampil_matriks</a:t>
            </a:r>
            <a:r>
              <a:rPr lang="en-US" sz="2400" b="0" dirty="0" smtClean="0"/>
              <a:t>(</a:t>
            </a:r>
            <a:r>
              <a:rPr lang="en-US" sz="2400" u="sng" dirty="0" smtClean="0"/>
              <a:t>Input</a:t>
            </a:r>
            <a:r>
              <a:rPr lang="en-US" sz="2400" b="0" dirty="0" smtClean="0"/>
              <a:t>   A : </a:t>
            </a:r>
            <a:r>
              <a:rPr lang="en-US" sz="2400" b="0" dirty="0" err="1" smtClean="0"/>
              <a:t>matriks</a:t>
            </a:r>
            <a:r>
              <a:rPr lang="en-US" sz="2400" b="0" dirty="0" smtClean="0"/>
              <a:t>)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400" b="0" dirty="0" smtClean="0"/>
              <a:t>	</a:t>
            </a:r>
            <a:r>
              <a:rPr lang="en-US" sz="2400" u="sng" dirty="0"/>
              <a:t>T</a:t>
            </a:r>
            <a:r>
              <a:rPr lang="en-US" sz="2400" u="sng" dirty="0" smtClean="0"/>
              <a:t>ype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400" b="0" dirty="0"/>
              <a:t>	</a:t>
            </a:r>
            <a:r>
              <a:rPr lang="en-US" sz="2400" b="0" dirty="0" smtClean="0"/>
              <a:t>	</a:t>
            </a:r>
            <a:r>
              <a:rPr lang="en-US" sz="2400" b="0" dirty="0" err="1" smtClean="0"/>
              <a:t>matriks</a:t>
            </a:r>
            <a:r>
              <a:rPr lang="en-US" sz="2400" b="0" dirty="0" smtClean="0"/>
              <a:t> = </a:t>
            </a:r>
            <a:r>
              <a:rPr lang="en-US" sz="2400" u="sng" dirty="0" smtClean="0"/>
              <a:t>array</a:t>
            </a:r>
            <a:r>
              <a:rPr lang="en-US" sz="2400" b="0" dirty="0" smtClean="0"/>
              <a:t>[1..5,1..3] of </a:t>
            </a:r>
            <a:r>
              <a:rPr lang="en-US" sz="2400" u="sng" dirty="0" smtClean="0"/>
              <a:t>integer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400" b="0" dirty="0"/>
              <a:t>	</a:t>
            </a:r>
            <a:endParaRPr lang="en-US" sz="2400" b="0" dirty="0" smtClean="0"/>
          </a:p>
          <a:p>
            <a:pPr marL="457200" indent="-457200">
              <a:spcBef>
                <a:spcPts val="0"/>
              </a:spcBef>
              <a:buNone/>
            </a:pPr>
            <a:r>
              <a:rPr lang="en-US" sz="2400" b="0" dirty="0"/>
              <a:t>	</a:t>
            </a:r>
            <a:r>
              <a:rPr lang="en-US" sz="2400" b="0" dirty="0" smtClean="0"/>
              <a:t>A : </a:t>
            </a:r>
            <a:r>
              <a:rPr lang="en-US" sz="2400" b="0" dirty="0" err="1" smtClean="0"/>
              <a:t>matriks</a:t>
            </a:r>
            <a:endParaRPr lang="en-US" sz="2400" b="0" dirty="0" smtClean="0"/>
          </a:p>
          <a:p>
            <a:pPr marL="457200" indent="-457200">
              <a:spcBef>
                <a:spcPts val="0"/>
              </a:spcBef>
              <a:buNone/>
            </a:pPr>
            <a:r>
              <a:rPr lang="en-US" sz="2400" u="sng" dirty="0" err="1" smtClean="0"/>
              <a:t>Algoritma</a:t>
            </a:r>
            <a:r>
              <a:rPr lang="en-US" sz="2400" u="sng" dirty="0" smtClean="0"/>
              <a:t>:</a:t>
            </a:r>
            <a:endParaRPr lang="en-US" sz="2400" dirty="0" smtClean="0"/>
          </a:p>
          <a:p>
            <a:pPr marL="457200" indent="-457200">
              <a:spcBef>
                <a:spcPts val="0"/>
              </a:spcBef>
              <a:buNone/>
            </a:pPr>
            <a:r>
              <a:rPr lang="en-US" sz="2400" b="0" dirty="0" smtClean="0"/>
              <a:t>	</a:t>
            </a:r>
            <a:r>
              <a:rPr lang="en-US" sz="2400" b="0" dirty="0" err="1" smtClean="0"/>
              <a:t>isi_matriks</a:t>
            </a:r>
            <a:r>
              <a:rPr lang="en-US" sz="2400" b="0" dirty="0" smtClean="0"/>
              <a:t>(A)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400" b="0" dirty="0" smtClean="0">
                <a:sym typeface="Wingdings" pitchFamily="2" charset="2"/>
              </a:rPr>
              <a:t>	</a:t>
            </a:r>
            <a:r>
              <a:rPr lang="en-US" sz="2400" b="0" dirty="0" err="1" smtClean="0">
                <a:sym typeface="Wingdings" pitchFamily="2" charset="2"/>
              </a:rPr>
              <a:t>tampil_matriks</a:t>
            </a:r>
            <a:r>
              <a:rPr lang="en-US" sz="2400" b="0" dirty="0" smtClean="0">
                <a:sym typeface="Wingdings" pitchFamily="2" charset="2"/>
              </a:rPr>
              <a:t>(A)</a:t>
            </a:r>
          </a:p>
          <a:p>
            <a:pPr marL="457200" indent="-457200">
              <a:spcBef>
                <a:spcPts val="0"/>
              </a:spcBef>
              <a:buNone/>
            </a:pPr>
            <a:endParaRPr lang="en-US" sz="2400" b="0" dirty="0" smtClean="0"/>
          </a:p>
          <a:p>
            <a:pPr marL="457200" indent="-457200">
              <a:spcBef>
                <a:spcPts val="0"/>
              </a:spcBef>
              <a:buNone/>
            </a:pP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360504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19200"/>
            <a:ext cx="8659688" cy="4800600"/>
          </a:xfrm>
        </p:spPr>
        <p:txBody>
          <a:bodyPr>
            <a:noAutofit/>
          </a:bodyPr>
          <a:lstStyle/>
          <a:p>
            <a:pPr marL="457200" indent="-457200" algn="just">
              <a:spcBef>
                <a:spcPts val="0"/>
              </a:spcBef>
              <a:buFont typeface="+mj-lt"/>
              <a:buAutoNum type="arabicPeriod" startAt="2"/>
            </a:pPr>
            <a:r>
              <a:rPr lang="en-US" sz="2400" b="0" dirty="0" err="1" smtClean="0"/>
              <a:t>Buat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algo</a:t>
            </a:r>
            <a:r>
              <a:rPr lang="en-US" sz="2400" b="0" dirty="0" smtClean="0"/>
              <a:t>. </a:t>
            </a:r>
            <a:r>
              <a:rPr lang="en-US" sz="2400" b="0" dirty="0" err="1" smtClean="0"/>
              <a:t>untuk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menjumlahkan</a:t>
            </a:r>
            <a:r>
              <a:rPr lang="en-US" sz="2400" b="0" dirty="0" smtClean="0"/>
              <a:t> 2 </a:t>
            </a:r>
            <a:r>
              <a:rPr lang="en-US" sz="2400" b="0" dirty="0" err="1" smtClean="0"/>
              <a:t>buah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matriks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berordo</a:t>
            </a:r>
            <a:r>
              <a:rPr lang="en-US" sz="2400" b="0" dirty="0" smtClean="0"/>
              <a:t> m x n, </a:t>
            </a:r>
            <a:r>
              <a:rPr lang="en-US" sz="2400" b="0" dirty="0" err="1" smtClean="0"/>
              <a:t>gunakan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subrutin</a:t>
            </a:r>
            <a:r>
              <a:rPr lang="en-US" sz="2400" b="0" dirty="0" smtClean="0"/>
              <a:t>.</a:t>
            </a:r>
          </a:p>
          <a:p>
            <a:pPr marL="457200" indent="-457200" algn="just">
              <a:spcBef>
                <a:spcPts val="0"/>
              </a:spcBef>
              <a:buFont typeface="+mj-lt"/>
              <a:buAutoNum type="arabicPeriod" startAt="2"/>
            </a:pPr>
            <a:r>
              <a:rPr lang="en-US" sz="2400" b="0" dirty="0" err="1" smtClean="0"/>
              <a:t>Buat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algo</a:t>
            </a:r>
            <a:r>
              <a:rPr lang="en-US" sz="2400" b="0" dirty="0" smtClean="0"/>
              <a:t>. </a:t>
            </a:r>
            <a:r>
              <a:rPr lang="en-US" sz="2400" b="0" dirty="0" err="1"/>
              <a:t>u</a:t>
            </a:r>
            <a:r>
              <a:rPr lang="en-US" sz="2400" b="0" dirty="0" err="1" smtClean="0"/>
              <a:t>ntuk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mengalikan</a:t>
            </a:r>
            <a:r>
              <a:rPr lang="en-US" sz="2400" b="0" dirty="0" smtClean="0"/>
              <a:t> 2 </a:t>
            </a:r>
            <a:r>
              <a:rPr lang="en-US" sz="2400" b="0" dirty="0" err="1" smtClean="0"/>
              <a:t>buah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matriks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berordo</a:t>
            </a:r>
            <a:r>
              <a:rPr lang="en-US" sz="2400" b="0" dirty="0" smtClean="0"/>
              <a:t> m x n, </a:t>
            </a:r>
            <a:r>
              <a:rPr lang="en-US" sz="2400" b="0" dirty="0" err="1" smtClean="0"/>
              <a:t>gunakan</a:t>
            </a:r>
            <a:r>
              <a:rPr lang="en-US" sz="2400" b="0" dirty="0" smtClean="0"/>
              <a:t> </a:t>
            </a:r>
            <a:r>
              <a:rPr lang="en-US" sz="2400" b="0" dirty="0" err="1" smtClean="0"/>
              <a:t>subrutin</a:t>
            </a:r>
            <a:r>
              <a:rPr lang="en-US" sz="2400" b="0" dirty="0" smtClean="0"/>
              <a:t>.</a:t>
            </a:r>
          </a:p>
          <a:p>
            <a:pPr marL="457200" indent="-457200" algn="just">
              <a:spcBef>
                <a:spcPts val="0"/>
              </a:spcBef>
              <a:buFont typeface="+mj-lt"/>
              <a:buAutoNum type="arabicPeriod" startAt="4"/>
            </a:pPr>
            <a:r>
              <a:rPr lang="sv-SE" sz="2400" b="0" dirty="0" smtClean="0"/>
              <a:t>Buatlah </a:t>
            </a:r>
            <a:r>
              <a:rPr lang="sv-SE" sz="2400" b="0" dirty="0"/>
              <a:t>suatu program untuk menghitung jumlah anggota yang ada </a:t>
            </a:r>
            <a:r>
              <a:rPr lang="sv-SE" sz="2400" b="0" dirty="0" smtClean="0"/>
              <a:t>dalam </a:t>
            </a:r>
            <a:r>
              <a:rPr lang="en-US" sz="2400" b="0" dirty="0" err="1" smtClean="0"/>
              <a:t>suatu</a:t>
            </a:r>
            <a:r>
              <a:rPr lang="en-US" sz="2400" b="0" dirty="0" smtClean="0"/>
              <a:t> </a:t>
            </a:r>
            <a:r>
              <a:rPr lang="en-US" sz="2400" b="0" dirty="0" err="1"/>
              <a:t>matrik</a:t>
            </a:r>
            <a:r>
              <a:rPr lang="en-US" sz="2400" b="0" dirty="0"/>
              <a:t>.</a:t>
            </a:r>
          </a:p>
          <a:p>
            <a:pPr marL="461963" indent="1588" algn="just">
              <a:spcBef>
                <a:spcPts val="0"/>
              </a:spcBef>
              <a:buNone/>
            </a:pPr>
            <a:r>
              <a:rPr lang="en-US" sz="2400" u="sng" dirty="0" err="1" smtClean="0">
                <a:solidFill>
                  <a:srgbClr val="FF0000"/>
                </a:solidFill>
              </a:rPr>
              <a:t>Contoh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:</a:t>
            </a:r>
          </a:p>
          <a:p>
            <a:pPr indent="1588" algn="just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2     3     </a:t>
            </a:r>
            <a:r>
              <a:rPr lang="en-US" sz="2400" dirty="0">
                <a:solidFill>
                  <a:srgbClr val="FF0000"/>
                </a:solidFill>
              </a:rPr>
              <a:t>4</a:t>
            </a:r>
          </a:p>
          <a:p>
            <a:pPr indent="1588" algn="just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5     6     2</a:t>
            </a:r>
            <a:endParaRPr lang="en-US" sz="2400" dirty="0">
              <a:solidFill>
                <a:srgbClr val="FF0000"/>
              </a:solidFill>
            </a:endParaRPr>
          </a:p>
          <a:p>
            <a:pPr indent="1588" algn="just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1     3     4</a:t>
            </a:r>
            <a:endParaRPr lang="en-US" sz="2400" dirty="0">
              <a:solidFill>
                <a:srgbClr val="FF0000"/>
              </a:solidFill>
            </a:endParaRPr>
          </a:p>
          <a:p>
            <a:pPr indent="1588" algn="just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Total </a:t>
            </a:r>
            <a:r>
              <a:rPr lang="en-US" sz="2400" dirty="0" err="1">
                <a:solidFill>
                  <a:srgbClr val="FF0000"/>
                </a:solidFill>
              </a:rPr>
              <a:t>Elemen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matrik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adalah</a:t>
            </a:r>
            <a:r>
              <a:rPr lang="en-US" sz="2400" dirty="0">
                <a:solidFill>
                  <a:srgbClr val="FF0000"/>
                </a:solidFill>
              </a:rPr>
              <a:t> 30</a:t>
            </a:r>
          </a:p>
          <a:p>
            <a:pPr marL="2628900" indent="-2171700" algn="just">
              <a:spcBef>
                <a:spcPts val="0"/>
              </a:spcBef>
              <a:buNone/>
            </a:pPr>
            <a:r>
              <a:rPr lang="sv-SE" sz="2400" u="sng" dirty="0" smtClean="0"/>
              <a:t>Catatan</a:t>
            </a:r>
            <a:r>
              <a:rPr lang="sv-SE" sz="2400" b="0" dirty="0" smtClean="0"/>
              <a:t> </a:t>
            </a:r>
            <a:r>
              <a:rPr lang="sv-SE" sz="2400" b="0" dirty="0"/>
              <a:t>: Anggota elemen dimasukan dari </a:t>
            </a:r>
            <a:r>
              <a:rPr lang="sv-SE" sz="2400" b="0" dirty="0" smtClean="0"/>
              <a:t>  keyboard</a:t>
            </a:r>
            <a:endParaRPr lang="sv-SE" sz="2400" b="0" dirty="0"/>
          </a:p>
          <a:p>
            <a:pPr marL="457200" indent="-457200" algn="just">
              <a:spcBef>
                <a:spcPts val="0"/>
              </a:spcBef>
              <a:buNone/>
            </a:pPr>
            <a:endParaRPr lang="en-US" sz="2400" b="0" dirty="0" smtClean="0"/>
          </a:p>
          <a:p>
            <a:pPr marL="457200" indent="-457200" algn="just">
              <a:spcBef>
                <a:spcPts val="0"/>
              </a:spcBef>
              <a:buNone/>
            </a:pPr>
            <a:endParaRPr lang="en-US" sz="2400" b="0" dirty="0" smtClean="0"/>
          </a:p>
          <a:p>
            <a:pPr marL="457200" indent="-457200" algn="just">
              <a:spcBef>
                <a:spcPts val="0"/>
              </a:spcBef>
              <a:buNone/>
            </a:pPr>
            <a:endParaRPr lang="en-US" sz="2400" b="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60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800600"/>
          </a:xfrm>
        </p:spPr>
        <p:txBody>
          <a:bodyPr>
            <a:normAutofit/>
          </a:bodyPr>
          <a:lstStyle/>
          <a:p>
            <a:pPr marL="285750" indent="-285750" algn="just">
              <a:spcBef>
                <a:spcPts val="0"/>
              </a:spcBef>
              <a:buFont typeface="+mj-lt"/>
              <a:buAutoNum type="arabicPeriod" startAt="5"/>
            </a:pPr>
            <a:r>
              <a:rPr lang="en-US" sz="2400" b="0" dirty="0" err="1" smtClean="0"/>
              <a:t>Buatlah</a:t>
            </a:r>
            <a:r>
              <a:rPr lang="en-US" sz="2400" b="0" dirty="0" smtClean="0"/>
              <a:t> </a:t>
            </a:r>
            <a:r>
              <a:rPr lang="en-US" sz="2400" b="0" dirty="0" err="1"/>
              <a:t>suatu</a:t>
            </a:r>
            <a:r>
              <a:rPr lang="en-US" sz="2400" b="0" dirty="0"/>
              <a:t> program </a:t>
            </a:r>
            <a:r>
              <a:rPr lang="en-US" sz="2400" b="0" dirty="0" err="1"/>
              <a:t>untuk</a:t>
            </a:r>
            <a:r>
              <a:rPr lang="en-US" sz="2400" b="0" dirty="0"/>
              <a:t> </a:t>
            </a:r>
            <a:r>
              <a:rPr lang="en-US" sz="2400" b="0" dirty="0" err="1"/>
              <a:t>menampilkan</a:t>
            </a:r>
            <a:r>
              <a:rPr lang="en-US" sz="2400" b="0" dirty="0"/>
              <a:t> total </a:t>
            </a:r>
            <a:r>
              <a:rPr lang="en-US" sz="2400" b="0" dirty="0" err="1"/>
              <a:t>elemen</a:t>
            </a:r>
            <a:r>
              <a:rPr lang="en-US" sz="2400" b="0" dirty="0"/>
              <a:t> per </a:t>
            </a:r>
            <a:r>
              <a:rPr lang="en-US" sz="2400" b="0" dirty="0" err="1"/>
              <a:t>baris</a:t>
            </a:r>
            <a:r>
              <a:rPr lang="en-US" sz="2400" b="0" dirty="0"/>
              <a:t> </a:t>
            </a:r>
            <a:r>
              <a:rPr lang="en-US" sz="2400" b="0" dirty="0" err="1"/>
              <a:t>dan</a:t>
            </a:r>
            <a:r>
              <a:rPr lang="en-US" sz="2400" b="0" dirty="0"/>
              <a:t> </a:t>
            </a:r>
            <a:r>
              <a:rPr lang="en-US" sz="2400" b="0" dirty="0" err="1" smtClean="0"/>
              <a:t>perkolom</a:t>
            </a:r>
            <a:r>
              <a:rPr lang="en-US" sz="2400" b="0" dirty="0"/>
              <a:t>.</a:t>
            </a:r>
          </a:p>
          <a:p>
            <a:pPr marL="284163" indent="1588" algn="just">
              <a:spcBef>
                <a:spcPts val="0"/>
              </a:spcBef>
              <a:buNone/>
            </a:pPr>
            <a:r>
              <a:rPr lang="en-US" sz="2400" dirty="0" err="1" smtClean="0">
                <a:solidFill>
                  <a:srgbClr val="FF0000"/>
                </a:solidFill>
              </a:rPr>
              <a:t>Contoh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:</a:t>
            </a:r>
          </a:p>
          <a:p>
            <a:pPr marL="285750" indent="0" algn="just">
              <a:spcBef>
                <a:spcPts val="0"/>
              </a:spcBef>
              <a:buNone/>
            </a:pPr>
            <a:r>
              <a:rPr lang="en-US" sz="2400" u="sng" dirty="0" err="1" smtClean="0">
                <a:solidFill>
                  <a:srgbClr val="FF0000"/>
                </a:solidFill>
              </a:rPr>
              <a:t>Layar</a:t>
            </a:r>
            <a:r>
              <a:rPr lang="en-US" sz="2400" u="sng" dirty="0" smtClean="0">
                <a:solidFill>
                  <a:srgbClr val="FF0000"/>
                </a:solidFill>
              </a:rPr>
              <a:t> </a:t>
            </a:r>
            <a:r>
              <a:rPr lang="en-US" sz="2400" u="sng" dirty="0" err="1" smtClean="0">
                <a:solidFill>
                  <a:srgbClr val="FF0000"/>
                </a:solidFill>
              </a:rPr>
              <a:t>Masukan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:</a:t>
            </a:r>
          </a:p>
          <a:p>
            <a:pPr marL="688975" indent="0" algn="just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2     3     4</a:t>
            </a:r>
            <a:endParaRPr lang="en-US" sz="2400" dirty="0">
              <a:solidFill>
                <a:srgbClr val="FF0000"/>
              </a:solidFill>
            </a:endParaRPr>
          </a:p>
          <a:p>
            <a:pPr marL="688975" indent="0" algn="just">
              <a:spcBef>
                <a:spcPts val="0"/>
              </a:spcBef>
              <a:buNone/>
            </a:pPr>
            <a:r>
              <a:rPr lang="en-US" sz="2400" dirty="0">
                <a:solidFill>
                  <a:srgbClr val="FF0000"/>
                </a:solidFill>
              </a:rPr>
              <a:t>5 </a:t>
            </a:r>
            <a:r>
              <a:rPr lang="en-US" sz="2400" dirty="0" smtClean="0">
                <a:solidFill>
                  <a:srgbClr val="FF0000"/>
                </a:solidFill>
              </a:rPr>
              <a:t>    6     2</a:t>
            </a:r>
            <a:endParaRPr lang="en-US" sz="2400" dirty="0">
              <a:solidFill>
                <a:srgbClr val="FF0000"/>
              </a:solidFill>
            </a:endParaRPr>
          </a:p>
          <a:p>
            <a:pPr marL="688975" indent="0" algn="just">
              <a:spcBef>
                <a:spcPts val="0"/>
              </a:spcBef>
              <a:buNone/>
            </a:pPr>
            <a:r>
              <a:rPr lang="en-US" sz="2400" dirty="0">
                <a:solidFill>
                  <a:srgbClr val="FF0000"/>
                </a:solidFill>
              </a:rPr>
              <a:t>1 </a:t>
            </a:r>
            <a:r>
              <a:rPr lang="en-US" sz="2400" dirty="0" smtClean="0">
                <a:solidFill>
                  <a:srgbClr val="FF0000"/>
                </a:solidFill>
              </a:rPr>
              <a:t>    3     4</a:t>
            </a:r>
            <a:endParaRPr lang="en-US" sz="2400" dirty="0">
              <a:solidFill>
                <a:srgbClr val="FF0000"/>
              </a:solidFill>
            </a:endParaRPr>
          </a:p>
          <a:p>
            <a:pPr marL="225425" indent="0" algn="just">
              <a:spcBef>
                <a:spcPts val="0"/>
              </a:spcBef>
              <a:buNone/>
            </a:pPr>
            <a:r>
              <a:rPr lang="en-US" sz="2400" u="sng" dirty="0" err="1" smtClean="0">
                <a:solidFill>
                  <a:srgbClr val="FF0000"/>
                </a:solidFill>
              </a:rPr>
              <a:t>Layar</a:t>
            </a:r>
            <a:r>
              <a:rPr lang="en-US" sz="2400" u="sng" dirty="0" smtClean="0">
                <a:solidFill>
                  <a:srgbClr val="FF0000"/>
                </a:solidFill>
              </a:rPr>
              <a:t> </a:t>
            </a:r>
            <a:r>
              <a:rPr lang="en-US" sz="2400" u="sng" dirty="0" err="1" smtClean="0">
                <a:solidFill>
                  <a:srgbClr val="FF0000"/>
                </a:solidFill>
              </a:rPr>
              <a:t>Keluaran</a:t>
            </a:r>
            <a:r>
              <a:rPr lang="en-US" sz="2400" dirty="0" smtClean="0">
                <a:solidFill>
                  <a:srgbClr val="FF0000"/>
                </a:solidFill>
              </a:rPr>
              <a:t> :</a:t>
            </a:r>
            <a:endParaRPr lang="en-US" sz="2400" dirty="0">
              <a:solidFill>
                <a:srgbClr val="FF0000"/>
              </a:solidFill>
            </a:endParaRPr>
          </a:p>
          <a:p>
            <a:pPr marL="688975" indent="0" algn="just">
              <a:spcBef>
                <a:spcPts val="0"/>
              </a:spcBef>
              <a:buNone/>
            </a:pPr>
            <a:r>
              <a:rPr lang="en-US" sz="2400" dirty="0">
                <a:solidFill>
                  <a:srgbClr val="FF0000"/>
                </a:solidFill>
              </a:rPr>
              <a:t>2 </a:t>
            </a:r>
            <a:r>
              <a:rPr lang="en-US" sz="2400" dirty="0" smtClean="0">
                <a:solidFill>
                  <a:srgbClr val="FF0000"/>
                </a:solidFill>
              </a:rPr>
              <a:t>    3     </a:t>
            </a:r>
            <a:r>
              <a:rPr lang="en-US" sz="2400" dirty="0">
                <a:solidFill>
                  <a:srgbClr val="FF0000"/>
                </a:solidFill>
              </a:rPr>
              <a:t>4 </a:t>
            </a:r>
            <a:r>
              <a:rPr lang="en-US" sz="2400" dirty="0" smtClean="0">
                <a:solidFill>
                  <a:srgbClr val="FF0000"/>
                </a:solidFill>
              </a:rPr>
              <a:t>     9</a:t>
            </a:r>
            <a:endParaRPr lang="en-US" sz="2400" dirty="0">
              <a:solidFill>
                <a:srgbClr val="FF0000"/>
              </a:solidFill>
            </a:endParaRPr>
          </a:p>
          <a:p>
            <a:pPr marL="688975" indent="0" algn="just">
              <a:spcBef>
                <a:spcPts val="0"/>
              </a:spcBef>
              <a:buNone/>
            </a:pPr>
            <a:r>
              <a:rPr lang="en-US" sz="2400" dirty="0">
                <a:solidFill>
                  <a:srgbClr val="FF0000"/>
                </a:solidFill>
              </a:rPr>
              <a:t>5 </a:t>
            </a:r>
            <a:r>
              <a:rPr lang="en-US" sz="2400" dirty="0" smtClean="0">
                <a:solidFill>
                  <a:srgbClr val="FF0000"/>
                </a:solidFill>
              </a:rPr>
              <a:t>    6     2    13</a:t>
            </a:r>
            <a:endParaRPr lang="en-US" sz="2400" dirty="0">
              <a:solidFill>
                <a:srgbClr val="FF0000"/>
              </a:solidFill>
            </a:endParaRPr>
          </a:p>
          <a:p>
            <a:pPr marL="688975" indent="0" algn="just">
              <a:spcBef>
                <a:spcPts val="0"/>
              </a:spcBef>
              <a:buNone/>
            </a:pPr>
            <a:r>
              <a:rPr lang="en-US" sz="2400" dirty="0">
                <a:solidFill>
                  <a:srgbClr val="FF0000"/>
                </a:solidFill>
              </a:rPr>
              <a:t>1 </a:t>
            </a:r>
            <a:r>
              <a:rPr lang="en-US" sz="2400" dirty="0" smtClean="0">
                <a:solidFill>
                  <a:srgbClr val="FF0000"/>
                </a:solidFill>
              </a:rPr>
              <a:t>    3     4      8</a:t>
            </a:r>
            <a:endParaRPr lang="en-US" sz="2400" dirty="0">
              <a:solidFill>
                <a:srgbClr val="FF0000"/>
              </a:solidFill>
            </a:endParaRPr>
          </a:p>
          <a:p>
            <a:pPr marL="688975" indent="0" algn="just">
              <a:spcBef>
                <a:spcPts val="0"/>
              </a:spcBef>
              <a:buNone/>
            </a:pPr>
            <a:r>
              <a:rPr lang="en-US" sz="2400" dirty="0">
                <a:solidFill>
                  <a:srgbClr val="FF0000"/>
                </a:solidFill>
              </a:rPr>
              <a:t>8 </a:t>
            </a:r>
            <a:r>
              <a:rPr lang="en-US" sz="2400" dirty="0" smtClean="0">
                <a:solidFill>
                  <a:srgbClr val="FF0000"/>
                </a:solidFill>
              </a:rPr>
              <a:t>   12  10</a:t>
            </a:r>
            <a:endParaRPr lang="en-US" sz="2400" dirty="0">
              <a:solidFill>
                <a:srgbClr val="FF0000"/>
              </a:solidFill>
            </a:endParaRPr>
          </a:p>
          <a:p>
            <a:pPr marL="457200" indent="-457200" algn="just">
              <a:spcBef>
                <a:spcPts val="0"/>
              </a:spcBef>
              <a:buNone/>
            </a:pPr>
            <a:endParaRPr lang="en-US" sz="2400" b="0" dirty="0" smtClean="0"/>
          </a:p>
          <a:p>
            <a:pPr marL="457200" indent="-457200" algn="just">
              <a:spcBef>
                <a:spcPts val="0"/>
              </a:spcBef>
              <a:buNone/>
            </a:pPr>
            <a:endParaRPr lang="en-US" sz="2400" b="0" dirty="0" smtClean="0"/>
          </a:p>
          <a:p>
            <a:pPr marL="457200" indent="-457200" algn="just">
              <a:spcBef>
                <a:spcPts val="0"/>
              </a:spcBef>
              <a:buNone/>
            </a:pPr>
            <a:endParaRPr lang="en-US" sz="2400" b="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95400" y="5299620"/>
            <a:ext cx="1836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131840" y="4191794"/>
            <a:ext cx="0" cy="11078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44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bstrak Black">
  <a:themeElements>
    <a:clrScheme name="sample 3">
      <a:dk1>
        <a:srgbClr val="000000"/>
      </a:dk1>
      <a:lt1>
        <a:srgbClr val="FFFFFF"/>
      </a:lt1>
      <a:dk2>
        <a:srgbClr val="1B4E63"/>
      </a:dk2>
      <a:lt2>
        <a:srgbClr val="DDDDDD"/>
      </a:lt2>
      <a:accent1>
        <a:srgbClr val="328C83"/>
      </a:accent1>
      <a:accent2>
        <a:srgbClr val="DC8300"/>
      </a:accent2>
      <a:accent3>
        <a:srgbClr val="FFFFFF"/>
      </a:accent3>
      <a:accent4>
        <a:srgbClr val="000000"/>
      </a:accent4>
      <a:accent5>
        <a:srgbClr val="ADC5C1"/>
      </a:accent5>
      <a:accent6>
        <a:srgbClr val="C77600"/>
      </a:accent6>
      <a:hlink>
        <a:srgbClr val="9DC03C"/>
      </a:hlink>
      <a:folHlink>
        <a:srgbClr val="2F87D7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000066"/>
        </a:dk1>
        <a:lt1>
          <a:srgbClr val="FFFFFF"/>
        </a:lt1>
        <a:dk2>
          <a:srgbClr val="003399"/>
        </a:dk2>
        <a:lt2>
          <a:srgbClr val="DDDDDD"/>
        </a:lt2>
        <a:accent1>
          <a:srgbClr val="1088C4"/>
        </a:accent1>
        <a:accent2>
          <a:srgbClr val="20A286"/>
        </a:accent2>
        <a:accent3>
          <a:srgbClr val="FFFFFF"/>
        </a:accent3>
        <a:accent4>
          <a:srgbClr val="000056"/>
        </a:accent4>
        <a:accent5>
          <a:srgbClr val="AAC3DE"/>
        </a:accent5>
        <a:accent6>
          <a:srgbClr val="1C9279"/>
        </a:accent6>
        <a:hlink>
          <a:srgbClr val="9999FF"/>
        </a:hlink>
        <a:folHlink>
          <a:srgbClr val="D5785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210B66"/>
        </a:dk1>
        <a:lt1>
          <a:srgbClr val="FFFFFF"/>
        </a:lt1>
        <a:dk2>
          <a:srgbClr val="8D4FBB"/>
        </a:dk2>
        <a:lt2>
          <a:srgbClr val="B2B2B2"/>
        </a:lt2>
        <a:accent1>
          <a:srgbClr val="1263B4"/>
        </a:accent1>
        <a:accent2>
          <a:srgbClr val="6BC394"/>
        </a:accent2>
        <a:accent3>
          <a:srgbClr val="FFFFFF"/>
        </a:accent3>
        <a:accent4>
          <a:srgbClr val="1B0856"/>
        </a:accent4>
        <a:accent5>
          <a:srgbClr val="AAB7D6"/>
        </a:accent5>
        <a:accent6>
          <a:srgbClr val="60B086"/>
        </a:accent6>
        <a:hlink>
          <a:srgbClr val="ABAE3E"/>
        </a:hlink>
        <a:folHlink>
          <a:srgbClr val="66B6C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00"/>
        </a:dk1>
        <a:lt1>
          <a:srgbClr val="FFFFFF"/>
        </a:lt1>
        <a:dk2>
          <a:srgbClr val="1B4E63"/>
        </a:dk2>
        <a:lt2>
          <a:srgbClr val="DDDDDD"/>
        </a:lt2>
        <a:accent1>
          <a:srgbClr val="328C83"/>
        </a:accent1>
        <a:accent2>
          <a:srgbClr val="DC8300"/>
        </a:accent2>
        <a:accent3>
          <a:srgbClr val="FFFFFF"/>
        </a:accent3>
        <a:accent4>
          <a:srgbClr val="000000"/>
        </a:accent4>
        <a:accent5>
          <a:srgbClr val="ADC5C1"/>
        </a:accent5>
        <a:accent6>
          <a:srgbClr val="C77600"/>
        </a:accent6>
        <a:hlink>
          <a:srgbClr val="9DC03C"/>
        </a:hlink>
        <a:folHlink>
          <a:srgbClr val="2F87D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Abstrak Black</Template>
  <TotalTime>777</TotalTime>
  <Words>378</Words>
  <Application>Microsoft Office PowerPoint</Application>
  <PresentationFormat>On-screen Show (4:3)</PresentationFormat>
  <Paragraphs>149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Times New Roman</vt:lpstr>
      <vt:lpstr>Verdana</vt:lpstr>
      <vt:lpstr>Wingdings</vt:lpstr>
      <vt:lpstr>Abstrak Black</vt:lpstr>
      <vt:lpstr>Image</vt:lpstr>
      <vt:lpstr>MATRIKS (ARRAY 2 DIMENSI)</vt:lpstr>
      <vt:lpstr>Definisi Array 2 Dimensi</vt:lpstr>
      <vt:lpstr>Deklarasi Array 2 Dimensi</vt:lpstr>
      <vt:lpstr>Deklarasi Array 2 Dimensi (lanjutan)</vt:lpstr>
      <vt:lpstr>Soal Matriks </vt:lpstr>
      <vt:lpstr>PowerPoint Presentation</vt:lpstr>
      <vt:lpstr>PowerPoint Presentation</vt:lpstr>
      <vt:lpstr>Soal Matriks (Lanjutan)</vt:lpstr>
      <vt:lpstr>Soal Matriks (Lanjutan)</vt:lpstr>
      <vt:lpstr>Soal Matriks (Lanjutan)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DAN PEMROGRAMAN Silabus</dc:title>
  <dc:creator>DosenIF-1</dc:creator>
  <cp:lastModifiedBy>Tati Harihayati</cp:lastModifiedBy>
  <cp:revision>98</cp:revision>
  <dcterms:created xsi:type="dcterms:W3CDTF">2012-09-16T07:54:25Z</dcterms:created>
  <dcterms:modified xsi:type="dcterms:W3CDTF">2013-12-15T12:21:03Z</dcterms:modified>
</cp:coreProperties>
</file>