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311" r:id="rId5"/>
    <p:sldId id="260" r:id="rId6"/>
    <p:sldId id="259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9" r:id="rId38"/>
    <p:sldId id="295" r:id="rId39"/>
    <p:sldId id="296" r:id="rId40"/>
    <p:sldId id="297" r:id="rId41"/>
    <p:sldId id="298" r:id="rId42"/>
    <p:sldId id="300" r:id="rId43"/>
    <p:sldId id="301" r:id="rId44"/>
    <p:sldId id="302" r:id="rId45"/>
    <p:sldId id="303" r:id="rId46"/>
    <p:sldId id="304" r:id="rId47"/>
    <p:sldId id="307" r:id="rId48"/>
    <p:sldId id="308" r:id="rId49"/>
    <p:sldId id="309" r:id="rId50"/>
    <p:sldId id="31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5" d="100"/>
          <a:sy n="65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50599B3-0CB3-45B6-8AED-B5B373462BE4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ALJABAR BOOLEAN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DOSEN: SRI SUPATMI,S.KOM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5118"/>
            <a:ext cx="5791200" cy="685482"/>
          </a:xfrm>
        </p:spPr>
        <p:txBody>
          <a:bodyPr>
            <a:normAutofit/>
          </a:bodyPr>
          <a:lstStyle/>
          <a:p>
            <a:r>
              <a:rPr lang="en-US" u="sng" dirty="0" err="1"/>
              <a:t>Fungsi</a:t>
            </a:r>
            <a:r>
              <a:rPr lang="en-US" u="sng" dirty="0"/>
              <a:t> </a:t>
            </a:r>
            <a:r>
              <a:rPr lang="en-US" u="sng" dirty="0" smtClean="0"/>
              <a:t>Boolean(3)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Contoh</a:t>
            </a:r>
            <a:r>
              <a:rPr lang="en-US" b="0" dirty="0"/>
              <a:t>. </a:t>
            </a:r>
            <a:r>
              <a:rPr lang="en-US" b="0" dirty="0" err="1"/>
              <a:t>Diketahui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</a:t>
            </a:r>
            <a:r>
              <a:rPr lang="en-US" b="0" dirty="0" err="1"/>
              <a:t>Booelan</a:t>
            </a:r>
            <a:r>
              <a:rPr lang="en-US" b="0" dirty="0"/>
              <a:t> </a:t>
            </a:r>
            <a:r>
              <a:rPr lang="en-US" b="0" dirty="0" smtClean="0"/>
              <a:t>h=</a:t>
            </a:r>
            <a:r>
              <a:rPr lang="en-US" b="0" i="1" dirty="0" smtClean="0"/>
              <a:t>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 err="1"/>
              <a:t>xy</a:t>
            </a:r>
            <a:r>
              <a:rPr lang="en-US" b="0" i="1" dirty="0"/>
              <a:t> z</a:t>
            </a:r>
            <a:r>
              <a:rPr lang="en-US" b="0" dirty="0"/>
              <a:t>’, </a:t>
            </a:r>
            <a:r>
              <a:rPr lang="en-US" b="0" dirty="0" err="1"/>
              <a:t>nyatakan</a:t>
            </a:r>
            <a:r>
              <a:rPr lang="en-US" b="0" dirty="0"/>
              <a:t> </a:t>
            </a:r>
            <a:r>
              <a:rPr lang="en-US" b="0" i="1" dirty="0"/>
              <a:t>h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tabel</a:t>
            </a:r>
            <a:r>
              <a:rPr lang="en-US" b="0" dirty="0"/>
              <a:t> </a:t>
            </a:r>
            <a:r>
              <a:rPr lang="en-US" b="0" dirty="0" err="1"/>
              <a:t>kebenaran</a:t>
            </a:r>
            <a:r>
              <a:rPr lang="en-US" b="0" dirty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u="sng" dirty="0" err="1"/>
              <a:t>Penyelesaian</a:t>
            </a:r>
            <a:r>
              <a:rPr lang="en-US" b="0" dirty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94984"/>
              </p:ext>
            </p:extLst>
          </p:nvPr>
        </p:nvGraphicFramePr>
        <p:xfrm>
          <a:off x="1676400" y="2514600"/>
          <a:ext cx="4495801" cy="3429000"/>
        </p:xfrm>
        <a:graphic>
          <a:graphicData uri="http://schemas.openxmlformats.org/drawingml/2006/table">
            <a:tbl>
              <a:tblPr/>
              <a:tblGrid>
                <a:gridCol w="530420"/>
                <a:gridCol w="502917"/>
                <a:gridCol w="469520"/>
                <a:gridCol w="2992944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) =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xy z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4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8"/>
            <a:ext cx="8763000" cy="990282"/>
          </a:xfrm>
        </p:spPr>
        <p:txBody>
          <a:bodyPr>
            <a:normAutofit/>
          </a:bodyPr>
          <a:lstStyle/>
          <a:p>
            <a:r>
              <a:rPr lang="en-US" sz="2400" u="sng" dirty="0" err="1" smtClean="0"/>
              <a:t>Penjumlahan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perkalian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dua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fungsi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28600" y="1219200"/>
            <a:ext cx="8686800" cy="5334000"/>
          </a:xfrm>
          <a:blipFill rotWithShape="1">
            <a:blip r:embed="rId2" cstate="print"/>
            <a:stretch>
              <a:fillRect l="-772" t="-457"/>
            </a:stretch>
          </a:blipFill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4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5791200" cy="837882"/>
          </a:xfrm>
        </p:spPr>
        <p:txBody>
          <a:bodyPr>
            <a:normAutofit fontScale="90000"/>
          </a:bodyPr>
          <a:lstStyle/>
          <a:p>
            <a:r>
              <a:rPr lang="en-US" u="sng" dirty="0" err="1" smtClean="0"/>
              <a:t>Komplemen</a:t>
            </a:r>
            <a:r>
              <a:rPr lang="en-US" u="sng" dirty="0" smtClean="0"/>
              <a:t> </a:t>
            </a:r>
            <a:r>
              <a:rPr lang="en-US" u="sng" dirty="0" err="1" smtClean="0"/>
              <a:t>fungsi</a:t>
            </a:r>
            <a:r>
              <a:rPr lang="en-US" u="sng" dirty="0" smtClean="0"/>
              <a:t> (1)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mencari</a:t>
            </a:r>
            <a:r>
              <a:rPr lang="en-US" b="0" dirty="0" smtClean="0"/>
              <a:t> </a:t>
            </a:r>
            <a:r>
              <a:rPr lang="en-US" b="0" dirty="0" err="1" smtClean="0"/>
              <a:t>elemen</a:t>
            </a:r>
            <a:r>
              <a:rPr lang="en-US" b="0" dirty="0" smtClean="0"/>
              <a:t> </a:t>
            </a:r>
            <a:r>
              <a:rPr lang="en-US" b="0" dirty="0" err="1" smtClean="0"/>
              <a:t>fungsi</a:t>
            </a:r>
            <a:r>
              <a:rPr lang="en-US" b="0" dirty="0" smtClean="0"/>
              <a:t>, </a:t>
            </a:r>
            <a:r>
              <a:rPr lang="en-US" b="0" dirty="0" err="1" smtClean="0"/>
              <a:t>dapat</a:t>
            </a:r>
            <a:r>
              <a:rPr lang="en-US" b="0" dirty="0" smtClean="0"/>
              <a:t> </a:t>
            </a:r>
            <a:r>
              <a:rPr lang="en-US" b="0" dirty="0" err="1" smtClean="0"/>
              <a:t>digunakan</a:t>
            </a:r>
            <a:r>
              <a:rPr lang="en-US" b="0" dirty="0" smtClean="0"/>
              <a:t> 2 </a:t>
            </a:r>
            <a:r>
              <a:rPr lang="en-US" b="0" dirty="0" err="1" smtClean="0"/>
              <a:t>cara</a:t>
            </a:r>
            <a:r>
              <a:rPr lang="en-US" b="0" dirty="0" smtClean="0"/>
              <a:t> </a:t>
            </a:r>
            <a:r>
              <a:rPr lang="en-US" b="0" dirty="0" err="1" smtClean="0"/>
              <a:t>yaitu</a:t>
            </a:r>
            <a:r>
              <a:rPr lang="en-US" b="0" dirty="0" smtClean="0"/>
              <a:t> :</a:t>
            </a:r>
          </a:p>
          <a:p>
            <a:pPr marL="457200" indent="-457200" algn="just">
              <a:buAutoNum type="arabicPeriod"/>
            </a:pPr>
            <a:r>
              <a:rPr lang="en-US" sz="26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 </a:t>
            </a:r>
            <a:r>
              <a:rPr lang="en-US" sz="26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pertama</a:t>
            </a:r>
            <a:r>
              <a:rPr lang="en-US" sz="26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6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6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sz="26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Morgan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Hukum</a:t>
            </a:r>
            <a:r>
              <a:rPr lang="en-US" b="0" dirty="0"/>
              <a:t> De Morgan </a:t>
            </a:r>
            <a:r>
              <a:rPr lang="en-US" b="0" dirty="0" err="1"/>
              <a:t>untuk</a:t>
            </a:r>
            <a:r>
              <a:rPr lang="en-US" b="0" dirty="0"/>
              <a:t> </a:t>
            </a:r>
            <a:r>
              <a:rPr lang="en-US" b="0" dirty="0" err="1"/>
              <a:t>dua</a:t>
            </a:r>
            <a:r>
              <a:rPr lang="en-US" b="0" dirty="0"/>
              <a:t> </a:t>
            </a:r>
            <a:r>
              <a:rPr lang="en-US" b="0" dirty="0" err="1"/>
              <a:t>buah</a:t>
            </a:r>
            <a:r>
              <a:rPr lang="en-US" b="0" dirty="0"/>
              <a:t> </a:t>
            </a:r>
            <a:r>
              <a:rPr lang="en-US" b="0" dirty="0" err="1"/>
              <a:t>peubah</a:t>
            </a:r>
            <a:r>
              <a:rPr lang="en-US" b="0" dirty="0"/>
              <a:t>, </a:t>
            </a:r>
            <a:r>
              <a:rPr lang="en-US" b="0" i="1" dirty="0"/>
              <a:t>x</a:t>
            </a:r>
            <a:r>
              <a:rPr lang="en-US" b="0" baseline="-25000" dirty="0"/>
              <a:t>1</a:t>
            </a:r>
            <a:r>
              <a:rPr lang="en-US" b="0" dirty="0"/>
              <a:t> </a:t>
            </a: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baseline="-25000" dirty="0"/>
              <a:t>2</a:t>
            </a:r>
            <a:r>
              <a:rPr lang="en-US" b="0" dirty="0"/>
              <a:t>, </a:t>
            </a:r>
            <a:r>
              <a:rPr lang="en-US" b="0" dirty="0" err="1" smtClean="0"/>
              <a:t>adalah</a:t>
            </a:r>
            <a:r>
              <a:rPr lang="en-US" b="0" dirty="0" smtClean="0"/>
              <a:t>: </a:t>
            </a:r>
            <a:endParaRPr lang="en-US" b="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 smtClean="0"/>
              <a:t>Contoh</a:t>
            </a:r>
            <a:r>
              <a:rPr lang="en-US" b="0" dirty="0" smtClean="0"/>
              <a:t>: </a:t>
            </a:r>
          </a:p>
          <a:p>
            <a:pPr marL="457200" indent="-457200" algn="just">
              <a:buAutoNum type="arabicPeriod"/>
            </a:pPr>
            <a:r>
              <a:rPr lang="en-US" b="0" dirty="0" err="1" smtClean="0"/>
              <a:t>misal</a:t>
            </a:r>
            <a:r>
              <a:rPr lang="en-US" b="0" dirty="0" smtClean="0"/>
              <a:t>, </a:t>
            </a:r>
            <a:r>
              <a:rPr lang="en-US" b="0" i="1" dirty="0" smtClean="0"/>
              <a:t>f(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)=</a:t>
            </a:r>
            <a:r>
              <a:rPr lang="en-US" b="0" i="1" dirty="0" err="1" smtClean="0"/>
              <a:t>xy</a:t>
            </a:r>
            <a:r>
              <a:rPr lang="en-US" b="0" i="1" dirty="0" smtClean="0"/>
              <a:t>’+</a:t>
            </a:r>
            <a:r>
              <a:rPr lang="en-US" b="0" i="1" dirty="0" err="1" smtClean="0"/>
              <a:t>xy</a:t>
            </a:r>
            <a:r>
              <a:rPr lang="en-US" b="0" i="1" dirty="0" smtClean="0"/>
              <a:t>, </a:t>
            </a:r>
            <a:r>
              <a:rPr lang="en-US" b="0" i="1" dirty="0" err="1" smtClean="0"/>
              <a:t>maka</a:t>
            </a:r>
            <a:r>
              <a:rPr lang="en-US" b="0" i="1" dirty="0" smtClean="0"/>
              <a:t>:</a:t>
            </a:r>
          </a:p>
          <a:p>
            <a:pPr algn="just"/>
            <a:r>
              <a:rPr lang="en-US" b="0" i="1" dirty="0" smtClean="0"/>
              <a:t>	f’(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)=(</a:t>
            </a:r>
            <a:r>
              <a:rPr lang="en-US" b="0" i="1" dirty="0" err="1" smtClean="0"/>
              <a:t>xy</a:t>
            </a:r>
            <a:r>
              <a:rPr lang="en-US" b="0" i="1" dirty="0" smtClean="0"/>
              <a:t>’+</a:t>
            </a:r>
            <a:r>
              <a:rPr lang="en-US" b="0" i="1" dirty="0" err="1" smtClean="0"/>
              <a:t>xy</a:t>
            </a:r>
            <a:r>
              <a:rPr lang="en-US" b="0" i="1" dirty="0" smtClean="0"/>
              <a:t>)’</a:t>
            </a:r>
          </a:p>
          <a:p>
            <a:pPr algn="just"/>
            <a:r>
              <a:rPr lang="en-US" b="0" i="1" dirty="0"/>
              <a:t>	</a:t>
            </a:r>
            <a:r>
              <a:rPr lang="en-US" b="0" i="1" dirty="0" smtClean="0"/>
              <a:t>         = (</a:t>
            </a:r>
            <a:r>
              <a:rPr lang="en-US" b="0" i="1" dirty="0" err="1" smtClean="0"/>
              <a:t>xy</a:t>
            </a:r>
            <a:r>
              <a:rPr lang="en-US" b="0" i="1" dirty="0" smtClean="0"/>
              <a:t>’)’(</a:t>
            </a:r>
            <a:r>
              <a:rPr lang="en-US" b="0" i="1" dirty="0" err="1" smtClean="0"/>
              <a:t>xy</a:t>
            </a:r>
            <a:r>
              <a:rPr lang="en-US" b="0" i="1" dirty="0" smtClean="0"/>
              <a:t>)’</a:t>
            </a:r>
          </a:p>
          <a:p>
            <a:pPr algn="just"/>
            <a:r>
              <a:rPr lang="en-US" b="0" i="1" dirty="0"/>
              <a:t>	</a:t>
            </a:r>
            <a:r>
              <a:rPr lang="en-US" b="0" i="1" dirty="0" smtClean="0"/>
              <a:t>         = (</a:t>
            </a:r>
            <a:r>
              <a:rPr lang="en-US" b="0" i="1" dirty="0" err="1" smtClean="0"/>
              <a:t>x’+y</a:t>
            </a:r>
            <a:r>
              <a:rPr lang="en-US" b="0" i="1" dirty="0" smtClean="0"/>
              <a:t>)(</a:t>
            </a:r>
            <a:r>
              <a:rPr lang="en-US" b="0" i="1" dirty="0" err="1" smtClean="0"/>
              <a:t>x’+y</a:t>
            </a:r>
            <a:r>
              <a:rPr lang="en-US" b="0" i="1" dirty="0" smtClean="0"/>
              <a:t>’)</a:t>
            </a:r>
            <a:endParaRPr lang="en-US" b="0" i="1" dirty="0"/>
          </a:p>
          <a:p>
            <a:pPr marL="457200" indent="-457200" algn="just">
              <a:buFont typeface="+mj-lt"/>
              <a:buAutoNum type="arabicPeriod" startAt="2"/>
            </a:pPr>
            <a:r>
              <a:rPr lang="en-US" b="0" dirty="0" err="1" smtClean="0"/>
              <a:t>Misalkan</a:t>
            </a:r>
            <a:r>
              <a:rPr lang="en-US" b="0" dirty="0" smtClean="0"/>
              <a:t>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(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yz</a:t>
            </a:r>
            <a:r>
              <a:rPr lang="en-US" b="0" dirty="0"/>
              <a:t>), </a:t>
            </a:r>
            <a:r>
              <a:rPr lang="en-US" b="0" dirty="0" err="1"/>
              <a:t>maka</a:t>
            </a:r>
            <a:endParaRPr lang="en-US" b="0" dirty="0"/>
          </a:p>
          <a:p>
            <a:pPr algn="just"/>
            <a:r>
              <a:rPr lang="en-US" b="0" dirty="0"/>
              <a:t>   </a:t>
            </a:r>
            <a:r>
              <a:rPr lang="en-US" b="0" dirty="0" smtClean="0"/>
              <a:t>	 </a:t>
            </a:r>
            <a:r>
              <a:rPr lang="en-US" b="0" i="1" dirty="0" smtClean="0"/>
              <a:t>f</a:t>
            </a:r>
            <a:r>
              <a:rPr lang="en-US" b="0" dirty="0" smtClean="0"/>
              <a:t> </a:t>
            </a:r>
            <a:r>
              <a:rPr lang="en-US" b="0" dirty="0"/>
              <a:t>’(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 = (</a:t>
            </a:r>
            <a:r>
              <a:rPr lang="en-US" b="0" i="1" dirty="0"/>
              <a:t>x</a:t>
            </a:r>
            <a:r>
              <a:rPr lang="en-US" b="0" dirty="0"/>
              <a:t>(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yz</a:t>
            </a:r>
            <a:r>
              <a:rPr lang="en-US" b="0" dirty="0"/>
              <a:t>))’</a:t>
            </a:r>
          </a:p>
          <a:p>
            <a:pPr algn="just"/>
            <a:r>
              <a:rPr lang="en-US" b="0" dirty="0"/>
              <a:t>        		   =  </a:t>
            </a:r>
            <a:r>
              <a:rPr lang="en-US" b="0" i="1" dirty="0"/>
              <a:t>x</a:t>
            </a:r>
            <a:r>
              <a:rPr lang="en-US" b="0" dirty="0"/>
              <a:t>’ + (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yz</a:t>
            </a:r>
            <a:r>
              <a:rPr lang="en-US" b="0" dirty="0"/>
              <a:t>)’</a:t>
            </a:r>
          </a:p>
          <a:p>
            <a:pPr algn="just"/>
            <a:r>
              <a:rPr lang="en-US" b="0" dirty="0"/>
              <a:t>        	      	   =  </a:t>
            </a:r>
            <a:r>
              <a:rPr lang="en-US" b="0" i="1" dirty="0"/>
              <a:t>x</a:t>
            </a:r>
            <a:r>
              <a:rPr lang="en-US" b="0" dirty="0"/>
              <a:t>’ + (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’)’ (</a:t>
            </a:r>
            <a:r>
              <a:rPr lang="en-US" b="0" i="1" dirty="0" err="1"/>
              <a:t>yz</a:t>
            </a:r>
            <a:r>
              <a:rPr lang="en-US" b="0" dirty="0"/>
              <a:t>)’</a:t>
            </a:r>
          </a:p>
          <a:p>
            <a:pPr algn="just"/>
            <a:r>
              <a:rPr lang="en-US" b="0" dirty="0"/>
              <a:t>        	      	   =  </a:t>
            </a:r>
            <a:r>
              <a:rPr lang="en-US" b="0" i="1" dirty="0"/>
              <a:t>x</a:t>
            </a:r>
            <a:r>
              <a:rPr lang="en-US" b="0" dirty="0"/>
              <a:t>’ + (</a:t>
            </a:r>
            <a:r>
              <a:rPr lang="en-US" b="0" i="1" dirty="0"/>
              <a:t>y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) (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’)	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9025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5791200" cy="837882"/>
          </a:xfrm>
        </p:spPr>
        <p:txBody>
          <a:bodyPr>
            <a:normAutofit fontScale="90000"/>
          </a:bodyPr>
          <a:lstStyle/>
          <a:p>
            <a:r>
              <a:rPr lang="en-US" u="sng" dirty="0" err="1" smtClean="0"/>
              <a:t>Komplemen</a:t>
            </a:r>
            <a:r>
              <a:rPr lang="en-US" u="sng" dirty="0" smtClean="0"/>
              <a:t> </a:t>
            </a:r>
            <a:r>
              <a:rPr lang="en-US" u="sng" dirty="0" err="1" smtClean="0"/>
              <a:t>fungsi</a:t>
            </a:r>
            <a:r>
              <a:rPr lang="en-US" u="sng" dirty="0" smtClean="0"/>
              <a:t> (2)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US" sz="24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 </a:t>
            </a:r>
            <a:r>
              <a:rPr lang="en-US" sz="24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kedua</a:t>
            </a:r>
            <a:r>
              <a:rPr lang="en-US" sz="24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en-US" sz="24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4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prinsip</a:t>
            </a:r>
            <a:r>
              <a:rPr lang="en-US" sz="24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dualitas</a:t>
            </a:r>
            <a:endParaRPr lang="en-US" sz="24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Tentukan</a:t>
            </a:r>
            <a:r>
              <a:rPr lang="en-US" b="0" dirty="0"/>
              <a:t> dual </a:t>
            </a:r>
            <a:r>
              <a:rPr lang="en-US" b="0" dirty="0" err="1"/>
              <a:t>dari</a:t>
            </a:r>
            <a:r>
              <a:rPr lang="en-US" b="0" dirty="0"/>
              <a:t> </a:t>
            </a:r>
            <a:r>
              <a:rPr lang="en-US" b="0" dirty="0" err="1"/>
              <a:t>ekspresi</a:t>
            </a:r>
            <a:r>
              <a:rPr lang="en-US" b="0" dirty="0"/>
              <a:t> Boolean yang </a:t>
            </a:r>
            <a:r>
              <a:rPr lang="en-US" b="0" dirty="0" err="1"/>
              <a:t>merepresentasikan</a:t>
            </a:r>
            <a:r>
              <a:rPr lang="en-US" b="0" dirty="0"/>
              <a:t> </a:t>
            </a:r>
            <a:r>
              <a:rPr lang="en-US" b="0" i="1" dirty="0"/>
              <a:t>f</a:t>
            </a:r>
            <a:r>
              <a:rPr lang="en-US" b="0" dirty="0"/>
              <a:t>, </a:t>
            </a:r>
            <a:r>
              <a:rPr lang="en-US" b="0" dirty="0" err="1"/>
              <a:t>lalu</a:t>
            </a:r>
            <a:r>
              <a:rPr lang="en-US" b="0" dirty="0"/>
              <a:t> </a:t>
            </a:r>
            <a:r>
              <a:rPr lang="en-US" b="0" dirty="0" err="1"/>
              <a:t>komplemenkan</a:t>
            </a:r>
            <a:r>
              <a:rPr lang="en-US" b="0" dirty="0"/>
              <a:t> </a:t>
            </a:r>
            <a:r>
              <a:rPr lang="en-US" b="0" dirty="0" err="1"/>
              <a:t>setiap</a:t>
            </a:r>
            <a:r>
              <a:rPr lang="en-US" b="0" dirty="0"/>
              <a:t> literal di </a:t>
            </a:r>
            <a:r>
              <a:rPr lang="en-US" b="0" dirty="0" err="1"/>
              <a:t>dalam</a:t>
            </a:r>
            <a:r>
              <a:rPr lang="en-US" b="0" dirty="0"/>
              <a:t> dual </a:t>
            </a:r>
            <a:r>
              <a:rPr lang="en-US" b="0" dirty="0" err="1"/>
              <a:t>tersebut</a:t>
            </a:r>
            <a:r>
              <a:rPr lang="en-US" b="0" dirty="0"/>
              <a:t>. </a:t>
            </a:r>
          </a:p>
          <a:p>
            <a:pPr marL="457200" indent="-457200" algn="just">
              <a:buAutoNum type="arabicPeriod"/>
            </a:pPr>
            <a:r>
              <a:rPr lang="en-US" b="0" dirty="0" err="1"/>
              <a:t>misal</a:t>
            </a:r>
            <a:r>
              <a:rPr lang="en-US" b="0" dirty="0"/>
              <a:t>, </a:t>
            </a:r>
            <a:r>
              <a:rPr lang="en-US" b="0" i="1" dirty="0"/>
              <a:t>f(</a:t>
            </a:r>
            <a:r>
              <a:rPr lang="en-US" b="0" i="1" dirty="0" err="1"/>
              <a:t>x,y</a:t>
            </a:r>
            <a:r>
              <a:rPr lang="en-US" b="0" i="1" dirty="0"/>
              <a:t>)=</a:t>
            </a:r>
            <a:r>
              <a:rPr lang="en-US" b="0" i="1" dirty="0" err="1"/>
              <a:t>xy</a:t>
            </a:r>
            <a:r>
              <a:rPr lang="en-US" b="0" i="1" dirty="0"/>
              <a:t>’+</a:t>
            </a:r>
            <a:r>
              <a:rPr lang="en-US" b="0" i="1" dirty="0" err="1"/>
              <a:t>xy</a:t>
            </a:r>
            <a:r>
              <a:rPr lang="en-US" b="0" i="1" dirty="0"/>
              <a:t>, </a:t>
            </a:r>
            <a:r>
              <a:rPr lang="en-US" b="0" i="1" dirty="0" err="1"/>
              <a:t>maka</a:t>
            </a:r>
            <a:r>
              <a:rPr lang="en-US" b="0" i="1" dirty="0"/>
              <a:t>:</a:t>
            </a:r>
          </a:p>
          <a:p>
            <a:pPr marL="738188" indent="-342900" algn="just">
              <a:buFont typeface="Wingdings" pitchFamily="2" charset="2"/>
              <a:buChar char="Ø"/>
            </a:pPr>
            <a:r>
              <a:rPr lang="en-US" b="0" dirty="0" smtClean="0"/>
              <a:t>dual </a:t>
            </a:r>
            <a:r>
              <a:rPr lang="en-US" b="0" dirty="0" err="1" smtClean="0"/>
              <a:t>dari</a:t>
            </a:r>
            <a:r>
              <a:rPr lang="en-US" b="0" dirty="0" smtClean="0"/>
              <a:t> </a:t>
            </a:r>
            <a:r>
              <a:rPr lang="en-US" b="0" dirty="0" err="1" smtClean="0"/>
              <a:t>ekspresi</a:t>
            </a:r>
            <a:r>
              <a:rPr lang="en-US" b="0" dirty="0" smtClean="0"/>
              <a:t> </a:t>
            </a:r>
            <a:r>
              <a:rPr lang="en-US" b="0" dirty="0" err="1" smtClean="0"/>
              <a:t>boolean</a:t>
            </a:r>
            <a:r>
              <a:rPr lang="en-US" b="0" dirty="0" smtClean="0"/>
              <a:t> </a:t>
            </a:r>
            <a:r>
              <a:rPr lang="en-US" b="0" dirty="0" err="1" smtClean="0"/>
              <a:t>diatas</a:t>
            </a:r>
            <a:r>
              <a:rPr lang="en-US" b="0" dirty="0" smtClean="0"/>
              <a:t> </a:t>
            </a:r>
            <a:r>
              <a:rPr lang="en-US" b="0" dirty="0" err="1" smtClean="0"/>
              <a:t>adalah</a:t>
            </a:r>
            <a:r>
              <a:rPr lang="en-US" b="0" dirty="0" smtClean="0"/>
              <a:t> </a:t>
            </a:r>
            <a:r>
              <a:rPr lang="en-US" b="0" i="1" dirty="0" smtClean="0"/>
              <a:t>f(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)=(</a:t>
            </a:r>
            <a:r>
              <a:rPr lang="en-US" b="0" i="1" dirty="0" err="1" smtClean="0"/>
              <a:t>x+y</a:t>
            </a:r>
            <a:r>
              <a:rPr lang="en-US" b="0" i="1" dirty="0" smtClean="0"/>
              <a:t>’)(</a:t>
            </a:r>
            <a:r>
              <a:rPr lang="en-US" b="0" i="1" dirty="0" err="1" smtClean="0"/>
              <a:t>x+y</a:t>
            </a:r>
            <a:r>
              <a:rPr lang="en-US" b="0" i="1" dirty="0" smtClean="0"/>
              <a:t>)</a:t>
            </a:r>
          </a:p>
          <a:p>
            <a:pPr marL="738188" indent="-342900" algn="just">
              <a:buFont typeface="Wingdings" pitchFamily="2" charset="2"/>
              <a:buChar char="Ø"/>
            </a:pPr>
            <a:r>
              <a:rPr lang="en-US" b="0" i="1" dirty="0" err="1" smtClean="0"/>
              <a:t>Komplemenkan</a:t>
            </a:r>
            <a:r>
              <a:rPr lang="en-US" b="0" i="1" dirty="0" smtClean="0"/>
              <a:t> </a:t>
            </a:r>
            <a:r>
              <a:rPr lang="en-US" b="0" i="1" dirty="0" err="1" smtClean="0"/>
              <a:t>setiap</a:t>
            </a:r>
            <a:r>
              <a:rPr lang="en-US" b="0" i="1" dirty="0" smtClean="0"/>
              <a:t> literal </a:t>
            </a:r>
            <a:r>
              <a:rPr lang="en-US" b="0" i="1" dirty="0" err="1" smtClean="0"/>
              <a:t>dari</a:t>
            </a:r>
            <a:r>
              <a:rPr lang="en-US" b="0" i="1" dirty="0" smtClean="0"/>
              <a:t> dual </a:t>
            </a:r>
            <a:r>
              <a:rPr lang="en-US" b="0" i="1" dirty="0" err="1" smtClean="0"/>
              <a:t>diatas</a:t>
            </a:r>
            <a:r>
              <a:rPr lang="en-US" b="0" i="1" dirty="0" smtClean="0"/>
              <a:t> </a:t>
            </a:r>
            <a:r>
              <a:rPr lang="en-US" b="0" i="1" dirty="0" err="1" smtClean="0"/>
              <a:t>menjadi</a:t>
            </a:r>
            <a:r>
              <a:rPr lang="en-US" b="0" i="1" dirty="0" smtClean="0"/>
              <a:t> :</a:t>
            </a:r>
          </a:p>
          <a:p>
            <a:pPr algn="just"/>
            <a:r>
              <a:rPr lang="en-US" b="0" i="1" dirty="0" smtClean="0"/>
              <a:t>	f’(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)=(</a:t>
            </a:r>
            <a:r>
              <a:rPr lang="en-US" b="0" i="1" dirty="0" err="1" smtClean="0"/>
              <a:t>x’+y</a:t>
            </a:r>
            <a:r>
              <a:rPr lang="en-US" b="0" i="1" dirty="0" smtClean="0"/>
              <a:t>)(</a:t>
            </a:r>
            <a:r>
              <a:rPr lang="en-US" b="0" i="1" dirty="0" err="1" smtClean="0"/>
              <a:t>x’+y</a:t>
            </a:r>
            <a:r>
              <a:rPr lang="en-US" b="0" i="1" dirty="0" smtClean="0"/>
              <a:t>’)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b="0" dirty="0" err="1" smtClean="0"/>
              <a:t>Misalkan</a:t>
            </a:r>
            <a:r>
              <a:rPr lang="en-US" b="0" dirty="0" smtClean="0"/>
              <a:t> </a:t>
            </a:r>
            <a:r>
              <a:rPr lang="en-US" b="0" i="1" dirty="0" smtClean="0"/>
              <a:t>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 smtClean="0"/>
              <a:t>, </a:t>
            </a:r>
            <a:r>
              <a:rPr lang="en-US" b="0" i="1" dirty="0" smtClean="0"/>
              <a:t>y</a:t>
            </a:r>
            <a:r>
              <a:rPr lang="en-US" b="0" dirty="0" smtClean="0"/>
              <a:t>, </a:t>
            </a:r>
            <a:r>
              <a:rPr lang="en-US" b="0" i="1" dirty="0" smtClean="0"/>
              <a:t>z</a:t>
            </a:r>
            <a:r>
              <a:rPr lang="en-US" b="0" dirty="0" smtClean="0"/>
              <a:t>) = </a:t>
            </a:r>
            <a:r>
              <a:rPr lang="en-US" b="0" i="1" dirty="0" smtClean="0"/>
              <a:t>x</a:t>
            </a:r>
            <a:r>
              <a:rPr lang="en-US" b="0" dirty="0" smtClean="0"/>
              <a:t>(</a:t>
            </a:r>
            <a:r>
              <a:rPr lang="en-US" b="0" i="1" dirty="0" err="1" smtClean="0"/>
              <a:t>y</a:t>
            </a:r>
            <a:r>
              <a:rPr lang="en-US" b="0" dirty="0" err="1" smtClean="0"/>
              <a:t>’</a:t>
            </a:r>
            <a:r>
              <a:rPr lang="en-US" b="0" i="1" dirty="0" err="1" smtClean="0"/>
              <a:t>z</a:t>
            </a:r>
            <a:r>
              <a:rPr lang="en-US" b="0" dirty="0" smtClean="0"/>
              <a:t>’ + </a:t>
            </a:r>
            <a:r>
              <a:rPr lang="en-US" b="0" i="1" dirty="0" err="1" smtClean="0"/>
              <a:t>yz</a:t>
            </a:r>
            <a:r>
              <a:rPr lang="en-US" b="0" dirty="0" smtClean="0"/>
              <a:t>), </a:t>
            </a:r>
            <a:r>
              <a:rPr lang="en-US" b="0" dirty="0" err="1" smtClean="0"/>
              <a:t>maka</a:t>
            </a:r>
            <a:endParaRPr lang="en-US" b="0" dirty="0" smtClean="0"/>
          </a:p>
          <a:p>
            <a:pPr marL="800100" indent="-342900" algn="just">
              <a:buFont typeface="Wingdings" pitchFamily="2" charset="2"/>
              <a:buChar char="Ø"/>
            </a:pPr>
            <a:r>
              <a:rPr lang="en-US" b="0" dirty="0" err="1" smtClean="0"/>
              <a:t>Dualnya</a:t>
            </a:r>
            <a:r>
              <a:rPr lang="en-US" b="0" dirty="0" smtClean="0"/>
              <a:t> </a:t>
            </a:r>
            <a:r>
              <a:rPr lang="en-US" b="0" dirty="0" err="1" smtClean="0"/>
              <a:t>adalah</a:t>
            </a:r>
            <a:r>
              <a:rPr lang="en-US" b="0" dirty="0" smtClean="0"/>
              <a:t> </a:t>
            </a:r>
            <a:r>
              <a:rPr lang="en-US" b="0" i="1" dirty="0" smtClean="0"/>
              <a:t>f(</a:t>
            </a:r>
            <a:r>
              <a:rPr lang="en-US" b="0" i="1" dirty="0" err="1" smtClean="0"/>
              <a:t>x,y,z</a:t>
            </a:r>
            <a:r>
              <a:rPr lang="en-US" b="0" i="1" dirty="0" smtClean="0"/>
              <a:t>) = x +(</a:t>
            </a:r>
            <a:r>
              <a:rPr lang="en-US" b="0" i="1" dirty="0" err="1" smtClean="0"/>
              <a:t>y’+z</a:t>
            </a:r>
            <a:r>
              <a:rPr lang="en-US" b="0" i="1" dirty="0" smtClean="0"/>
              <a:t>’)(</a:t>
            </a:r>
            <a:r>
              <a:rPr lang="en-US" b="0" i="1" dirty="0" err="1" smtClean="0"/>
              <a:t>y+z</a:t>
            </a:r>
            <a:r>
              <a:rPr lang="en-US" b="0" i="1" dirty="0" smtClean="0"/>
              <a:t>)</a:t>
            </a:r>
          </a:p>
          <a:p>
            <a:pPr marL="800100" indent="-342900" algn="just">
              <a:buFont typeface="Wingdings" pitchFamily="2" charset="2"/>
              <a:buChar char="Ø"/>
            </a:pPr>
            <a:r>
              <a:rPr lang="en-US" b="0" i="1" dirty="0" err="1" smtClean="0"/>
              <a:t>Komplemen</a:t>
            </a:r>
            <a:r>
              <a:rPr lang="en-US" b="0" i="1" dirty="0" smtClean="0"/>
              <a:t> </a:t>
            </a:r>
            <a:r>
              <a:rPr lang="en-US" b="0" i="1" dirty="0" err="1" smtClean="0"/>
              <a:t>dari</a:t>
            </a:r>
            <a:r>
              <a:rPr lang="en-US" b="0" i="1" dirty="0" smtClean="0"/>
              <a:t> dual :</a:t>
            </a:r>
            <a:endParaRPr lang="en-US" b="0" dirty="0" smtClean="0"/>
          </a:p>
          <a:p>
            <a:pPr algn="just"/>
            <a:r>
              <a:rPr lang="en-US" b="0" dirty="0" smtClean="0"/>
              <a:t>   </a:t>
            </a:r>
            <a:r>
              <a:rPr lang="en-US" b="0" dirty="0"/>
              <a:t>	 </a:t>
            </a:r>
            <a:r>
              <a:rPr lang="en-US" b="0" i="1" dirty="0"/>
              <a:t>f</a:t>
            </a:r>
            <a:r>
              <a:rPr lang="en-US" b="0" dirty="0"/>
              <a:t> ’(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 = </a:t>
            </a:r>
            <a:r>
              <a:rPr lang="en-US" b="0" i="1" dirty="0" smtClean="0"/>
              <a:t>x’+(</a:t>
            </a:r>
            <a:r>
              <a:rPr lang="en-US" b="0" i="1" dirty="0" err="1" smtClean="0"/>
              <a:t>y+z</a:t>
            </a:r>
            <a:r>
              <a:rPr lang="en-US" b="0" i="1" dirty="0" smtClean="0"/>
              <a:t>)(</a:t>
            </a:r>
            <a:r>
              <a:rPr lang="en-US" b="0" i="1" dirty="0" err="1" smtClean="0"/>
              <a:t>y’+z</a:t>
            </a:r>
            <a:r>
              <a:rPr lang="en-US" b="0" i="1" dirty="0" smtClean="0"/>
              <a:t>’)</a:t>
            </a:r>
            <a:endParaRPr lang="en-US" b="0" dirty="0"/>
          </a:p>
          <a:p>
            <a:pPr algn="just"/>
            <a:r>
              <a:rPr lang="en-US" b="0" dirty="0"/>
              <a:t>        		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0834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5791200" cy="609282"/>
          </a:xfrm>
        </p:spPr>
        <p:txBody>
          <a:bodyPr>
            <a:normAutofit/>
          </a:bodyPr>
          <a:lstStyle/>
          <a:p>
            <a:r>
              <a:rPr lang="en-US" sz="2400" b="1" u="sng" dirty="0" err="1"/>
              <a:t>Bentuk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Kanonik</a:t>
            </a:r>
            <a:r>
              <a:rPr lang="en-US" sz="2400" b="1" u="sng" dirty="0" smtClean="0"/>
              <a:t> (1) 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48640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: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(</a:t>
            </a:r>
            <a:r>
              <a:rPr lang="en-US" i="1" dirty="0"/>
              <a:t>sum-of-product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SOP</a:t>
            </a:r>
            <a:r>
              <a:rPr lang="en-US" dirty="0" smtClean="0"/>
              <a:t>)</a:t>
            </a:r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dirty="0" err="1" smtClean="0"/>
              <a:t>Contoh</a:t>
            </a:r>
            <a:r>
              <a:rPr lang="en-US" b="0" dirty="0" smtClean="0"/>
              <a:t> : </a:t>
            </a:r>
            <a:r>
              <a:rPr lang="en-US" b="0" i="1" dirty="0" smtClean="0"/>
              <a:t>f(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 = </a:t>
            </a:r>
            <a:r>
              <a:rPr lang="en-US" b="0" i="1" dirty="0" err="1" smtClean="0"/>
              <a:t>xy</a:t>
            </a:r>
            <a:r>
              <a:rPr lang="en-US" b="0" i="1" dirty="0" smtClean="0"/>
              <a:t> + </a:t>
            </a:r>
            <a:r>
              <a:rPr lang="en-US" b="0" i="1" dirty="0" err="1" smtClean="0"/>
              <a:t>xy</a:t>
            </a:r>
            <a:r>
              <a:rPr lang="en-US" b="0" i="1" dirty="0" smtClean="0"/>
              <a:t>’ + </a:t>
            </a:r>
            <a:r>
              <a:rPr lang="en-US" b="0" i="1" dirty="0" err="1" smtClean="0"/>
              <a:t>x’y</a:t>
            </a:r>
            <a:endParaRPr lang="en-US" b="0" i="1" dirty="0" smtClean="0"/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dirty="0" err="1"/>
              <a:t>Setiap</a:t>
            </a:r>
            <a:r>
              <a:rPr lang="en-US" b="0" dirty="0"/>
              <a:t> </a:t>
            </a:r>
            <a:r>
              <a:rPr lang="en-US" b="0" dirty="0" err="1"/>
              <a:t>suku</a:t>
            </a:r>
            <a:r>
              <a:rPr lang="en-US" b="0" dirty="0"/>
              <a:t> (</a:t>
            </a:r>
            <a:r>
              <a:rPr lang="en-US" b="0" i="1" dirty="0"/>
              <a:t>term</a:t>
            </a:r>
            <a:r>
              <a:rPr lang="en-US" b="0" dirty="0"/>
              <a:t>) </a:t>
            </a:r>
            <a:r>
              <a:rPr lang="en-US" b="0" dirty="0" err="1"/>
              <a:t>disebut</a:t>
            </a:r>
            <a:r>
              <a:rPr lang="en-US" b="0" dirty="0"/>
              <a:t> </a:t>
            </a:r>
            <a:r>
              <a:rPr lang="en-US" b="0" i="1" dirty="0" err="1" smtClean="0"/>
              <a:t>minterm</a:t>
            </a:r>
            <a:endParaRPr lang="en-US" b="0" i="1" dirty="0" smtClean="0"/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i="1" dirty="0"/>
              <a:t>x</a:t>
            </a:r>
            <a:r>
              <a:rPr lang="en-US" b="0" i="1" dirty="0" smtClean="0"/>
              <a:t> = 1 </a:t>
            </a:r>
            <a:r>
              <a:rPr lang="en-US" b="0" i="1" dirty="0" err="1" smtClean="0"/>
              <a:t>dan</a:t>
            </a:r>
            <a:r>
              <a:rPr lang="en-US" b="0" i="1" dirty="0" smtClean="0"/>
              <a:t> x’=0</a:t>
            </a:r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i="1" dirty="0" err="1" smtClean="0"/>
              <a:t>Simbol</a:t>
            </a:r>
            <a:r>
              <a:rPr lang="en-US" b="0" i="1" dirty="0" smtClean="0"/>
              <a:t> Term m</a:t>
            </a:r>
            <a:endParaRPr lang="en-US" b="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(</a:t>
            </a:r>
            <a:r>
              <a:rPr lang="en-US" i="1" dirty="0"/>
              <a:t>product-of-sum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POS</a:t>
            </a:r>
            <a:r>
              <a:rPr lang="en-US" b="0" dirty="0"/>
              <a:t>)</a:t>
            </a:r>
          </a:p>
          <a:p>
            <a:pPr marL="798513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dirty="0" err="1" smtClean="0"/>
              <a:t>Contoh</a:t>
            </a:r>
            <a:r>
              <a:rPr lang="en-US" b="0" dirty="0" smtClean="0"/>
              <a:t> :</a:t>
            </a:r>
            <a:r>
              <a:rPr lang="en-US" b="0" i="1" dirty="0" smtClean="0"/>
              <a:t>g(</a:t>
            </a:r>
            <a:r>
              <a:rPr lang="en-US" b="0" i="1" dirty="0" err="1" smtClean="0"/>
              <a:t>x,y</a:t>
            </a:r>
            <a:r>
              <a:rPr lang="en-US" b="0" i="1" dirty="0" smtClean="0"/>
              <a:t>) = (</a:t>
            </a:r>
            <a:r>
              <a:rPr lang="en-US" b="0" i="1" dirty="0" err="1" smtClean="0"/>
              <a:t>x+y</a:t>
            </a:r>
            <a:r>
              <a:rPr lang="en-US" b="0" i="1" dirty="0" smtClean="0"/>
              <a:t>)(</a:t>
            </a:r>
            <a:r>
              <a:rPr lang="en-US" b="0" i="1" dirty="0" err="1" smtClean="0"/>
              <a:t>x+y</a:t>
            </a:r>
            <a:r>
              <a:rPr lang="en-US" b="0" i="1" dirty="0" smtClean="0"/>
              <a:t>’)(</a:t>
            </a:r>
            <a:r>
              <a:rPr lang="en-US" b="0" i="1" dirty="0" err="1" smtClean="0"/>
              <a:t>x’+y</a:t>
            </a:r>
            <a:r>
              <a:rPr lang="en-US" b="0" i="1" dirty="0" smtClean="0"/>
              <a:t>)</a:t>
            </a:r>
          </a:p>
          <a:p>
            <a:pPr marL="798513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dirty="0" err="1"/>
              <a:t>Setiap</a:t>
            </a:r>
            <a:r>
              <a:rPr lang="en-US" b="0" dirty="0"/>
              <a:t> </a:t>
            </a:r>
            <a:r>
              <a:rPr lang="en-US" b="0" dirty="0" err="1"/>
              <a:t>suku</a:t>
            </a:r>
            <a:r>
              <a:rPr lang="en-US" b="0" dirty="0"/>
              <a:t> (</a:t>
            </a:r>
            <a:r>
              <a:rPr lang="en-US" b="0" i="1" dirty="0"/>
              <a:t>term</a:t>
            </a:r>
            <a:r>
              <a:rPr lang="en-US" b="0" dirty="0"/>
              <a:t>) </a:t>
            </a:r>
            <a:r>
              <a:rPr lang="en-US" b="0" dirty="0" err="1"/>
              <a:t>disebut</a:t>
            </a:r>
            <a:r>
              <a:rPr lang="en-US" b="0" dirty="0"/>
              <a:t> </a:t>
            </a:r>
            <a:r>
              <a:rPr lang="en-US" b="0" i="1" dirty="0" err="1" smtClean="0"/>
              <a:t>maxterm</a:t>
            </a:r>
            <a:endParaRPr lang="en-US" b="0" i="1" dirty="0" smtClean="0"/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i="1" dirty="0"/>
              <a:t>x = </a:t>
            </a:r>
            <a:r>
              <a:rPr lang="en-US" b="0" i="1" dirty="0" smtClean="0"/>
              <a:t>0 </a:t>
            </a:r>
            <a:r>
              <a:rPr lang="en-US" b="0" i="1" dirty="0" err="1"/>
              <a:t>dan</a:t>
            </a:r>
            <a:r>
              <a:rPr lang="en-US" b="0" i="1" dirty="0"/>
              <a:t> x</a:t>
            </a:r>
            <a:r>
              <a:rPr lang="en-US" b="0" i="1" dirty="0" smtClean="0"/>
              <a:t>’=1</a:t>
            </a:r>
          </a:p>
          <a:p>
            <a:pPr marL="798513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b="0" i="1" dirty="0" err="1" smtClean="0"/>
              <a:t>Simbol</a:t>
            </a:r>
            <a:r>
              <a:rPr lang="en-US" b="0" i="1" dirty="0" smtClean="0"/>
              <a:t> term M</a:t>
            </a:r>
            <a:endParaRPr lang="en-US" b="0" dirty="0"/>
          </a:p>
          <a:p>
            <a:pPr marL="342900" lvl="0" indent="-342900">
              <a:lnSpc>
                <a:spcPct val="150000"/>
              </a:lnSpc>
            </a:pPr>
            <a:r>
              <a:rPr lang="en-US" dirty="0" smtClean="0"/>
              <a:t>NOTE: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i="1" dirty="0" err="1"/>
              <a:t>minterm</a:t>
            </a:r>
            <a:r>
              <a:rPr lang="en-US" dirty="0"/>
              <a:t>/</a:t>
            </a:r>
            <a:r>
              <a:rPr lang="en-US" i="1" dirty="0" err="1"/>
              <a:t>maxterm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literal </a:t>
            </a:r>
            <a:r>
              <a:rPr lang="en-US" dirty="0" err="1"/>
              <a:t>lengkap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b="0" i="1" dirty="0" smtClean="0"/>
          </a:p>
          <a:p>
            <a:pPr>
              <a:lnSpc>
                <a:spcPct val="15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283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5791200" cy="609282"/>
          </a:xfrm>
        </p:spPr>
        <p:txBody>
          <a:bodyPr>
            <a:normAutofit fontScale="90000"/>
          </a:bodyPr>
          <a:lstStyle/>
          <a:p>
            <a:r>
              <a:rPr lang="en-US" b="1" u="sng" dirty="0" err="1"/>
              <a:t>Bentuk</a:t>
            </a:r>
            <a:r>
              <a:rPr lang="en-US" b="1" u="sng" dirty="0"/>
              <a:t> </a:t>
            </a:r>
            <a:r>
              <a:rPr lang="en-US" b="1" u="sng" dirty="0" err="1" smtClean="0"/>
              <a:t>Kanonik</a:t>
            </a:r>
            <a:r>
              <a:rPr lang="en-US" b="1" u="sng" dirty="0" smtClean="0"/>
              <a:t> (2) </a:t>
            </a:r>
            <a:endParaRPr lang="en-US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07918"/>
              </p:ext>
            </p:extLst>
          </p:nvPr>
        </p:nvGraphicFramePr>
        <p:xfrm>
          <a:off x="762000" y="1478280"/>
          <a:ext cx="4729777" cy="1645920"/>
        </p:xfrm>
        <a:graphic>
          <a:graphicData uri="http://schemas.openxmlformats.org/drawingml/2006/table">
            <a:tbl>
              <a:tblPr/>
              <a:tblGrid>
                <a:gridCol w="278765"/>
                <a:gridCol w="153332"/>
                <a:gridCol w="361950"/>
                <a:gridCol w="708025"/>
                <a:gridCol w="1157605"/>
                <a:gridCol w="899795"/>
                <a:gridCol w="1170305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Minterm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Maxterm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160475"/>
              </p:ext>
            </p:extLst>
          </p:nvPr>
        </p:nvGraphicFramePr>
        <p:xfrm>
          <a:off x="762000" y="3429000"/>
          <a:ext cx="4779645" cy="2743200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681990"/>
                <a:gridCol w="1080135"/>
                <a:gridCol w="1080135"/>
                <a:gridCol w="108013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Minterm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Maxterm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‘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 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 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 err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’+</a:t>
                      </a:r>
                      <a:r>
                        <a:rPr lang="en-US" sz="1800" i="1" dirty="0" err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 err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’+</a:t>
                      </a:r>
                      <a:r>
                        <a:rPr lang="en-US" sz="1800" i="1" dirty="0" err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8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>
            <a:normAutofit/>
          </a:bodyPr>
          <a:lstStyle/>
          <a:p>
            <a:r>
              <a:rPr lang="en-US" sz="2800" u="sng" dirty="0" err="1" smtClean="0"/>
              <a:t>Bentuk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kanonik</a:t>
            </a:r>
            <a:r>
              <a:rPr lang="en-US" sz="2800" u="sng" dirty="0" smtClean="0"/>
              <a:t>(3)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Contoh</a:t>
            </a:r>
            <a:r>
              <a:rPr lang="en-US" b="0" dirty="0" smtClean="0"/>
              <a:t>. </a:t>
            </a:r>
            <a:r>
              <a:rPr lang="en-US" b="0" dirty="0" err="1"/>
              <a:t>Nyatakan</a:t>
            </a:r>
            <a:r>
              <a:rPr lang="en-US" b="0" dirty="0"/>
              <a:t> </a:t>
            </a:r>
            <a:r>
              <a:rPr lang="en-US" b="0" dirty="0" err="1"/>
              <a:t>tabel</a:t>
            </a:r>
            <a:r>
              <a:rPr lang="en-US" b="0" dirty="0"/>
              <a:t> </a:t>
            </a:r>
            <a:r>
              <a:rPr lang="en-US" b="0" dirty="0" err="1"/>
              <a:t>kebenaran</a:t>
            </a:r>
            <a:r>
              <a:rPr lang="en-US" b="0" dirty="0"/>
              <a:t> di </a:t>
            </a:r>
            <a:r>
              <a:rPr lang="en-US" b="0" dirty="0" err="1"/>
              <a:t>bawah</a:t>
            </a:r>
            <a:r>
              <a:rPr lang="en-US" b="0" dirty="0"/>
              <a:t> </a:t>
            </a:r>
            <a:r>
              <a:rPr lang="en-US" b="0" dirty="0" err="1"/>
              <a:t>ini</a:t>
            </a:r>
            <a:r>
              <a:rPr lang="en-US" b="0" dirty="0"/>
              <a:t>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bentuk</a:t>
            </a:r>
            <a:r>
              <a:rPr lang="en-US" b="0" dirty="0"/>
              <a:t> </a:t>
            </a:r>
            <a:r>
              <a:rPr lang="en-US" b="0" dirty="0" err="1"/>
              <a:t>kanonik</a:t>
            </a:r>
            <a:r>
              <a:rPr lang="en-US" b="0" dirty="0"/>
              <a:t> SOP </a:t>
            </a:r>
            <a:r>
              <a:rPr lang="en-US" b="0" dirty="0" err="1"/>
              <a:t>dan</a:t>
            </a:r>
            <a:r>
              <a:rPr lang="en-US" b="0" dirty="0"/>
              <a:t> POS.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571616"/>
              </p:ext>
            </p:extLst>
          </p:nvPr>
        </p:nvGraphicFramePr>
        <p:xfrm>
          <a:off x="304800" y="1814052"/>
          <a:ext cx="1760220" cy="2194560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90297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1814052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lvl="0" algn="just"/>
            <a:r>
              <a:rPr lang="en-US" b="1" dirty="0"/>
              <a:t> </a:t>
            </a:r>
            <a:r>
              <a:rPr lang="en-US" b="1" dirty="0" smtClean="0"/>
              <a:t>a) </a:t>
            </a:r>
            <a:r>
              <a:rPr lang="en-US" b="1" dirty="0"/>
              <a:t>SOP</a:t>
            </a:r>
          </a:p>
          <a:p>
            <a:pPr algn="just"/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 </a:t>
            </a:r>
            <a:r>
              <a:rPr lang="en-US" dirty="0" err="1"/>
              <a:t>adalah</a:t>
            </a:r>
            <a:r>
              <a:rPr lang="en-US" dirty="0"/>
              <a:t> 001, 100, </a:t>
            </a:r>
            <a:r>
              <a:rPr lang="en-US" dirty="0" err="1"/>
              <a:t>dan</a:t>
            </a:r>
            <a:r>
              <a:rPr lang="en-US" dirty="0"/>
              <a:t> 111,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Booleannya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 smtClean="0"/>
              <a:t>adalah</a:t>
            </a:r>
            <a:endParaRPr lang="en-US" dirty="0"/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smtClean="0"/>
              <a:t>xyz</a:t>
            </a:r>
            <a:endParaRPr lang="en-US" dirty="0"/>
          </a:p>
          <a:p>
            <a:pPr algn="just"/>
            <a:r>
              <a:rPr lang="en-US" dirty="0" err="1"/>
              <a:t>atau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</a:t>
            </a:r>
            <a:r>
              <a:rPr lang="en-US" i="1" dirty="0" err="1"/>
              <a:t>minterm</a:t>
            </a:r>
            <a:r>
              <a:rPr lang="en-US" dirty="0" smtClean="0"/>
              <a:t>),</a:t>
            </a:r>
            <a:r>
              <a:rPr lang="en-US" dirty="0"/>
              <a:t>	</a:t>
            </a:r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aseline="-25000" dirty="0"/>
              <a:t>4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7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</a:t>
            </a:r>
            <a:r>
              <a:rPr lang="en-US" dirty="0"/>
              <a:t> (1, 4, 7</a:t>
            </a:r>
            <a:r>
              <a:rPr lang="en-US" dirty="0" smtClean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(b) POS	</a:t>
            </a:r>
          </a:p>
          <a:p>
            <a:pPr algn="just"/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0 </a:t>
            </a:r>
            <a:r>
              <a:rPr lang="en-US" dirty="0" err="1"/>
              <a:t>adalah</a:t>
            </a:r>
            <a:r>
              <a:rPr lang="en-US" dirty="0"/>
              <a:t> 000, 010,  011, 101, </a:t>
            </a:r>
            <a:r>
              <a:rPr lang="en-US" dirty="0" err="1"/>
              <a:t>dan</a:t>
            </a:r>
            <a:r>
              <a:rPr lang="en-US" dirty="0"/>
              <a:t> 110,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Booleannya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POS </a:t>
            </a:r>
            <a:r>
              <a:rPr lang="en-US" dirty="0" err="1" smtClean="0"/>
              <a:t>adalah</a:t>
            </a:r>
            <a:endParaRPr lang="en-US" dirty="0" smtClean="0"/>
          </a:p>
          <a:p>
            <a:pPr algn="just"/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= 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/>
              <a:t>z</a:t>
            </a:r>
            <a:r>
              <a:rPr lang="en-US" dirty="0" smtClean="0"/>
              <a:t>’)(</a:t>
            </a:r>
            <a:r>
              <a:rPr lang="en-US" i="1" dirty="0"/>
              <a:t>x</a:t>
            </a:r>
            <a:r>
              <a:rPr lang="en-US" dirty="0"/>
              <a:t>’+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’)(</a:t>
            </a:r>
            <a:r>
              <a:rPr lang="en-US" i="1" dirty="0"/>
              <a:t>x</a:t>
            </a:r>
            <a:r>
              <a:rPr lang="en-US" dirty="0"/>
              <a:t>’+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 smtClean="0"/>
              <a:t>z</a:t>
            </a:r>
            <a:r>
              <a:rPr lang="en-US" dirty="0" smtClean="0"/>
              <a:t>)                     </a:t>
            </a:r>
          </a:p>
          <a:p>
            <a:pPr algn="just"/>
            <a:r>
              <a:rPr lang="en-US" dirty="0" smtClean="0"/>
              <a:t>    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lain,		</a:t>
            </a:r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5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6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(0, 2, 3, 5, 6)</a:t>
            </a:r>
          </a:p>
        </p:txBody>
      </p:sp>
    </p:spTree>
    <p:extLst>
      <p:ext uri="{BB962C8B-B14F-4D97-AF65-F5344CB8AC3E}">
        <p14:creationId xmlns:p14="http://schemas.microsoft.com/office/powerpoint/2010/main" val="18715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382000" cy="586740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Contoh</a:t>
            </a:r>
            <a:r>
              <a:rPr lang="en-US" b="0" dirty="0"/>
              <a:t> </a:t>
            </a:r>
            <a:r>
              <a:rPr lang="en-US" b="0" dirty="0" err="1" smtClean="0"/>
              <a:t>Nyatakan</a:t>
            </a:r>
            <a:r>
              <a:rPr lang="en-US" b="0" dirty="0" smtClean="0"/>
              <a:t> </a:t>
            </a:r>
            <a:r>
              <a:rPr lang="en-US" b="0" dirty="0" err="1"/>
              <a:t>fungsi</a:t>
            </a:r>
            <a:r>
              <a:rPr lang="en-US" b="0" dirty="0"/>
              <a:t> Boolean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bentuk</a:t>
            </a:r>
            <a:r>
              <a:rPr lang="en-US" b="0" dirty="0"/>
              <a:t> </a:t>
            </a:r>
            <a:r>
              <a:rPr lang="en-US" b="0" dirty="0" err="1"/>
              <a:t>kanonik</a:t>
            </a:r>
            <a:r>
              <a:rPr lang="en-US" b="0" dirty="0"/>
              <a:t> SOP </a:t>
            </a:r>
            <a:r>
              <a:rPr lang="en-US" b="0" dirty="0" err="1"/>
              <a:t>dan</a:t>
            </a:r>
            <a:r>
              <a:rPr lang="en-US" b="0" dirty="0"/>
              <a:t> POS</a:t>
            </a:r>
            <a:r>
              <a:rPr lang="en-US" b="0" dirty="0" smtClean="0"/>
              <a:t>.</a:t>
            </a:r>
            <a:endParaRPr lang="en-US" b="0" dirty="0"/>
          </a:p>
          <a:p>
            <a:pPr algn="just"/>
            <a:r>
              <a:rPr lang="en-US" b="0" u="sng" dirty="0" err="1"/>
              <a:t>Penyelesaian</a:t>
            </a:r>
            <a:r>
              <a:rPr lang="en-US" b="0" dirty="0" smtClean="0"/>
              <a:t>: </a:t>
            </a:r>
            <a:r>
              <a:rPr lang="en-US" b="0" dirty="0" err="1" smtClean="0"/>
              <a:t>cara</a:t>
            </a:r>
            <a:r>
              <a:rPr lang="en-US" b="0" dirty="0" smtClean="0"/>
              <a:t> </a:t>
            </a:r>
            <a:r>
              <a:rPr lang="en-US" b="0" dirty="0" err="1" smtClean="0"/>
              <a:t>mencari</a:t>
            </a:r>
            <a:r>
              <a:rPr lang="en-US" b="0" dirty="0" smtClean="0"/>
              <a:t> </a:t>
            </a:r>
            <a:r>
              <a:rPr lang="en-US" b="0" dirty="0" err="1" smtClean="0"/>
              <a:t>bentuk</a:t>
            </a:r>
            <a:r>
              <a:rPr lang="en-US" b="0" dirty="0" smtClean="0"/>
              <a:t> SOP </a:t>
            </a:r>
            <a:r>
              <a:rPr lang="en-US" b="0" dirty="0" err="1" smtClean="0"/>
              <a:t>dan</a:t>
            </a:r>
            <a:r>
              <a:rPr lang="en-US" b="0" dirty="0" smtClean="0"/>
              <a:t> POS </a:t>
            </a:r>
            <a:r>
              <a:rPr lang="en-US" b="0" dirty="0" err="1" smtClean="0"/>
              <a:t>dengan</a:t>
            </a:r>
            <a:r>
              <a:rPr lang="en-US" b="0" dirty="0" smtClean="0"/>
              <a:t> </a:t>
            </a:r>
            <a:r>
              <a:rPr lang="en-US" b="0" dirty="0" err="1" smtClean="0"/>
              <a:t>melengkapi</a:t>
            </a:r>
            <a:r>
              <a:rPr lang="en-US" b="0" dirty="0" smtClean="0"/>
              <a:t> </a:t>
            </a:r>
            <a:r>
              <a:rPr lang="en-US" b="0" dirty="0" err="1" smtClean="0"/>
              <a:t>semua</a:t>
            </a:r>
            <a:r>
              <a:rPr lang="en-US" b="0" dirty="0" smtClean="0"/>
              <a:t> literal </a:t>
            </a:r>
            <a:r>
              <a:rPr lang="en-US" b="0" dirty="0" err="1" smtClean="0"/>
              <a:t>pada</a:t>
            </a:r>
            <a:r>
              <a:rPr lang="en-US" b="0" dirty="0" smtClean="0"/>
              <a:t> </a:t>
            </a:r>
            <a:r>
              <a:rPr lang="en-US" b="0" dirty="0" err="1" smtClean="0"/>
              <a:t>masing-masing</a:t>
            </a:r>
            <a:r>
              <a:rPr lang="en-US" b="0" dirty="0" smtClean="0"/>
              <a:t> </a:t>
            </a:r>
            <a:r>
              <a:rPr lang="en-US" b="0" dirty="0" err="1" smtClean="0"/>
              <a:t>fungsinya</a:t>
            </a:r>
            <a:r>
              <a:rPr lang="en-US" b="0" dirty="0" smtClean="0"/>
              <a:t>. </a:t>
            </a:r>
            <a:endParaRPr lang="en-US" b="0" dirty="0"/>
          </a:p>
          <a:p>
            <a:pPr algn="just"/>
            <a:r>
              <a:rPr lang="en-US" b="0" dirty="0" smtClean="0"/>
              <a:t>(</a:t>
            </a:r>
            <a:r>
              <a:rPr lang="en-US" b="0" dirty="0"/>
              <a:t>a) SOP</a:t>
            </a:r>
          </a:p>
          <a:p>
            <a:pPr algn="just"/>
            <a:r>
              <a:rPr lang="en-US" b="0" dirty="0"/>
              <a:t>	</a:t>
            </a:r>
            <a:r>
              <a:rPr lang="en-US" b="0" i="1" dirty="0"/>
              <a:t>x</a:t>
            </a:r>
            <a:r>
              <a:rPr lang="en-US" b="0" dirty="0"/>
              <a:t>  = </a:t>
            </a:r>
            <a:r>
              <a:rPr lang="en-US" b="0" i="1" dirty="0"/>
              <a:t>x</a:t>
            </a:r>
            <a:r>
              <a:rPr lang="en-US" b="0" dirty="0"/>
              <a:t>(</a:t>
            </a:r>
            <a:r>
              <a:rPr lang="en-US" b="0" i="1" dirty="0"/>
              <a:t>y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’)</a:t>
            </a:r>
          </a:p>
          <a:p>
            <a:pPr algn="just"/>
            <a:r>
              <a:rPr lang="en-US" b="0" dirty="0"/>
              <a:t>	    = </a:t>
            </a:r>
            <a:r>
              <a:rPr lang="en-US" b="0" i="1" dirty="0" err="1"/>
              <a:t>xy</a:t>
            </a:r>
            <a:r>
              <a:rPr lang="en-US" b="0" i="1" dirty="0"/>
              <a:t> </a:t>
            </a:r>
            <a:r>
              <a:rPr lang="en-US" b="0" dirty="0"/>
              <a:t>+ </a:t>
            </a:r>
            <a:r>
              <a:rPr lang="en-US" b="0" i="1" dirty="0" err="1"/>
              <a:t>xy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	    = </a:t>
            </a:r>
            <a:r>
              <a:rPr lang="en-US" b="0" i="1" dirty="0" err="1"/>
              <a:t>xy</a:t>
            </a:r>
            <a:r>
              <a:rPr lang="en-US" b="0" i="1" dirty="0"/>
              <a:t> </a:t>
            </a:r>
            <a:r>
              <a:rPr lang="en-US" b="0" dirty="0"/>
              <a:t>(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’) + </a:t>
            </a:r>
            <a:r>
              <a:rPr lang="en-US" b="0" i="1" dirty="0" err="1"/>
              <a:t>xy</a:t>
            </a:r>
            <a:r>
              <a:rPr lang="en-US" b="0" dirty="0"/>
              <a:t>’(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’)</a:t>
            </a:r>
          </a:p>
          <a:p>
            <a:pPr algn="just"/>
            <a:r>
              <a:rPr lang="en-US" b="0" dirty="0"/>
              <a:t>	    = </a:t>
            </a:r>
            <a:r>
              <a:rPr lang="en-US" b="0" i="1" dirty="0"/>
              <a:t>xyz </a:t>
            </a:r>
            <a:r>
              <a:rPr lang="en-US" b="0" dirty="0"/>
              <a:t>+ </a:t>
            </a:r>
            <a:r>
              <a:rPr lang="en-US" b="0" i="1" dirty="0"/>
              <a:t>xyz</a:t>
            </a:r>
            <a:r>
              <a:rPr lang="en-US" b="0" dirty="0"/>
              <a:t>’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 smtClean="0"/>
              <a:t>’</a:t>
            </a:r>
            <a:r>
              <a:rPr lang="en-US" b="0" dirty="0"/>
              <a:t> </a:t>
            </a:r>
          </a:p>
          <a:p>
            <a:pPr algn="just"/>
            <a:r>
              <a:rPr lang="en-US" b="0" dirty="0"/>
              <a:t>	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=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x</a:t>
            </a:r>
            <a:r>
              <a:rPr lang="en-US" b="0" dirty="0"/>
              <a:t>’)</a:t>
            </a:r>
          </a:p>
          <a:p>
            <a:pPr algn="just"/>
            <a:r>
              <a:rPr lang="en-US" b="0" dirty="0"/>
              <a:t>	      = </a:t>
            </a:r>
            <a:r>
              <a:rPr lang="en-US" b="0" dirty="0" err="1"/>
              <a:t>xy’z</a:t>
            </a:r>
            <a:r>
              <a:rPr lang="en-US" b="0" dirty="0"/>
              <a:t> + </a:t>
            </a:r>
            <a:r>
              <a:rPr lang="en-US" b="0" dirty="0" err="1" smtClean="0"/>
              <a:t>x’y’z</a:t>
            </a:r>
            <a:r>
              <a:rPr lang="en-US" b="0" dirty="0"/>
              <a:t> </a:t>
            </a:r>
          </a:p>
          <a:p>
            <a:pPr algn="just"/>
            <a:r>
              <a:rPr lang="en-US" b="0" dirty="0"/>
              <a:t>	</a:t>
            </a:r>
            <a:r>
              <a:rPr lang="en-US" b="0" dirty="0" err="1"/>
              <a:t>Jadi</a:t>
            </a:r>
            <a:r>
              <a:rPr lang="en-US" b="0" dirty="0"/>
              <a:t> 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 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endParaRPr lang="en-US" b="0" dirty="0"/>
          </a:p>
          <a:p>
            <a:pPr algn="just"/>
            <a:r>
              <a:rPr lang="en-US" b="0" dirty="0"/>
              <a:t>	            	          </a:t>
            </a:r>
            <a:r>
              <a:rPr lang="en-US" b="0" dirty="0" smtClean="0"/>
              <a:t> = </a:t>
            </a:r>
            <a:r>
              <a:rPr lang="en-US" b="0" i="1" dirty="0"/>
              <a:t>xyz </a:t>
            </a:r>
            <a:r>
              <a:rPr lang="en-US" b="0" dirty="0"/>
              <a:t>+ </a:t>
            </a:r>
            <a:r>
              <a:rPr lang="en-US" b="0" i="1" dirty="0"/>
              <a:t>xyz</a:t>
            </a:r>
            <a:r>
              <a:rPr lang="en-US" b="0" dirty="0"/>
              <a:t>’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endParaRPr lang="en-US" b="0" dirty="0"/>
          </a:p>
          <a:p>
            <a:pPr algn="just"/>
            <a:r>
              <a:rPr lang="en-US" b="0" dirty="0"/>
              <a:t>	            	         </a:t>
            </a:r>
            <a:r>
              <a:rPr lang="en-US" b="0" dirty="0" smtClean="0"/>
              <a:t>  </a:t>
            </a:r>
            <a:r>
              <a:rPr lang="en-US" b="0" dirty="0"/>
              <a:t>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/>
              <a:t>xyz</a:t>
            </a:r>
            <a:r>
              <a:rPr lang="en-US" b="0" dirty="0"/>
              <a:t>’ + </a:t>
            </a:r>
            <a:r>
              <a:rPr lang="en-US" b="0" i="1" dirty="0" smtClean="0"/>
              <a:t>xyz</a:t>
            </a:r>
            <a:r>
              <a:rPr lang="en-US" b="0" dirty="0"/>
              <a:t>		          </a:t>
            </a:r>
          </a:p>
          <a:p>
            <a:pPr algn="just"/>
            <a:r>
              <a:rPr lang="en-US" b="0" dirty="0"/>
              <a:t>       </a:t>
            </a:r>
            <a:r>
              <a:rPr lang="en-US" b="0" dirty="0" err="1"/>
              <a:t>atau</a:t>
            </a:r>
            <a:r>
              <a:rPr lang="en-US" b="0" dirty="0"/>
              <a:t> 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  = </a:t>
            </a:r>
            <a:r>
              <a:rPr lang="en-US" b="0" i="1" dirty="0"/>
              <a:t>m</a:t>
            </a:r>
            <a:r>
              <a:rPr lang="en-US" b="0" baseline="-25000" dirty="0"/>
              <a:t>1</a:t>
            </a:r>
            <a:r>
              <a:rPr lang="en-US" b="0" dirty="0"/>
              <a:t> + </a:t>
            </a:r>
            <a:r>
              <a:rPr lang="en-US" b="0" i="1" dirty="0"/>
              <a:t>m</a:t>
            </a:r>
            <a:r>
              <a:rPr lang="en-US" b="0" baseline="-25000" dirty="0"/>
              <a:t>4 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5 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6 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7</a:t>
            </a:r>
            <a:r>
              <a:rPr lang="en-US" b="0" dirty="0"/>
              <a:t> = </a:t>
            </a:r>
            <a:r>
              <a:rPr lang="en-US" b="0" dirty="0">
                <a:sym typeface="Symbol"/>
              </a:rPr>
              <a:t></a:t>
            </a:r>
            <a:r>
              <a:rPr lang="en-US" b="0" dirty="0"/>
              <a:t> (1,4,5,6,7)	</a:t>
            </a:r>
          </a:p>
        </p:txBody>
      </p:sp>
    </p:spTree>
    <p:extLst>
      <p:ext uri="{BB962C8B-B14F-4D97-AF65-F5344CB8AC3E}">
        <p14:creationId xmlns:p14="http://schemas.microsoft.com/office/powerpoint/2010/main" val="22423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486400"/>
          </a:xfrm>
        </p:spPr>
        <p:txBody>
          <a:bodyPr>
            <a:normAutofit/>
          </a:bodyPr>
          <a:lstStyle/>
          <a:p>
            <a:pPr algn="just"/>
            <a:r>
              <a:rPr lang="en-US" b="0" dirty="0" err="1" smtClean="0"/>
              <a:t>Contoh</a:t>
            </a:r>
            <a:r>
              <a:rPr lang="en-US" b="0" dirty="0" smtClean="0"/>
              <a:t>. </a:t>
            </a:r>
            <a:r>
              <a:rPr lang="en-US" b="0" dirty="0" err="1"/>
              <a:t>Nyatakan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Boolean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bentuk</a:t>
            </a:r>
            <a:r>
              <a:rPr lang="en-US" b="0" dirty="0"/>
              <a:t> </a:t>
            </a:r>
            <a:r>
              <a:rPr lang="en-US" b="0" dirty="0" err="1"/>
              <a:t>kanonik</a:t>
            </a:r>
            <a:r>
              <a:rPr lang="en-US" b="0" dirty="0"/>
              <a:t> SOP </a:t>
            </a:r>
            <a:r>
              <a:rPr lang="en-US" b="0" dirty="0" err="1"/>
              <a:t>dan</a:t>
            </a:r>
            <a:r>
              <a:rPr lang="en-US" b="0" dirty="0"/>
              <a:t> POS</a:t>
            </a:r>
            <a:r>
              <a:rPr lang="en-US" b="0" dirty="0" smtClean="0"/>
              <a:t>.</a:t>
            </a:r>
            <a:r>
              <a:rPr lang="en-US" b="0" dirty="0"/>
              <a:t>	</a:t>
            </a:r>
          </a:p>
          <a:p>
            <a:pPr algn="just"/>
            <a:r>
              <a:rPr lang="en-US" b="0" dirty="0"/>
              <a:t>(b) POS</a:t>
            </a:r>
          </a:p>
          <a:p>
            <a:pPr algn="just"/>
            <a:r>
              <a:rPr lang="en-US" b="0" dirty="0"/>
              <a:t>	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 </a:t>
            </a:r>
            <a:r>
              <a:rPr lang="en-US" b="0" dirty="0"/>
              <a:t>+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</a:t>
            </a:r>
          </a:p>
          <a:p>
            <a:pPr algn="just"/>
            <a:r>
              <a:rPr lang="en-US" b="0" dirty="0"/>
              <a:t>	              =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 smtClean="0"/>
              <a:t>)</a:t>
            </a:r>
            <a:endParaRPr lang="en-US" b="0" dirty="0"/>
          </a:p>
          <a:p>
            <a:pPr algn="just"/>
            <a:r>
              <a:rPr lang="en-US" b="0" dirty="0"/>
              <a:t>	</a:t>
            </a:r>
            <a:r>
              <a:rPr lang="en-US" b="0" i="1" dirty="0"/>
              <a:t>x </a:t>
            </a:r>
            <a:r>
              <a:rPr lang="en-US" b="0" dirty="0"/>
              <a:t>+ </a:t>
            </a:r>
            <a:r>
              <a:rPr lang="en-US" b="0" i="1" dirty="0"/>
              <a:t>y</a:t>
            </a:r>
            <a:r>
              <a:rPr lang="en-US" b="0" dirty="0"/>
              <a:t>’ </a:t>
            </a:r>
            <a:r>
              <a:rPr lang="en-US" b="0" dirty="0" smtClean="0"/>
              <a:t>   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 err="1"/>
              <a:t>zz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	          </a:t>
            </a:r>
            <a:r>
              <a:rPr lang="en-US" b="0" dirty="0" smtClean="0"/>
              <a:t>    = </a:t>
            </a:r>
            <a:r>
              <a:rPr lang="en-US" b="0" dirty="0"/>
              <a:t>(</a:t>
            </a:r>
            <a:r>
              <a:rPr lang="en-US" b="0" i="1" dirty="0"/>
              <a:t>x </a:t>
            </a:r>
            <a:r>
              <a:rPr lang="en-US" b="0" dirty="0"/>
              <a:t>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 smtClean="0"/>
              <a:t>’)</a:t>
            </a:r>
            <a:endParaRPr lang="en-US" b="0" dirty="0"/>
          </a:p>
          <a:p>
            <a:pPr algn="just"/>
            <a:r>
              <a:rPr lang="en-US" b="0" dirty="0"/>
              <a:t>	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 </a:t>
            </a:r>
            <a:r>
              <a:rPr lang="en-US" b="0" dirty="0" smtClean="0"/>
              <a:t>    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 err="1"/>
              <a:t>yy</a:t>
            </a:r>
            <a:r>
              <a:rPr lang="en-US" b="0" dirty="0"/>
              <a:t>’	</a:t>
            </a:r>
          </a:p>
          <a:p>
            <a:pPr algn="just"/>
            <a:r>
              <a:rPr lang="en-US" b="0" dirty="0"/>
              <a:t>	        </a:t>
            </a:r>
            <a:r>
              <a:rPr lang="en-US" b="0" dirty="0" smtClean="0"/>
              <a:t>      = 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 smtClean="0"/>
              <a:t>)</a:t>
            </a:r>
            <a:endParaRPr lang="en-US" b="0" dirty="0"/>
          </a:p>
          <a:p>
            <a:pPr algn="just"/>
            <a:r>
              <a:rPr lang="en-US" b="0" dirty="0"/>
              <a:t>	</a:t>
            </a:r>
            <a:r>
              <a:rPr lang="en-US" b="0" dirty="0" err="1"/>
              <a:t>Jadi</a:t>
            </a:r>
            <a:r>
              <a:rPr lang="en-US" b="0" dirty="0"/>
              <a:t>,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’)(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 </a:t>
            </a:r>
            <a:r>
              <a:rPr lang="en-US" b="0" dirty="0"/>
              <a:t>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 </a:t>
            </a:r>
            <a:r>
              <a:rPr lang="en-US" b="0" dirty="0"/>
              <a:t>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)</a:t>
            </a:r>
          </a:p>
          <a:p>
            <a:pPr algn="just"/>
            <a:r>
              <a:rPr lang="en-US" b="0" dirty="0"/>
              <a:t>		        = (</a:t>
            </a:r>
            <a:r>
              <a:rPr lang="en-US" b="0" i="1" dirty="0"/>
              <a:t>x </a:t>
            </a:r>
            <a:r>
              <a:rPr lang="en-US" b="0" dirty="0"/>
              <a:t>+ </a:t>
            </a:r>
            <a:r>
              <a:rPr lang="en-US" b="0" i="1" dirty="0"/>
              <a:t>y</a:t>
            </a:r>
            <a:r>
              <a:rPr lang="en-US" b="0" dirty="0"/>
              <a:t>  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 smtClean="0"/>
              <a:t>’)</a:t>
            </a:r>
            <a:endParaRPr lang="en-US" b="0" dirty="0"/>
          </a:p>
          <a:p>
            <a:pPr algn="just"/>
            <a:r>
              <a:rPr lang="en-US" b="0" dirty="0"/>
              <a:t>	</a:t>
            </a:r>
            <a:r>
              <a:rPr lang="en-US" b="0" dirty="0" err="1"/>
              <a:t>atau</a:t>
            </a:r>
            <a:r>
              <a:rPr lang="en-US" b="0" dirty="0"/>
              <a:t>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i="1" dirty="0"/>
              <a:t>M</a:t>
            </a:r>
            <a:r>
              <a:rPr lang="en-US" b="0" baseline="-25000" dirty="0"/>
              <a:t>2</a:t>
            </a:r>
            <a:r>
              <a:rPr lang="en-US" b="0" i="1" dirty="0"/>
              <a:t>M</a:t>
            </a:r>
            <a:r>
              <a:rPr lang="en-US" b="0" baseline="-25000" dirty="0"/>
              <a:t>3</a:t>
            </a:r>
            <a:r>
              <a:rPr lang="en-US" b="0" dirty="0"/>
              <a:t> = </a:t>
            </a:r>
            <a:r>
              <a:rPr lang="en-US" b="0" dirty="0">
                <a:sym typeface="Symbol"/>
              </a:rPr>
              <a:t></a:t>
            </a:r>
            <a:r>
              <a:rPr lang="en-US" b="0" dirty="0"/>
              <a:t>(0, 2, 3)		</a:t>
            </a:r>
          </a:p>
        </p:txBody>
      </p:sp>
    </p:spTree>
    <p:extLst>
      <p:ext uri="{BB962C8B-B14F-4D97-AF65-F5344CB8AC3E}">
        <p14:creationId xmlns:p14="http://schemas.microsoft.com/office/powerpoint/2010/main" val="33623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609282"/>
          </a:xfrm>
        </p:spPr>
        <p:txBody>
          <a:bodyPr>
            <a:normAutofit/>
          </a:bodyPr>
          <a:lstStyle/>
          <a:p>
            <a:r>
              <a:rPr lang="en-US" sz="2400" b="1" u="sng" dirty="0" err="1"/>
              <a:t>Konversi</a:t>
            </a:r>
            <a:r>
              <a:rPr lang="en-US" sz="2400" b="1" u="sng" dirty="0"/>
              <a:t> </a:t>
            </a:r>
            <a:r>
              <a:rPr lang="en-US" sz="2400" b="1" u="sng" dirty="0" err="1"/>
              <a:t>Antar</a:t>
            </a:r>
            <a:r>
              <a:rPr lang="en-US" sz="2400" b="1" u="sng" dirty="0"/>
              <a:t> </a:t>
            </a:r>
            <a:r>
              <a:rPr lang="en-US" sz="2400" b="1" u="sng" dirty="0" err="1"/>
              <a:t>Bentuk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Kanonik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 smtClean="0"/>
              <a:t>Misalkan</a:t>
            </a:r>
            <a:r>
              <a:rPr lang="en-US" b="0" dirty="0" smtClean="0"/>
              <a:t>: </a:t>
            </a:r>
            <a:endParaRPr lang="en-US" b="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	= </a:t>
            </a:r>
            <a:r>
              <a:rPr lang="en-US" b="0" dirty="0">
                <a:sym typeface="Symbol"/>
              </a:rPr>
              <a:t></a:t>
            </a:r>
            <a:r>
              <a:rPr lang="en-US" b="0" dirty="0"/>
              <a:t> (1, 4, 5, 6, </a:t>
            </a:r>
            <a:r>
              <a:rPr lang="en-US" b="0" dirty="0" smtClean="0"/>
              <a:t>7)</a:t>
            </a:r>
            <a:r>
              <a:rPr lang="en-US" b="0" dirty="0"/>
              <a:t> 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i="1" dirty="0"/>
              <a:t>f</a:t>
            </a:r>
            <a:r>
              <a:rPr lang="en-US" b="0" dirty="0"/>
              <a:t> ’</a:t>
            </a:r>
            <a:r>
              <a:rPr lang="en-US" b="0" dirty="0" err="1"/>
              <a:t>adalah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</a:t>
            </a:r>
            <a:r>
              <a:rPr lang="en-US" b="0" dirty="0" err="1"/>
              <a:t>komplemen</a:t>
            </a:r>
            <a:r>
              <a:rPr lang="en-US" b="0" dirty="0"/>
              <a:t> </a:t>
            </a:r>
            <a:r>
              <a:rPr lang="en-US" b="0" dirty="0" err="1"/>
              <a:t>dari</a:t>
            </a:r>
            <a:r>
              <a:rPr lang="en-US" b="0" dirty="0"/>
              <a:t> </a:t>
            </a:r>
            <a:r>
              <a:rPr lang="en-US" b="0" i="1" dirty="0"/>
              <a:t>f</a:t>
            </a:r>
            <a:r>
              <a:rPr lang="en-US" b="0" dirty="0" smtClean="0"/>
              <a:t>, </a:t>
            </a:r>
            <a:r>
              <a:rPr lang="en-US" b="0" dirty="0"/>
              <a:t> 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i="1" dirty="0" smtClean="0"/>
              <a:t>f</a:t>
            </a:r>
            <a:r>
              <a:rPr lang="en-US" b="0" dirty="0" smtClean="0"/>
              <a:t> </a:t>
            </a:r>
            <a:r>
              <a:rPr lang="en-US" b="0" dirty="0"/>
              <a:t>’(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dirty="0">
                <a:sym typeface="Symbol"/>
              </a:rPr>
              <a:t></a:t>
            </a:r>
            <a:r>
              <a:rPr lang="en-US" b="0" dirty="0"/>
              <a:t> (0, 2, 3)  = 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2 </a:t>
            </a:r>
            <a:r>
              <a:rPr lang="en-US" b="0" dirty="0"/>
              <a:t>+ </a:t>
            </a:r>
            <a:r>
              <a:rPr lang="en-US" b="0" i="1" dirty="0" smtClean="0"/>
              <a:t>m</a:t>
            </a:r>
            <a:r>
              <a:rPr lang="en-US" b="0" baseline="-25000" dirty="0" smtClean="0"/>
              <a:t>3</a:t>
            </a:r>
            <a:r>
              <a:rPr lang="en-US" b="0" dirty="0"/>
              <a:t>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err="1"/>
              <a:t>menggunakan</a:t>
            </a:r>
            <a:r>
              <a:rPr lang="en-US" b="0" dirty="0"/>
              <a:t> </a:t>
            </a:r>
            <a:r>
              <a:rPr lang="en-US" b="0" dirty="0" err="1"/>
              <a:t>hukum</a:t>
            </a:r>
            <a:r>
              <a:rPr lang="en-US" b="0" dirty="0"/>
              <a:t> De Morgan, </a:t>
            </a:r>
            <a:r>
              <a:rPr lang="en-US" b="0" dirty="0" err="1"/>
              <a:t>kita</a:t>
            </a:r>
            <a:r>
              <a:rPr lang="en-US" b="0" dirty="0"/>
              <a:t> </a:t>
            </a:r>
            <a:r>
              <a:rPr lang="en-US" b="0" dirty="0" err="1"/>
              <a:t>dapat</a:t>
            </a:r>
            <a:r>
              <a:rPr lang="en-US" b="0" dirty="0"/>
              <a:t> </a:t>
            </a:r>
            <a:r>
              <a:rPr lang="en-US" b="0" dirty="0" err="1"/>
              <a:t>memperoleh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</a:t>
            </a:r>
            <a:r>
              <a:rPr lang="en-US" b="0" i="1" dirty="0"/>
              <a:t>f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bentuk</a:t>
            </a:r>
            <a:r>
              <a:rPr lang="en-US" b="0" dirty="0"/>
              <a:t> POS</a:t>
            </a:r>
            <a:r>
              <a:rPr lang="en-US" b="0" dirty="0" smtClean="0"/>
              <a:t>:</a:t>
            </a:r>
            <a:r>
              <a:rPr lang="en-US" b="0" dirty="0"/>
              <a:t> </a:t>
            </a:r>
          </a:p>
          <a:p>
            <a:pPr algn="just"/>
            <a:r>
              <a:rPr lang="en-US" b="0" i="1" dirty="0"/>
              <a:t>    f</a:t>
            </a:r>
            <a:r>
              <a:rPr lang="en-US" b="0" dirty="0"/>
              <a:t> ’(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 = (</a:t>
            </a:r>
            <a:r>
              <a:rPr lang="en-US" b="0" i="1" dirty="0"/>
              <a:t>f</a:t>
            </a:r>
            <a:r>
              <a:rPr lang="en-US" b="0" dirty="0"/>
              <a:t> ’(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))’ = (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dirty="0"/>
              <a:t> + </a:t>
            </a:r>
            <a:r>
              <a:rPr lang="en-US" b="0" i="1" dirty="0"/>
              <a:t>m</a:t>
            </a:r>
            <a:r>
              <a:rPr lang="en-US" b="0" baseline="-25000" dirty="0"/>
              <a:t>2 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3</a:t>
            </a:r>
            <a:r>
              <a:rPr lang="en-US" b="0" dirty="0"/>
              <a:t>)’</a:t>
            </a:r>
          </a:p>
          <a:p>
            <a:pPr algn="just"/>
            <a:r>
              <a:rPr lang="en-US" b="0" dirty="0"/>
              <a:t>   	  </a:t>
            </a:r>
            <a:r>
              <a:rPr lang="en-US" b="0" dirty="0" smtClean="0"/>
              <a:t>      = 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dirty="0"/>
              <a:t>’ . </a:t>
            </a:r>
            <a:r>
              <a:rPr lang="en-US" b="0" i="1" dirty="0"/>
              <a:t>m</a:t>
            </a:r>
            <a:r>
              <a:rPr lang="en-US" b="0" baseline="-25000" dirty="0"/>
              <a:t>2</a:t>
            </a:r>
            <a:r>
              <a:rPr lang="en-US" b="0" dirty="0"/>
              <a:t>’ . </a:t>
            </a:r>
            <a:r>
              <a:rPr lang="en-US" b="0" i="1" dirty="0"/>
              <a:t>m</a:t>
            </a:r>
            <a:r>
              <a:rPr lang="en-US" b="0" baseline="-25000" dirty="0"/>
              <a:t>3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                     = (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’)’ (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i="1" dirty="0"/>
              <a:t> z’</a:t>
            </a:r>
            <a:r>
              <a:rPr lang="en-US" b="0" dirty="0"/>
              <a:t>)’ (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 </a:t>
            </a:r>
            <a:r>
              <a:rPr lang="en-US" b="0" i="1" dirty="0"/>
              <a:t>z</a:t>
            </a:r>
            <a:r>
              <a:rPr lang="en-US" b="0" dirty="0"/>
              <a:t>)’</a:t>
            </a:r>
          </a:p>
          <a:p>
            <a:pPr algn="just"/>
            <a:r>
              <a:rPr lang="en-US" b="0" dirty="0"/>
              <a:t>           </a:t>
            </a:r>
            <a:r>
              <a:rPr lang="en-US" b="0" dirty="0" smtClean="0"/>
              <a:t>          </a:t>
            </a:r>
            <a:r>
              <a:rPr lang="en-US" b="0" dirty="0"/>
              <a:t>=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)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)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z’)</a:t>
            </a:r>
          </a:p>
          <a:p>
            <a:pPr algn="just"/>
            <a:r>
              <a:rPr lang="en-US" b="0" dirty="0"/>
              <a:t>            </a:t>
            </a:r>
            <a:r>
              <a:rPr lang="en-US" b="0" dirty="0" smtClean="0"/>
              <a:t>         = 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dirty="0"/>
              <a:t> </a:t>
            </a:r>
            <a:r>
              <a:rPr lang="en-US" b="0" i="1" dirty="0"/>
              <a:t>M</a:t>
            </a:r>
            <a:r>
              <a:rPr lang="en-US" b="0" baseline="-25000" dirty="0"/>
              <a:t>2 </a:t>
            </a:r>
            <a:r>
              <a:rPr lang="en-US" b="0" i="1" dirty="0"/>
              <a:t>M</a:t>
            </a:r>
            <a:r>
              <a:rPr lang="en-US" b="0" baseline="-25000" dirty="0"/>
              <a:t>3</a:t>
            </a:r>
            <a:endParaRPr lang="en-US" b="0" dirty="0"/>
          </a:p>
          <a:p>
            <a:pPr algn="just"/>
            <a:r>
              <a:rPr lang="en-US" b="0" dirty="0"/>
              <a:t>           </a:t>
            </a:r>
            <a:r>
              <a:rPr lang="en-US" b="0" dirty="0" smtClean="0"/>
              <a:t>          </a:t>
            </a:r>
            <a:r>
              <a:rPr lang="en-US" b="0" dirty="0"/>
              <a:t>= </a:t>
            </a:r>
            <a:r>
              <a:rPr lang="en-US" b="0" dirty="0">
                <a:sym typeface="Symbol"/>
              </a:rPr>
              <a:t></a:t>
            </a:r>
            <a:r>
              <a:rPr lang="en-US" b="0" dirty="0"/>
              <a:t> (0,2,3</a:t>
            </a:r>
            <a:r>
              <a:rPr lang="en-US" b="0" dirty="0" smtClean="0"/>
              <a:t>)</a:t>
            </a:r>
            <a:r>
              <a:rPr lang="en-US" b="0" dirty="0"/>
              <a:t> </a:t>
            </a:r>
          </a:p>
          <a:p>
            <a:pPr algn="just"/>
            <a:r>
              <a:rPr lang="en-US" b="0" dirty="0" err="1"/>
              <a:t>Jadi</a:t>
            </a:r>
            <a:r>
              <a:rPr lang="en-US" b="0" dirty="0"/>
              <a:t>, 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 = </a:t>
            </a:r>
            <a:r>
              <a:rPr lang="en-US" b="0" dirty="0">
                <a:sym typeface="Symbol"/>
              </a:rPr>
              <a:t></a:t>
            </a:r>
            <a:r>
              <a:rPr lang="en-US" b="0" dirty="0"/>
              <a:t> (1, 4, 5, 6, 7) = </a:t>
            </a:r>
            <a:r>
              <a:rPr lang="en-US" b="0" dirty="0">
                <a:sym typeface="Symbol"/>
              </a:rPr>
              <a:t></a:t>
            </a:r>
            <a:r>
              <a:rPr lang="en-US" b="0" dirty="0"/>
              <a:t> (0,2,3</a:t>
            </a:r>
            <a:r>
              <a:rPr lang="en-US" b="0" dirty="0" smtClean="0"/>
              <a:t>).</a:t>
            </a:r>
            <a:r>
              <a:rPr lang="en-US" b="0" dirty="0"/>
              <a:t> </a:t>
            </a:r>
          </a:p>
          <a:p>
            <a:pPr algn="just"/>
            <a:r>
              <a:rPr lang="en-US" b="0" u="sng" dirty="0" err="1"/>
              <a:t>Kesimpulan</a:t>
            </a:r>
            <a:r>
              <a:rPr lang="en-US" b="0" dirty="0"/>
              <a:t>: </a:t>
            </a:r>
            <a:r>
              <a:rPr lang="en-US" b="0" i="1" dirty="0" err="1"/>
              <a:t>m</a:t>
            </a:r>
            <a:r>
              <a:rPr lang="en-US" b="0" i="1" baseline="-25000" dirty="0" err="1"/>
              <a:t>j</a:t>
            </a:r>
            <a:r>
              <a:rPr lang="en-US" b="0" dirty="0"/>
              <a:t>’ = </a:t>
            </a:r>
            <a:r>
              <a:rPr lang="en-US" b="0" i="1" dirty="0" err="1"/>
              <a:t>M</a:t>
            </a:r>
            <a:r>
              <a:rPr lang="en-US" b="0" i="1" baseline="-25000" dirty="0" err="1"/>
              <a:t>j</a:t>
            </a:r>
            <a:endParaRPr lang="en-US" b="0" dirty="0"/>
          </a:p>
          <a:p>
            <a:pPr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48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229600" cy="761682"/>
          </a:xfrm>
        </p:spPr>
        <p:txBody>
          <a:bodyPr/>
          <a:lstStyle/>
          <a:p>
            <a:r>
              <a:rPr lang="en-US" u="sng" dirty="0" smtClean="0"/>
              <a:t>DEFINISI ALJABAR BOOLEN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006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Aljabar</a:t>
            </a:r>
            <a:r>
              <a:rPr lang="en-US" b="0" dirty="0"/>
              <a:t> </a:t>
            </a:r>
            <a:r>
              <a:rPr lang="en-US" b="0" dirty="0" err="1"/>
              <a:t>boolean</a:t>
            </a:r>
            <a:r>
              <a:rPr lang="en-US" b="0" dirty="0"/>
              <a:t> </a:t>
            </a:r>
            <a:r>
              <a:rPr lang="en-US" b="0" dirty="0" err="1"/>
              <a:t>merupakan</a:t>
            </a:r>
            <a:r>
              <a:rPr lang="en-US" b="0" dirty="0"/>
              <a:t> </a:t>
            </a:r>
            <a:r>
              <a:rPr lang="en-US" b="0" dirty="0" err="1"/>
              <a:t>aljabar</a:t>
            </a:r>
            <a:r>
              <a:rPr lang="en-US" b="0" dirty="0"/>
              <a:t> yang </a:t>
            </a:r>
            <a:r>
              <a:rPr lang="en-US" b="0" dirty="0" err="1"/>
              <a:t>terdiri</a:t>
            </a:r>
            <a:r>
              <a:rPr lang="en-US" b="0" dirty="0"/>
              <a:t> </a:t>
            </a:r>
            <a:r>
              <a:rPr lang="en-US" b="0" dirty="0" err="1"/>
              <a:t>atas</a:t>
            </a:r>
            <a:r>
              <a:rPr lang="en-US" b="0" dirty="0"/>
              <a:t> </a:t>
            </a:r>
            <a:r>
              <a:rPr lang="en-US" b="0" dirty="0" err="1"/>
              <a:t>suatu</a:t>
            </a:r>
            <a:r>
              <a:rPr lang="en-US" b="0" dirty="0"/>
              <a:t> </a:t>
            </a:r>
            <a:r>
              <a:rPr lang="en-US" b="0" dirty="0" err="1"/>
              <a:t>himpunan</a:t>
            </a:r>
            <a:r>
              <a:rPr lang="en-US" b="0" dirty="0"/>
              <a:t> </a:t>
            </a: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err="1"/>
              <a:t>dua</a:t>
            </a:r>
            <a:r>
              <a:rPr lang="en-US" b="0" dirty="0"/>
              <a:t> operator </a:t>
            </a:r>
            <a:r>
              <a:rPr lang="en-US" b="0" dirty="0" err="1"/>
              <a:t>biner</a:t>
            </a:r>
            <a:r>
              <a:rPr lang="en-US" b="0" dirty="0"/>
              <a:t> yang </a:t>
            </a:r>
            <a:r>
              <a:rPr lang="en-US" b="0" dirty="0" err="1"/>
              <a:t>didefinisikan</a:t>
            </a:r>
            <a:r>
              <a:rPr lang="en-US" b="0" dirty="0"/>
              <a:t> </a:t>
            </a:r>
            <a:r>
              <a:rPr lang="en-US" b="0" dirty="0" err="1"/>
              <a:t>pada</a:t>
            </a:r>
            <a:r>
              <a:rPr lang="en-US" b="0" dirty="0"/>
              <a:t> </a:t>
            </a:r>
            <a:r>
              <a:rPr lang="en-US" b="0" dirty="0" err="1"/>
              <a:t>himpunan</a:t>
            </a:r>
            <a:r>
              <a:rPr lang="en-US" b="0" dirty="0"/>
              <a:t> </a:t>
            </a:r>
            <a:r>
              <a:rPr lang="en-US" b="0" dirty="0" err="1"/>
              <a:t>tersebut</a:t>
            </a:r>
            <a:r>
              <a:rPr lang="en-US" b="0" dirty="0" smtClean="0"/>
              <a:t>.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mempunyai</a:t>
            </a:r>
            <a:r>
              <a:rPr lang="en-US" b="0" dirty="0" smtClean="0"/>
              <a:t> </a:t>
            </a:r>
            <a:r>
              <a:rPr lang="en-US" b="0" dirty="0" err="1" smtClean="0"/>
              <a:t>sebuah</a:t>
            </a:r>
            <a:r>
              <a:rPr lang="en-US" b="0" dirty="0" smtClean="0"/>
              <a:t> </a:t>
            </a:r>
            <a:r>
              <a:rPr lang="en-US" b="0" dirty="0" err="1" smtClean="0"/>
              <a:t>aljabar</a:t>
            </a:r>
            <a:r>
              <a:rPr lang="en-US" b="0" dirty="0" smtClean="0"/>
              <a:t> Boolean, </a:t>
            </a:r>
            <a:r>
              <a:rPr lang="en-US" b="0" dirty="0" err="1" smtClean="0"/>
              <a:t>harus</a:t>
            </a:r>
            <a:r>
              <a:rPr lang="en-US" b="0" dirty="0" smtClean="0"/>
              <a:t> </a:t>
            </a:r>
            <a:r>
              <a:rPr lang="en-US" b="0" dirty="0" err="1" smtClean="0"/>
              <a:t>diperlihatkan</a:t>
            </a:r>
            <a:r>
              <a:rPr lang="en-US" b="0" dirty="0" smtClean="0"/>
              <a:t>: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b="0" dirty="0" err="1" smtClean="0"/>
              <a:t>Elemen-elemen</a:t>
            </a:r>
            <a:r>
              <a:rPr lang="en-US" b="0" dirty="0" smtClean="0"/>
              <a:t> </a:t>
            </a:r>
            <a:r>
              <a:rPr lang="en-US" b="0" dirty="0" err="1" smtClean="0"/>
              <a:t>himpunan</a:t>
            </a:r>
            <a:r>
              <a:rPr lang="en-US" b="0" dirty="0" smtClean="0"/>
              <a:t> </a:t>
            </a:r>
            <a:r>
              <a:rPr lang="en-US" b="0" i="1" dirty="0" smtClean="0"/>
              <a:t>B (</a:t>
            </a:r>
            <a:r>
              <a:rPr lang="en-US" b="0" i="1" dirty="0" err="1" smtClean="0"/>
              <a:t>Boolean,B</a:t>
            </a:r>
            <a:r>
              <a:rPr lang="en-US" b="0" i="1" dirty="0" smtClean="0"/>
              <a:t>={0,1} </a:t>
            </a:r>
            <a:r>
              <a:rPr lang="en-US" b="0" i="1" dirty="0" err="1" smtClean="0"/>
              <a:t>atau</a:t>
            </a:r>
            <a:r>
              <a:rPr lang="en-US" b="0" i="1" dirty="0" smtClean="0"/>
              <a:t> B={T,F})</a:t>
            </a:r>
            <a:r>
              <a:rPr lang="en-US" b="0" dirty="0" smtClean="0"/>
              <a:t>,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b="0" dirty="0" err="1" smtClean="0"/>
              <a:t>Kaidah</a:t>
            </a:r>
            <a:r>
              <a:rPr lang="en-US" b="0" dirty="0" smtClean="0"/>
              <a:t> </a:t>
            </a:r>
            <a:r>
              <a:rPr lang="en-US" b="0" dirty="0" err="1" smtClean="0"/>
              <a:t>operasi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operator </a:t>
            </a:r>
            <a:r>
              <a:rPr lang="en-US" b="0" dirty="0" err="1" smtClean="0"/>
              <a:t>biner</a:t>
            </a:r>
            <a:r>
              <a:rPr lang="en-US" b="0" dirty="0" smtClean="0"/>
              <a:t> (+ </a:t>
            </a:r>
            <a:r>
              <a:rPr lang="en-US" b="0" dirty="0" err="1" smtClean="0"/>
              <a:t>dan</a:t>
            </a:r>
            <a:r>
              <a:rPr lang="en-US" b="0" dirty="0" smtClean="0"/>
              <a:t> .) </a:t>
            </a:r>
            <a:r>
              <a:rPr lang="en-US" b="0" dirty="0" err="1" smtClean="0"/>
              <a:t>dan</a:t>
            </a:r>
            <a:r>
              <a:rPr lang="en-US" b="0" dirty="0" smtClean="0"/>
              <a:t> operator </a:t>
            </a:r>
            <a:r>
              <a:rPr lang="en-US" b="0" dirty="0" err="1" smtClean="0"/>
              <a:t>uner</a:t>
            </a:r>
            <a:r>
              <a:rPr lang="en-US" b="0" dirty="0" smtClean="0"/>
              <a:t> (‘),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b="0" dirty="0" err="1" smtClean="0"/>
              <a:t>Memenuhi</a:t>
            </a:r>
            <a:r>
              <a:rPr lang="en-US" b="0" dirty="0" smtClean="0"/>
              <a:t> </a:t>
            </a:r>
            <a:r>
              <a:rPr lang="en-US" b="0" dirty="0" err="1" smtClean="0"/>
              <a:t>postulat</a:t>
            </a:r>
            <a:r>
              <a:rPr lang="en-US" b="0" dirty="0" smtClean="0"/>
              <a:t> Huntington.</a:t>
            </a:r>
          </a:p>
          <a:p>
            <a:pPr marL="457200" lvl="0" indent="-457200" algn="just"/>
            <a:endParaRPr lang="en-US" b="0" dirty="0"/>
          </a:p>
          <a:p>
            <a:pPr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322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609282"/>
          </a:xfrm>
        </p:spPr>
        <p:txBody>
          <a:bodyPr>
            <a:normAutofit/>
          </a:bodyPr>
          <a:lstStyle/>
          <a:p>
            <a:r>
              <a:rPr lang="en-US" sz="3200" b="1" u="sng" dirty="0" err="1"/>
              <a:t>Konversi</a:t>
            </a:r>
            <a:r>
              <a:rPr lang="en-US" sz="3200" b="1" u="sng" dirty="0"/>
              <a:t> </a:t>
            </a:r>
            <a:r>
              <a:rPr lang="en-US" sz="3200" b="1" u="sng" dirty="0" err="1"/>
              <a:t>Antar</a:t>
            </a:r>
            <a:r>
              <a:rPr lang="en-US" sz="3200" b="1" u="sng" dirty="0"/>
              <a:t> </a:t>
            </a:r>
            <a:r>
              <a:rPr lang="en-US" sz="3200" b="1" u="sng" dirty="0" err="1"/>
              <a:t>Bentuk</a:t>
            </a:r>
            <a:r>
              <a:rPr lang="en-US" sz="3200" b="1" u="sng" dirty="0"/>
              <a:t> </a:t>
            </a:r>
            <a:r>
              <a:rPr lang="en-US" sz="3200" b="1" u="sng" dirty="0" err="1" smtClean="0"/>
              <a:t>Kanonik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Contoh</a:t>
            </a:r>
            <a:r>
              <a:rPr lang="en-US" dirty="0"/>
              <a:t>.  </a:t>
            </a:r>
            <a:r>
              <a:rPr lang="en-US" dirty="0" err="1" smtClean="0"/>
              <a:t>Nyatakan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 (0, 2, 4, 5)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y, z) 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(1, 2, 5, 6, 10, </a:t>
            </a:r>
            <a:r>
              <a:rPr lang="en-US" dirty="0" smtClean="0"/>
              <a:t>15)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u="sng" dirty="0" err="1"/>
              <a:t>Penyelesaian</a:t>
            </a:r>
            <a:r>
              <a:rPr lang="en-US" b="0" dirty="0"/>
              <a:t>:</a:t>
            </a:r>
          </a:p>
          <a:p>
            <a:pPr algn="just"/>
            <a:r>
              <a:rPr lang="en-US" b="0" dirty="0"/>
              <a:t>	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	= </a:t>
            </a:r>
            <a:r>
              <a:rPr lang="en-US" b="0" dirty="0">
                <a:sym typeface="Symbol"/>
              </a:rPr>
              <a:t></a:t>
            </a:r>
            <a:r>
              <a:rPr lang="en-US" b="0" dirty="0"/>
              <a:t> (1, 3, 6, 7)		</a:t>
            </a:r>
          </a:p>
          <a:p>
            <a:pPr algn="just"/>
            <a:r>
              <a:rPr lang="en-US" b="0" i="1" dirty="0" smtClean="0"/>
              <a:t>	g</a:t>
            </a:r>
            <a:r>
              <a:rPr lang="en-US" b="0" dirty="0" smtClean="0"/>
              <a:t>(</a:t>
            </a:r>
            <a:r>
              <a:rPr lang="en-US" b="0" i="1" dirty="0" smtClean="0"/>
              <a:t>w</a:t>
            </a:r>
            <a:r>
              <a:rPr lang="en-US" b="0" dirty="0"/>
              <a:t>, 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 smtClean="0"/>
              <a:t>) = </a:t>
            </a:r>
            <a:r>
              <a:rPr lang="en-US" b="0" dirty="0">
                <a:sym typeface="Symbol"/>
              </a:rPr>
              <a:t></a:t>
            </a:r>
            <a:r>
              <a:rPr lang="en-US" b="0" dirty="0"/>
              <a:t> (0, 3, 4, 7, 8, 9, 11, 12, 13, 14)</a:t>
            </a:r>
            <a:r>
              <a:rPr lang="en-US" dirty="0"/>
              <a:t>	</a:t>
            </a:r>
            <a:endParaRPr lang="en-US" dirty="0" smtClean="0"/>
          </a:p>
          <a:p>
            <a:pPr algn="just"/>
            <a:r>
              <a:rPr lang="en-US" dirty="0"/>
              <a:t>			             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dirty="0" err="1"/>
              <a:t>Contoh</a:t>
            </a:r>
            <a:r>
              <a:rPr lang="en-US" dirty="0"/>
              <a:t>. </a:t>
            </a:r>
            <a:r>
              <a:rPr lang="en-US" dirty="0" err="1"/>
              <a:t>Carilah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’yz</a:t>
            </a:r>
            <a:r>
              <a:rPr lang="en-US" dirty="0"/>
              <a:t>’</a:t>
            </a:r>
          </a:p>
          <a:p>
            <a:pPr algn="just"/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algn="just"/>
            <a:r>
              <a:rPr lang="en-US" b="0" dirty="0"/>
              <a:t>(a) SOP</a:t>
            </a:r>
          </a:p>
          <a:p>
            <a:pPr algn="just"/>
            <a:r>
              <a:rPr lang="en-US" b="0" i="1" dirty="0" smtClean="0"/>
              <a:t>	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 =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 err="1"/>
              <a:t>xy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	             = </a:t>
            </a:r>
            <a:r>
              <a:rPr lang="en-US" b="0" i="1" dirty="0"/>
              <a:t>y</a:t>
            </a:r>
            <a:r>
              <a:rPr lang="en-US" b="0" dirty="0"/>
              <a:t>’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x</a:t>
            </a:r>
            <a:r>
              <a:rPr lang="en-US" b="0" dirty="0"/>
              <a:t>’) (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’) + </a:t>
            </a:r>
            <a:r>
              <a:rPr lang="en-US" b="0" i="1" dirty="0" err="1"/>
              <a:t>xy</a:t>
            </a:r>
            <a:r>
              <a:rPr lang="en-US" b="0" dirty="0"/>
              <a:t> (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’)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           </a:t>
            </a:r>
            <a:r>
              <a:rPr lang="en-US" b="0" dirty="0" smtClean="0"/>
              <a:t>	              </a:t>
            </a:r>
            <a:r>
              <a:rPr lang="en-US" b="0" dirty="0"/>
              <a:t>= (</a:t>
            </a:r>
            <a:r>
              <a:rPr lang="en-US" b="0" i="1" dirty="0" err="1"/>
              <a:t>xy</a:t>
            </a:r>
            <a:r>
              <a:rPr lang="en-US" b="0" dirty="0"/>
              <a:t>’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’) (</a:t>
            </a:r>
            <a:r>
              <a:rPr lang="en-US" b="0" i="1" dirty="0"/>
              <a:t>z</a:t>
            </a:r>
            <a:r>
              <a:rPr lang="en-US" b="0" dirty="0"/>
              <a:t> + </a:t>
            </a:r>
            <a:r>
              <a:rPr lang="en-US" b="0" i="1" dirty="0"/>
              <a:t>z</a:t>
            </a:r>
            <a:r>
              <a:rPr lang="en-US" b="0" dirty="0"/>
              <a:t>’) + </a:t>
            </a:r>
            <a:r>
              <a:rPr lang="en-US" b="0" i="1" dirty="0"/>
              <a:t>xyz</a:t>
            </a:r>
            <a:r>
              <a:rPr lang="en-US" b="0" dirty="0"/>
              <a:t> + </a:t>
            </a:r>
            <a:r>
              <a:rPr lang="en-US" b="0" i="1" dirty="0"/>
              <a:t>xyz</a:t>
            </a:r>
            <a:r>
              <a:rPr lang="en-US" b="0" dirty="0"/>
              <a:t>’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	             =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’ + </a:t>
            </a:r>
            <a:r>
              <a:rPr lang="en-US" b="0" i="1" dirty="0"/>
              <a:t>xyz</a:t>
            </a:r>
            <a:r>
              <a:rPr lang="en-US" b="0" dirty="0"/>
              <a:t> + </a:t>
            </a:r>
            <a:r>
              <a:rPr lang="en-US" b="0" i="1" dirty="0"/>
              <a:t>xyz</a:t>
            </a:r>
            <a:r>
              <a:rPr lang="en-US" b="0" dirty="0"/>
              <a:t>’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r>
              <a:rPr lang="en-US" b="0" dirty="0" smtClean="0"/>
              <a:t>’</a:t>
            </a:r>
            <a:r>
              <a:rPr lang="en-US" b="0" dirty="0"/>
              <a:t> </a:t>
            </a:r>
          </a:p>
          <a:p>
            <a:pPr algn="just"/>
            <a:r>
              <a:rPr lang="en-US" b="0" dirty="0" smtClean="0"/>
              <a:t>	</a:t>
            </a:r>
            <a:r>
              <a:rPr lang="en-US" b="0" dirty="0" err="1" smtClean="0"/>
              <a:t>atau</a:t>
            </a:r>
            <a:r>
              <a:rPr lang="en-US" b="0" dirty="0" smtClean="0"/>
              <a:t> </a:t>
            </a: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 = </a:t>
            </a:r>
            <a:r>
              <a:rPr lang="en-US" b="0" i="1" dirty="0"/>
              <a:t>m</a:t>
            </a:r>
            <a:r>
              <a:rPr lang="en-US" b="0" baseline="-25000" dirty="0"/>
              <a:t>0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1 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2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4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5</a:t>
            </a:r>
            <a:r>
              <a:rPr lang="en-US" b="0" dirty="0"/>
              <a:t>+ </a:t>
            </a:r>
            <a:r>
              <a:rPr lang="en-US" b="0" i="1" dirty="0"/>
              <a:t>m</a:t>
            </a:r>
            <a:r>
              <a:rPr lang="en-US" b="0" baseline="-25000" dirty="0"/>
              <a:t>6</a:t>
            </a:r>
            <a:r>
              <a:rPr lang="en-US" b="0" dirty="0"/>
              <a:t>+ </a:t>
            </a:r>
            <a:r>
              <a:rPr lang="en-US" b="0" i="1" dirty="0" smtClean="0"/>
              <a:t>m</a:t>
            </a:r>
            <a:r>
              <a:rPr lang="en-US" b="0" baseline="-25000" dirty="0" smtClean="0"/>
              <a:t>7</a:t>
            </a:r>
          </a:p>
          <a:p>
            <a:pPr algn="just"/>
            <a:r>
              <a:rPr lang="en-US" b="0" dirty="0"/>
              <a:t> </a:t>
            </a:r>
          </a:p>
          <a:p>
            <a:pPr algn="just"/>
            <a:r>
              <a:rPr lang="en-US" b="0" dirty="0"/>
              <a:t>(b) POS</a:t>
            </a:r>
          </a:p>
          <a:p>
            <a:pPr algn="just"/>
            <a:r>
              <a:rPr lang="en-US" b="0" dirty="0"/>
              <a:t>	</a:t>
            </a:r>
            <a:r>
              <a:rPr lang="en-US" b="0" i="1" dirty="0" smtClean="0"/>
              <a:t>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z)  = </a:t>
            </a:r>
            <a:r>
              <a:rPr lang="en-US" b="0" i="1" dirty="0"/>
              <a:t>M</a:t>
            </a:r>
            <a:r>
              <a:rPr lang="en-US" b="0" baseline="-25000" dirty="0"/>
              <a:t>3</a:t>
            </a:r>
            <a:r>
              <a:rPr lang="en-US" b="0" dirty="0"/>
              <a:t>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z</a:t>
            </a:r>
            <a:r>
              <a:rPr lang="en-US" b="0" dirty="0"/>
              <a:t>’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29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382000" cy="685482"/>
          </a:xfrm>
        </p:spPr>
        <p:txBody>
          <a:bodyPr/>
          <a:lstStyle/>
          <a:p>
            <a:r>
              <a:rPr lang="en-US" u="sng" dirty="0" err="1" smtClean="0"/>
              <a:t>Aplikasi</a:t>
            </a:r>
            <a:r>
              <a:rPr lang="en-US" u="sng" dirty="0" smtClean="0"/>
              <a:t> </a:t>
            </a:r>
            <a:r>
              <a:rPr lang="en-US" u="sng" dirty="0" err="1" smtClean="0"/>
              <a:t>aljabar</a:t>
            </a:r>
            <a:r>
              <a:rPr lang="en-US" u="sng" dirty="0" smtClean="0"/>
              <a:t> </a:t>
            </a:r>
            <a:r>
              <a:rPr lang="en-US" u="sng" dirty="0" err="1" smtClean="0"/>
              <a:t>boolean</a:t>
            </a:r>
            <a:r>
              <a:rPr lang="en-US" u="sng" dirty="0" smtClean="0"/>
              <a:t>(1)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5105400"/>
          </a:xfrm>
        </p:spPr>
        <p:txBody>
          <a:bodyPr/>
          <a:lstStyle/>
          <a:p>
            <a:pPr algn="just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Jaringan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Pensaklaran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Switching Network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Saklar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: </a:t>
            </a:r>
            <a:r>
              <a:rPr lang="en-US" dirty="0" err="1"/>
              <a:t>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tutup</a:t>
            </a:r>
            <a:r>
              <a:rPr lang="en-US" dirty="0"/>
              <a:t>.  </a:t>
            </a:r>
            <a:endParaRPr lang="en-US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gerbang</a:t>
            </a:r>
            <a:r>
              <a:rPr lang="en-US" dirty="0"/>
              <a:t> paling </a:t>
            </a:r>
            <a:r>
              <a:rPr lang="en-US" dirty="0" err="1"/>
              <a:t>sederhana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1. </a:t>
            </a:r>
            <a:endParaRPr lang="en-US" dirty="0"/>
          </a:p>
          <a:p>
            <a:pPr marL="800100" lvl="1" indent="-342900" algn="just"/>
            <a:r>
              <a:rPr lang="en-US" b="1" i="1" dirty="0"/>
              <a:t>Output</a:t>
            </a:r>
            <a:r>
              <a:rPr lang="en-US" b="1" dirty="0"/>
              <a:t> </a:t>
            </a:r>
            <a:r>
              <a:rPr lang="en-US" b="1" i="1" dirty="0"/>
              <a:t>b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 smtClean="0"/>
              <a:t>ditutp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 smtClean="0"/>
              <a:t>x</a:t>
            </a:r>
          </a:p>
          <a:p>
            <a:pPr algn="just"/>
            <a:r>
              <a:rPr lang="en-US" i="1" dirty="0" smtClean="0"/>
              <a:t>2.</a:t>
            </a:r>
          </a:p>
          <a:p>
            <a:pPr marL="800100" lvl="1" indent="-342900" algn="just"/>
            <a:r>
              <a:rPr lang="en-US" b="1" i="1" dirty="0"/>
              <a:t>Output</a:t>
            </a:r>
            <a:r>
              <a:rPr lang="en-US" b="1" dirty="0"/>
              <a:t> </a:t>
            </a:r>
            <a:r>
              <a:rPr lang="en-US" b="1" i="1" dirty="0"/>
              <a:t>b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i="1" dirty="0"/>
              <a:t>y</a:t>
            </a:r>
            <a:r>
              <a:rPr lang="en-US" b="1" dirty="0"/>
              <a:t> </a:t>
            </a:r>
            <a:r>
              <a:rPr lang="en-US" b="1" dirty="0" err="1" smtClean="0"/>
              <a:t>ditutup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 err="1" smtClean="0"/>
              <a:t>xy</a:t>
            </a:r>
            <a:endParaRPr lang="en-US" b="1" i="1" dirty="0" smtClean="0"/>
          </a:p>
          <a:p>
            <a:pPr algn="just"/>
            <a:r>
              <a:rPr lang="en-US" i="1" dirty="0" smtClean="0"/>
              <a:t>3. </a:t>
            </a:r>
            <a:endParaRPr lang="en-US" i="1" dirty="0"/>
          </a:p>
          <a:p>
            <a:pPr algn="just"/>
            <a:endParaRPr lang="en-US" i="1" dirty="0" smtClean="0"/>
          </a:p>
          <a:p>
            <a:pPr marL="800100" lvl="1" indent="-342900" algn="just"/>
            <a:r>
              <a:rPr lang="en-US" b="1" i="1" dirty="0" smtClean="0"/>
              <a:t>Output</a:t>
            </a:r>
            <a:r>
              <a:rPr lang="en-US" b="1" dirty="0" smtClean="0"/>
              <a:t> </a:t>
            </a:r>
            <a:r>
              <a:rPr lang="en-US" b="1" i="1" dirty="0"/>
              <a:t>c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i="1" dirty="0"/>
              <a:t>y</a:t>
            </a:r>
            <a:r>
              <a:rPr lang="en-US" b="1" dirty="0"/>
              <a:t> </a:t>
            </a:r>
            <a:r>
              <a:rPr lang="en-US" b="1" dirty="0" err="1" smtClean="0"/>
              <a:t>ditutup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+ </a:t>
            </a:r>
            <a:r>
              <a:rPr lang="en-US" b="1" i="1" dirty="0"/>
              <a:t>y</a:t>
            </a:r>
            <a:endParaRPr lang="en-US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6600"/>
            <a:ext cx="23241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62425"/>
            <a:ext cx="33242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76800"/>
            <a:ext cx="18669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7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382000" cy="685482"/>
          </a:xfrm>
        </p:spPr>
        <p:txBody>
          <a:bodyPr/>
          <a:lstStyle/>
          <a:p>
            <a:r>
              <a:rPr lang="en-US" u="sng" dirty="0" err="1" smtClean="0"/>
              <a:t>Aplikasi</a:t>
            </a:r>
            <a:r>
              <a:rPr lang="en-US" u="sng" dirty="0" smtClean="0"/>
              <a:t> </a:t>
            </a:r>
            <a:r>
              <a:rPr lang="en-US" u="sng" dirty="0" err="1" smtClean="0"/>
              <a:t>aljabar</a:t>
            </a:r>
            <a:r>
              <a:rPr lang="en-US" u="sng" dirty="0" smtClean="0"/>
              <a:t> </a:t>
            </a:r>
            <a:r>
              <a:rPr lang="en-US" u="sng" dirty="0" err="1" smtClean="0"/>
              <a:t>boolean</a:t>
            </a:r>
            <a:r>
              <a:rPr lang="en-US" u="sng" dirty="0" smtClean="0"/>
              <a:t>(2)</a:t>
            </a:r>
            <a:endParaRPr lang="en-US" u="sng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305800" cy="4969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0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518"/>
            <a:ext cx="8382000" cy="685482"/>
          </a:xfrm>
        </p:spPr>
        <p:txBody>
          <a:bodyPr/>
          <a:lstStyle/>
          <a:p>
            <a:r>
              <a:rPr lang="en-US" u="sng" dirty="0" err="1" smtClean="0"/>
              <a:t>Aplikasi</a:t>
            </a:r>
            <a:r>
              <a:rPr lang="en-US" u="sng" dirty="0" smtClean="0"/>
              <a:t> </a:t>
            </a:r>
            <a:r>
              <a:rPr lang="en-US" u="sng" dirty="0" err="1" smtClean="0"/>
              <a:t>aljabar</a:t>
            </a:r>
            <a:r>
              <a:rPr lang="en-US" u="sng" dirty="0" smtClean="0"/>
              <a:t> </a:t>
            </a:r>
            <a:r>
              <a:rPr lang="en-US" u="sng" dirty="0" err="1" smtClean="0"/>
              <a:t>boolean</a:t>
            </a:r>
            <a:r>
              <a:rPr lang="en-US" u="sng" dirty="0" smtClean="0"/>
              <a:t>(3)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/>
              <a:t>.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pensaklaran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Boolean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u="sng" dirty="0" err="1"/>
              <a:t>Jawab</a:t>
            </a:r>
            <a:r>
              <a:rPr lang="en-US" dirty="0"/>
              <a:t>: 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+ (</a:t>
            </a:r>
            <a:r>
              <a:rPr lang="en-US" i="1" dirty="0"/>
              <a:t>x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/>
              <a:t>)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y </a:t>
            </a:r>
            <a:r>
              <a:rPr lang="en-US" dirty="0"/>
              <a:t>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z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5791200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4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918"/>
            <a:ext cx="8382000" cy="685482"/>
          </a:xfrm>
        </p:spPr>
        <p:txBody>
          <a:bodyPr/>
          <a:lstStyle/>
          <a:p>
            <a:r>
              <a:rPr lang="en-US" u="sng" dirty="0" err="1" smtClean="0"/>
              <a:t>Aplikasi</a:t>
            </a:r>
            <a:r>
              <a:rPr lang="en-US" u="sng" dirty="0" smtClean="0"/>
              <a:t> </a:t>
            </a:r>
            <a:r>
              <a:rPr lang="en-US" u="sng" dirty="0" err="1" smtClean="0"/>
              <a:t>aljabar</a:t>
            </a:r>
            <a:r>
              <a:rPr lang="en-US" u="sng" dirty="0" smtClean="0"/>
              <a:t> </a:t>
            </a:r>
            <a:r>
              <a:rPr lang="en-US" u="sng" dirty="0" err="1" smtClean="0"/>
              <a:t>boolean</a:t>
            </a:r>
            <a:r>
              <a:rPr lang="en-US" u="sng" dirty="0" smtClean="0"/>
              <a:t>(3)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/>
          </a:bodyPr>
          <a:lstStyle/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Rangkaian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Digital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Elektronik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40699"/>
            <a:ext cx="7924800" cy="1874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5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1682"/>
          </a:xfrm>
        </p:spPr>
        <p:txBody>
          <a:bodyPr/>
          <a:lstStyle/>
          <a:p>
            <a:r>
              <a:rPr lang="en-US" dirty="0" err="1" smtClean="0"/>
              <a:t>Penyederhanaan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8006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Suatu</a:t>
            </a:r>
            <a:r>
              <a:rPr lang="en-US" b="0" dirty="0" smtClean="0"/>
              <a:t> </a:t>
            </a:r>
            <a:r>
              <a:rPr lang="en-US" b="0" dirty="0" err="1" smtClean="0"/>
              <a:t>cara</a:t>
            </a:r>
            <a:r>
              <a:rPr lang="en-US" b="0" dirty="0" smtClean="0"/>
              <a:t> yang </a:t>
            </a:r>
            <a:r>
              <a:rPr lang="en-US" b="0" dirty="0" err="1" smtClean="0"/>
              <a:t>digunakan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meminimalkan</a:t>
            </a:r>
            <a:r>
              <a:rPr lang="en-US" b="0" dirty="0" smtClean="0"/>
              <a:t> literal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suatu</a:t>
            </a:r>
            <a:r>
              <a:rPr lang="en-US" b="0" dirty="0" smtClean="0"/>
              <a:t> </a:t>
            </a:r>
            <a:r>
              <a:rPr lang="en-US" b="0" dirty="0" err="1" smtClean="0"/>
              <a:t>fungsi</a:t>
            </a:r>
            <a:r>
              <a:rPr lang="en-US" b="0" dirty="0" smtClean="0"/>
              <a:t> Boolean.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Contoh</a:t>
            </a:r>
            <a:r>
              <a:rPr lang="en-US" b="0" dirty="0"/>
              <a:t>:</a:t>
            </a:r>
            <a:endParaRPr lang="en-US" b="0" dirty="0" smtClean="0"/>
          </a:p>
          <a:p>
            <a:r>
              <a:rPr lang="en-US" b="0" i="1" dirty="0"/>
              <a:t>	</a:t>
            </a:r>
            <a:r>
              <a:rPr lang="en-US" b="0" i="1" dirty="0" smtClean="0"/>
              <a:t>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 + </a:t>
            </a:r>
            <a:r>
              <a:rPr lang="en-US" b="0" i="1" dirty="0" err="1" smtClean="0"/>
              <a:t>x’y</a:t>
            </a:r>
            <a:r>
              <a:rPr lang="en-US" b="0" dirty="0"/>
              <a:t>’ + </a:t>
            </a:r>
            <a:r>
              <a:rPr lang="en-US" b="0" i="1" dirty="0"/>
              <a:t>y</a:t>
            </a:r>
            <a:r>
              <a:rPr lang="en-US" b="0" dirty="0"/>
              <a:t>’ </a:t>
            </a:r>
            <a:r>
              <a:rPr lang="en-US" b="0" dirty="0" err="1" smtClean="0"/>
              <a:t>disederhanakan</a:t>
            </a:r>
            <a:r>
              <a:rPr lang="en-US" b="0" dirty="0" smtClean="0"/>
              <a:t> </a:t>
            </a:r>
            <a:r>
              <a:rPr lang="en-US" b="0" dirty="0" err="1"/>
              <a:t>menjadi</a:t>
            </a:r>
            <a:r>
              <a:rPr lang="en-US" b="0" dirty="0"/>
              <a:t> </a:t>
            </a:r>
            <a:r>
              <a:rPr lang="en-US" b="0" i="1" dirty="0" smtClean="0"/>
              <a:t>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’ + </a:t>
            </a:r>
            <a:r>
              <a:rPr lang="en-US" b="0" i="1" dirty="0"/>
              <a:t>y</a:t>
            </a:r>
            <a:r>
              <a:rPr lang="en-US" b="0" dirty="0" smtClean="0"/>
              <a:t>’</a:t>
            </a:r>
          </a:p>
          <a:p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/>
              <a:t> </a:t>
            </a:r>
            <a:r>
              <a:rPr lang="en-US" b="0" dirty="0" err="1" smtClean="0"/>
              <a:t>Penyederhanaan</a:t>
            </a:r>
            <a:r>
              <a:rPr lang="en-US" b="0" dirty="0" smtClean="0"/>
              <a:t> </a:t>
            </a:r>
            <a:r>
              <a:rPr lang="en-US" b="0" dirty="0" err="1"/>
              <a:t>fungsi</a:t>
            </a:r>
            <a:r>
              <a:rPr lang="en-US" b="0" dirty="0"/>
              <a:t> Boolean </a:t>
            </a:r>
            <a:r>
              <a:rPr lang="en-US" b="0" dirty="0" err="1"/>
              <a:t>dapat</a:t>
            </a:r>
            <a:r>
              <a:rPr lang="en-US" b="0" dirty="0"/>
              <a:t> </a:t>
            </a:r>
            <a:r>
              <a:rPr lang="en-US" b="0" dirty="0" err="1"/>
              <a:t>dilakukan</a:t>
            </a:r>
            <a:r>
              <a:rPr lang="en-US" b="0" dirty="0"/>
              <a:t> </a:t>
            </a: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smtClean="0"/>
              <a:t>2 </a:t>
            </a:r>
            <a:r>
              <a:rPr lang="en-US" b="0" dirty="0" err="1"/>
              <a:t>cara</a:t>
            </a:r>
            <a:r>
              <a:rPr lang="en-US" b="0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 err="1"/>
              <a:t>Secara</a:t>
            </a:r>
            <a:r>
              <a:rPr lang="en-US" b="0" dirty="0"/>
              <a:t> </a:t>
            </a:r>
            <a:r>
              <a:rPr lang="en-US" b="0" dirty="0" err="1"/>
              <a:t>aljabar</a:t>
            </a:r>
            <a:endParaRPr lang="en-US" b="0" dirty="0"/>
          </a:p>
          <a:p>
            <a:pPr marL="457200" lvl="0" indent="-457200">
              <a:buFont typeface="+mj-lt"/>
              <a:buAutoNum type="arabicPeriod"/>
            </a:pPr>
            <a:r>
              <a:rPr lang="en-US" b="0" dirty="0" err="1"/>
              <a:t>Menggunakan</a:t>
            </a:r>
            <a:r>
              <a:rPr lang="en-US" b="0" dirty="0"/>
              <a:t> </a:t>
            </a:r>
            <a:r>
              <a:rPr lang="en-US" b="0" dirty="0" err="1"/>
              <a:t>Peta</a:t>
            </a:r>
            <a:r>
              <a:rPr lang="en-US" b="0" dirty="0"/>
              <a:t> </a:t>
            </a:r>
            <a:r>
              <a:rPr lang="en-US" b="0" dirty="0" err="1"/>
              <a:t>Karnaugh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904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533082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Penyederhanaan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aljabar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 smtClean="0"/>
              <a:t>Metode</a:t>
            </a:r>
            <a:r>
              <a:rPr lang="en-US" b="0" dirty="0" smtClean="0"/>
              <a:t> yang </a:t>
            </a:r>
            <a:r>
              <a:rPr lang="en-US" b="0" dirty="0" err="1" smtClean="0"/>
              <a:t>digunakan</a:t>
            </a:r>
            <a:r>
              <a:rPr lang="en-US" b="0" dirty="0" smtClean="0"/>
              <a:t> </a:t>
            </a:r>
            <a:r>
              <a:rPr lang="en-US" b="0" dirty="0" err="1" smtClean="0"/>
              <a:t>adalah</a:t>
            </a:r>
            <a:r>
              <a:rPr lang="en-US" b="0" dirty="0" smtClean="0"/>
              <a:t> </a:t>
            </a:r>
            <a:r>
              <a:rPr lang="en-US" b="0" dirty="0" err="1" smtClean="0"/>
              <a:t>prosedur</a:t>
            </a:r>
            <a:r>
              <a:rPr lang="en-US" b="0" dirty="0" smtClean="0"/>
              <a:t> </a:t>
            </a:r>
            <a:r>
              <a:rPr lang="en-US" b="0" i="1" dirty="0" smtClean="0"/>
              <a:t>cut-and-try </a:t>
            </a:r>
            <a:r>
              <a:rPr lang="en-US" b="0" dirty="0" smtClean="0"/>
              <a:t> yang </a:t>
            </a:r>
            <a:r>
              <a:rPr lang="en-US" b="0" dirty="0" err="1" smtClean="0"/>
              <a:t>memanfaat</a:t>
            </a:r>
            <a:r>
              <a:rPr lang="en-US" b="0" dirty="0" smtClean="0"/>
              <a:t> </a:t>
            </a:r>
            <a:r>
              <a:rPr lang="en-US" b="0" dirty="0" err="1" smtClean="0"/>
              <a:t>postulat</a:t>
            </a:r>
            <a:r>
              <a:rPr lang="en-US" b="0" dirty="0" smtClean="0"/>
              <a:t> (</a:t>
            </a:r>
            <a:r>
              <a:rPr lang="en-US" b="0" dirty="0" err="1" smtClean="0"/>
              <a:t>Aksioma</a:t>
            </a:r>
            <a:r>
              <a:rPr lang="en-US" b="0" dirty="0" smtClean="0"/>
              <a:t>), </a:t>
            </a:r>
            <a:r>
              <a:rPr lang="en-US" b="0" dirty="0" err="1" smtClean="0"/>
              <a:t>hukum-hukum</a:t>
            </a:r>
            <a:r>
              <a:rPr lang="en-US" b="0" dirty="0" smtClean="0"/>
              <a:t> </a:t>
            </a:r>
            <a:r>
              <a:rPr lang="en-US" b="0" dirty="0" err="1" smtClean="0"/>
              <a:t>dasar</a:t>
            </a:r>
            <a:r>
              <a:rPr lang="en-US" b="0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0" dirty="0" err="1"/>
              <a:t>Contoh</a:t>
            </a:r>
            <a:r>
              <a:rPr lang="en-US" b="0" dirty="0"/>
              <a:t>:</a:t>
            </a:r>
          </a:p>
          <a:p>
            <a:pPr lvl="0" algn="just"/>
            <a:r>
              <a:rPr lang="en-US" b="0" i="1" dirty="0" smtClean="0"/>
              <a:t>1. 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 </a:t>
            </a:r>
          </a:p>
          <a:p>
            <a:pPr algn="just"/>
            <a:r>
              <a:rPr lang="en-US" b="0" dirty="0"/>
              <a:t>    </a:t>
            </a:r>
            <a:r>
              <a:rPr lang="en-US" b="0" dirty="0" smtClean="0"/>
              <a:t>	= 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x</a:t>
            </a:r>
            <a:r>
              <a:rPr lang="en-US" b="0" dirty="0"/>
              <a:t>’)(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) </a:t>
            </a:r>
          </a:p>
          <a:p>
            <a:pPr algn="just"/>
            <a:r>
              <a:rPr lang="en-US" b="0" dirty="0"/>
              <a:t> </a:t>
            </a:r>
            <a:r>
              <a:rPr lang="en-US" b="0" dirty="0" smtClean="0"/>
              <a:t>	= </a:t>
            </a:r>
            <a:r>
              <a:rPr lang="en-US" b="0" dirty="0"/>
              <a:t>1 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 ) </a:t>
            </a:r>
          </a:p>
          <a:p>
            <a:pPr algn="just"/>
            <a:r>
              <a:rPr lang="en-US" b="0" dirty="0"/>
              <a:t> </a:t>
            </a:r>
            <a:r>
              <a:rPr lang="en-US" b="0" dirty="0" smtClean="0"/>
              <a:t>	= 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endParaRPr lang="en-US" b="0" dirty="0"/>
          </a:p>
          <a:p>
            <a:pPr algn="just"/>
            <a:r>
              <a:rPr lang="en-US" b="0" dirty="0"/>
              <a:t> </a:t>
            </a:r>
          </a:p>
          <a:p>
            <a:pPr lvl="0" algn="just"/>
            <a:r>
              <a:rPr lang="en-US" b="0" i="1" dirty="0" smtClean="0"/>
              <a:t>2. 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i="1" dirty="0"/>
              <a:t> </a:t>
            </a:r>
            <a:r>
              <a:rPr lang="en-US" b="0" dirty="0"/>
              <a:t>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 </a:t>
            </a:r>
            <a:r>
              <a:rPr lang="en-US" b="0" dirty="0" smtClean="0"/>
              <a:t>	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(</a:t>
            </a:r>
            <a:r>
              <a:rPr lang="en-US" b="0" i="1" dirty="0"/>
              <a:t>y</a:t>
            </a:r>
            <a:r>
              <a:rPr lang="en-US" b="0" dirty="0"/>
              <a:t>’ + </a:t>
            </a:r>
            <a:r>
              <a:rPr lang="en-US" b="0" i="1" dirty="0"/>
              <a:t>y</a:t>
            </a:r>
            <a:r>
              <a:rPr lang="en-US" b="0" dirty="0"/>
              <a:t>) + </a:t>
            </a:r>
            <a:r>
              <a:rPr lang="en-US" b="0" i="1" dirty="0" err="1"/>
              <a:t>xy</a:t>
            </a:r>
            <a:r>
              <a:rPr lang="en-US" b="0" dirty="0"/>
              <a:t>’ </a:t>
            </a:r>
          </a:p>
          <a:p>
            <a:pPr algn="just"/>
            <a:r>
              <a:rPr lang="en-US" b="0" dirty="0"/>
              <a:t> </a:t>
            </a:r>
            <a:r>
              <a:rPr lang="en-US" b="0" dirty="0" smtClean="0"/>
              <a:t>	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xz</a:t>
            </a:r>
            <a:r>
              <a:rPr lang="en-US" b="0" dirty="0"/>
              <a:t>’</a:t>
            </a:r>
          </a:p>
          <a:p>
            <a:pPr algn="just"/>
            <a:r>
              <a:rPr lang="en-US" b="0" dirty="0"/>
              <a:t> </a:t>
            </a:r>
          </a:p>
          <a:p>
            <a:pPr lvl="0" algn="just"/>
            <a:r>
              <a:rPr lang="en-US" b="0" i="1" dirty="0" smtClean="0"/>
              <a:t>3. 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 err="1"/>
              <a:t>xy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i="1" dirty="0"/>
              <a:t> </a:t>
            </a:r>
            <a:r>
              <a:rPr lang="en-US" b="0" dirty="0"/>
              <a:t>+ </a:t>
            </a:r>
            <a:r>
              <a:rPr lang="en-US" b="0" i="1" dirty="0" err="1"/>
              <a:t>yz</a:t>
            </a:r>
            <a:r>
              <a:rPr lang="en-US" b="0" dirty="0"/>
              <a:t>  = </a:t>
            </a:r>
            <a:r>
              <a:rPr lang="en-US" b="0" i="1" dirty="0" err="1"/>
              <a:t>xy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 err="1"/>
              <a:t>yz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x</a:t>
            </a:r>
            <a:r>
              <a:rPr lang="en-US" b="0" dirty="0"/>
              <a:t>’)</a:t>
            </a:r>
          </a:p>
          <a:p>
            <a:pPr algn="just"/>
            <a:r>
              <a:rPr lang="en-US" b="0" dirty="0"/>
              <a:t>  </a:t>
            </a:r>
            <a:r>
              <a:rPr lang="en-US" b="0" dirty="0" smtClean="0"/>
              <a:t>	    </a:t>
            </a:r>
            <a:r>
              <a:rPr lang="en-US" b="0" dirty="0"/>
              <a:t>= </a:t>
            </a:r>
            <a:r>
              <a:rPr lang="en-US" b="0" i="1" dirty="0" err="1"/>
              <a:t>xy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+ </a:t>
            </a:r>
            <a:r>
              <a:rPr lang="en-US" b="0" i="1" dirty="0"/>
              <a:t>xyz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yz</a:t>
            </a:r>
            <a:endParaRPr lang="en-US" b="0" dirty="0"/>
          </a:p>
          <a:p>
            <a:pPr algn="just"/>
            <a:r>
              <a:rPr lang="en-US" b="0" dirty="0"/>
              <a:t>   </a:t>
            </a:r>
            <a:r>
              <a:rPr lang="en-US" b="0" dirty="0" smtClean="0"/>
              <a:t>	   = </a:t>
            </a:r>
            <a:r>
              <a:rPr lang="en-US" b="0" i="1" dirty="0" err="1"/>
              <a:t>xy</a:t>
            </a:r>
            <a:r>
              <a:rPr lang="en-US" b="0" dirty="0"/>
              <a:t>(1 + </a:t>
            </a:r>
            <a:r>
              <a:rPr lang="en-US" b="0" i="1" dirty="0"/>
              <a:t>z</a:t>
            </a:r>
            <a:r>
              <a:rPr lang="en-US" b="0" dirty="0"/>
              <a:t>)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(1 +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 err="1"/>
              <a:t>xy</a:t>
            </a:r>
            <a:r>
              <a:rPr lang="en-US" b="0" dirty="0"/>
              <a:t> 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endParaRPr lang="en-US" b="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898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153400" cy="837882"/>
          </a:xfrm>
        </p:spPr>
        <p:txBody>
          <a:bodyPr/>
          <a:lstStyle/>
          <a:p>
            <a:r>
              <a:rPr lang="en-US" u="sng" dirty="0" smtClean="0"/>
              <a:t>2. PETA KARNAUGH(1)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b="0" dirty="0" err="1" smtClean="0">
                <a:cs typeface="Arial" pitchFamily="34" charset="0"/>
              </a:rPr>
              <a:t>Peta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Karnauhg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adalah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sebuah</a:t>
            </a:r>
            <a:r>
              <a:rPr lang="en-GB" b="0" dirty="0" smtClean="0">
                <a:cs typeface="Arial" pitchFamily="34" charset="0"/>
              </a:rPr>
              <a:t> diagram/</a:t>
            </a:r>
            <a:r>
              <a:rPr lang="en-GB" b="0" dirty="0" err="1" smtClean="0">
                <a:cs typeface="Arial" pitchFamily="34" charset="0"/>
              </a:rPr>
              <a:t>peta</a:t>
            </a:r>
            <a:r>
              <a:rPr lang="en-GB" b="0" dirty="0" smtClean="0">
                <a:cs typeface="Arial" pitchFamily="34" charset="0"/>
              </a:rPr>
              <a:t> yang </a:t>
            </a:r>
            <a:r>
              <a:rPr lang="en-GB" b="0" dirty="0" err="1" smtClean="0">
                <a:cs typeface="Arial" pitchFamily="34" charset="0"/>
              </a:rPr>
              <a:t>terbentuk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dari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kotak-kotak</a:t>
            </a:r>
            <a:r>
              <a:rPr lang="en-GB" b="0" dirty="0" smtClean="0">
                <a:cs typeface="Arial" pitchFamily="34" charset="0"/>
              </a:rPr>
              <a:t> (</a:t>
            </a:r>
            <a:r>
              <a:rPr lang="en-GB" b="0" dirty="0" err="1" smtClean="0">
                <a:cs typeface="Arial" pitchFamily="34" charset="0"/>
              </a:rPr>
              <a:t>berbentuk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bujursangkar</a:t>
            </a:r>
            <a:r>
              <a:rPr lang="en-GB" b="0" dirty="0" smtClean="0">
                <a:cs typeface="Arial" pitchFamily="34" charset="0"/>
              </a:rPr>
              <a:t>) yang </a:t>
            </a:r>
            <a:r>
              <a:rPr lang="en-GB" b="0" dirty="0" err="1" smtClean="0">
                <a:cs typeface="Arial" pitchFamily="34" charset="0"/>
              </a:rPr>
              <a:t>bersisian</a:t>
            </a:r>
            <a:r>
              <a:rPr lang="en-GB" b="0" dirty="0" smtClean="0">
                <a:cs typeface="Arial" pitchFamily="34" charset="0"/>
              </a:rPr>
              <a:t>.</a:t>
            </a: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b="0" dirty="0" err="1" smtClean="0">
                <a:cs typeface="Arial" pitchFamily="34" charset="0"/>
              </a:rPr>
              <a:t>Tiap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kotak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merepresentasikan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 smtClean="0">
                <a:cs typeface="Arial" pitchFamily="34" charset="0"/>
              </a:rPr>
              <a:t>sebuah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i="1" dirty="0" err="1" smtClean="0">
                <a:cs typeface="Arial" pitchFamily="34" charset="0"/>
              </a:rPr>
              <a:t>minterm</a:t>
            </a:r>
            <a:endParaRPr lang="en-GB" b="0" i="1" dirty="0" smtClean="0">
              <a:cs typeface="Arial" pitchFamily="34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b="0" dirty="0" err="1" smtClean="0">
                <a:cs typeface="Arial" pitchFamily="34" charset="0"/>
              </a:rPr>
              <a:t>Rumus</a:t>
            </a:r>
            <a:r>
              <a:rPr lang="en-GB" b="0" dirty="0" smtClean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untuk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menentukan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banyaknya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kotak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pada</a:t>
            </a:r>
            <a:r>
              <a:rPr lang="en-GB" b="0" dirty="0">
                <a:cs typeface="Arial" pitchFamily="34" charset="0"/>
              </a:rPr>
              <a:t> K-map </a:t>
            </a:r>
            <a:r>
              <a:rPr lang="en-GB" b="0" dirty="0" err="1">
                <a:cs typeface="Arial" pitchFamily="34" charset="0"/>
              </a:rPr>
              <a:t>adalah</a:t>
            </a:r>
            <a:r>
              <a:rPr lang="en-GB" b="0" dirty="0">
                <a:cs typeface="Arial" pitchFamily="34" charset="0"/>
              </a:rPr>
              <a:t> :</a:t>
            </a:r>
          </a:p>
          <a:p>
            <a:pPr indent="457200" algn="ctr" eaLnBrk="0" hangingPunct="0"/>
            <a:r>
              <a:rPr lang="en-US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 </a:t>
            </a:r>
            <a:r>
              <a:rPr 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= 2</a:t>
            </a:r>
            <a:r>
              <a:rPr lang="en-US" sz="3200" b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n</a:t>
            </a:r>
            <a:endParaRPr lang="en-US" sz="3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/>
            <a:r>
              <a:rPr lang="en-GB" b="0" dirty="0" smtClean="0">
                <a:cs typeface="Arial" pitchFamily="34" charset="0"/>
              </a:rPr>
              <a:t>n </a:t>
            </a:r>
            <a:r>
              <a:rPr lang="en-GB" b="0" dirty="0">
                <a:cs typeface="Arial" pitchFamily="34" charset="0"/>
              </a:rPr>
              <a:t>= </a:t>
            </a:r>
            <a:r>
              <a:rPr lang="en-GB" b="0" dirty="0" err="1">
                <a:cs typeface="Arial" pitchFamily="34" charset="0"/>
              </a:rPr>
              <a:t>jumlah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variabel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masukan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r>
              <a:rPr lang="en-GB" b="0" dirty="0">
                <a:cs typeface="Arial" pitchFamily="34" charset="0"/>
              </a:rPr>
              <a:t>A = </a:t>
            </a:r>
            <a:r>
              <a:rPr lang="en-GB" b="0" dirty="0" err="1">
                <a:cs typeface="Arial" pitchFamily="34" charset="0"/>
              </a:rPr>
              <a:t>banyaknya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kotak</a:t>
            </a:r>
            <a:r>
              <a:rPr lang="en-US" b="0" dirty="0">
                <a:latin typeface="Times New Roman" pitchFamily="18" charset="0"/>
              </a:rPr>
              <a:t> </a:t>
            </a:r>
            <a:endParaRPr lang="en-US" b="0" dirty="0" smtClean="0">
              <a:latin typeface="Times New Roman" pitchFamily="18" charset="0"/>
            </a:endParaRPr>
          </a:p>
          <a:p>
            <a:pPr indent="457200" eaLnBrk="0" hangingPunct="0"/>
            <a:endParaRPr lang="en-US" b="0" dirty="0" smtClean="0">
              <a:latin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n-GB" b="0" dirty="0">
                <a:cs typeface="Arial" pitchFamily="34" charset="0"/>
              </a:rPr>
              <a:t>1.</a:t>
            </a:r>
            <a:r>
              <a:rPr lang="en-GB" b="0" dirty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en-GB" sz="2200" b="0" u="sng" dirty="0">
                <a:cs typeface="Arial" pitchFamily="34" charset="0"/>
              </a:rPr>
              <a:t>K-map </a:t>
            </a:r>
            <a:r>
              <a:rPr lang="en-GB" sz="2200" b="0" u="sng" dirty="0" err="1">
                <a:cs typeface="Arial" pitchFamily="34" charset="0"/>
              </a:rPr>
              <a:t>dengan</a:t>
            </a:r>
            <a:r>
              <a:rPr lang="en-GB" sz="2200" b="0" u="sng" dirty="0">
                <a:cs typeface="Arial" pitchFamily="34" charset="0"/>
              </a:rPr>
              <a:t> 1 </a:t>
            </a:r>
            <a:r>
              <a:rPr lang="en-GB" sz="2200" b="0" u="sng" dirty="0" err="1">
                <a:cs typeface="Arial" pitchFamily="34" charset="0"/>
              </a:rPr>
              <a:t>variabel</a:t>
            </a:r>
            <a:r>
              <a:rPr lang="en-GB" sz="2200" b="0" u="sng" dirty="0">
                <a:cs typeface="Arial" pitchFamily="34" charset="0"/>
              </a:rPr>
              <a:t> input </a:t>
            </a:r>
            <a:endParaRPr lang="en-GB" sz="2200" b="0" u="sng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en-GB" b="0" dirty="0">
                <a:cs typeface="Arial" pitchFamily="34" charset="0"/>
              </a:rPr>
              <a:t>	</a:t>
            </a:r>
            <a:r>
              <a:rPr lang="en-GB" b="0" dirty="0" err="1">
                <a:cs typeface="Arial" pitchFamily="34" charset="0"/>
              </a:rPr>
              <a:t>Maka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untuk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membuat</a:t>
            </a:r>
            <a:r>
              <a:rPr lang="en-GB" b="0" dirty="0">
                <a:cs typeface="Arial" pitchFamily="34" charset="0"/>
              </a:rPr>
              <a:t> K-</a:t>
            </a:r>
            <a:r>
              <a:rPr lang="en-GB" b="0" dirty="0" err="1">
                <a:cs typeface="Arial" pitchFamily="34" charset="0"/>
              </a:rPr>
              <a:t>mapnya</a:t>
            </a:r>
            <a:r>
              <a:rPr lang="en-GB" b="0" dirty="0">
                <a:cs typeface="Arial" pitchFamily="34" charset="0"/>
              </a:rPr>
              <a:t> :A = 2</a:t>
            </a:r>
            <a:r>
              <a:rPr lang="en-GB" b="0" baseline="30000" dirty="0">
                <a:cs typeface="Arial" pitchFamily="34" charset="0"/>
              </a:rPr>
              <a:t>1</a:t>
            </a:r>
            <a:r>
              <a:rPr lang="en-GB" b="0" dirty="0">
                <a:cs typeface="Arial" pitchFamily="34" charset="0"/>
              </a:rPr>
              <a:t> = 2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b="0" dirty="0">
                <a:latin typeface="Times New Roman" pitchFamily="18" charset="0"/>
              </a:rPr>
              <a:t>			</a:t>
            </a:r>
            <a:r>
              <a:rPr lang="en-GB" b="0" dirty="0"/>
              <a:t>	     </a:t>
            </a:r>
            <a:endParaRPr lang="en-GB" sz="1800" b="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endParaRPr lang="en-US" b="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181600"/>
            <a:ext cx="1447800" cy="1228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5791200" cy="837882"/>
          </a:xfrm>
        </p:spPr>
        <p:txBody>
          <a:bodyPr/>
          <a:lstStyle/>
          <a:p>
            <a:r>
              <a:rPr lang="en-US" u="sng" dirty="0" smtClean="0"/>
              <a:t>2. PETA KARNAUGH(2)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221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b="0" u="sng" dirty="0" smtClean="0"/>
              <a:t>2. </a:t>
            </a:r>
            <a:r>
              <a:rPr lang="en-US" b="0" i="1" u="sng" dirty="0" err="1" smtClean="0"/>
              <a:t>Peta</a:t>
            </a:r>
            <a:r>
              <a:rPr lang="en-US" b="0" i="1" u="sng" dirty="0" smtClean="0"/>
              <a:t> </a:t>
            </a:r>
            <a:r>
              <a:rPr lang="en-US" b="0" i="1" u="sng" dirty="0" err="1"/>
              <a:t>Karnaugh</a:t>
            </a:r>
            <a:r>
              <a:rPr lang="en-US" b="0" i="1" u="sng" dirty="0"/>
              <a:t> </a:t>
            </a:r>
            <a:r>
              <a:rPr lang="en-US" b="0" i="1" u="sng" dirty="0" err="1"/>
              <a:t>dengan</a:t>
            </a:r>
            <a:r>
              <a:rPr lang="en-US" b="0" i="1" u="sng" dirty="0"/>
              <a:t> </a:t>
            </a:r>
            <a:r>
              <a:rPr lang="en-US" b="0" i="1" u="sng" dirty="0" err="1"/>
              <a:t>dua</a:t>
            </a:r>
            <a:r>
              <a:rPr lang="en-US" b="0" i="1" u="sng" dirty="0"/>
              <a:t> </a:t>
            </a:r>
            <a:r>
              <a:rPr lang="en-US" b="0" i="1" u="sng" dirty="0" err="1"/>
              <a:t>peubah</a:t>
            </a:r>
            <a:endParaRPr lang="en-US" b="0" u="sng" dirty="0"/>
          </a:p>
          <a:p>
            <a:pPr marL="342900" indent="-342900" eaLnBrk="0" hangingPunct="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b="0" dirty="0" err="1">
                <a:cs typeface="Arial" pitchFamily="34" charset="0"/>
              </a:rPr>
              <a:t>Maka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untuk</a:t>
            </a:r>
            <a:r>
              <a:rPr lang="en-GB" b="0" dirty="0">
                <a:cs typeface="Arial" pitchFamily="34" charset="0"/>
              </a:rPr>
              <a:t> </a:t>
            </a:r>
            <a:r>
              <a:rPr lang="en-GB" b="0" dirty="0" err="1">
                <a:cs typeface="Arial" pitchFamily="34" charset="0"/>
              </a:rPr>
              <a:t>membuat</a:t>
            </a:r>
            <a:r>
              <a:rPr lang="en-GB" b="0" dirty="0">
                <a:cs typeface="Arial" pitchFamily="34" charset="0"/>
              </a:rPr>
              <a:t> K-</a:t>
            </a:r>
            <a:r>
              <a:rPr lang="en-GB" b="0" dirty="0" err="1">
                <a:cs typeface="Arial" pitchFamily="34" charset="0"/>
              </a:rPr>
              <a:t>mapnya</a:t>
            </a:r>
            <a:r>
              <a:rPr lang="en-GB" b="0" dirty="0">
                <a:cs typeface="Arial" pitchFamily="34" charset="0"/>
              </a:rPr>
              <a:t> : A = 2</a:t>
            </a:r>
            <a:r>
              <a:rPr lang="en-GB" b="0" baseline="30000" dirty="0">
                <a:cs typeface="Arial" pitchFamily="34" charset="0"/>
              </a:rPr>
              <a:t>2</a:t>
            </a:r>
            <a:r>
              <a:rPr lang="en-GB" b="0" dirty="0">
                <a:cs typeface="Arial" pitchFamily="34" charset="0"/>
              </a:rPr>
              <a:t> = 4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b="0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b="0" dirty="0">
                <a:latin typeface="Times New Roman" pitchFamily="18" charset="0"/>
              </a:rPr>
              <a:t>			</a:t>
            </a:r>
            <a:r>
              <a:rPr lang="en-GB" b="0" dirty="0"/>
              <a:t>	     </a:t>
            </a:r>
            <a:endParaRPr lang="en-GB" sz="1800" b="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endParaRPr lang="en-US" b="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00400"/>
            <a:ext cx="6019800" cy="240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4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5791200" cy="837882"/>
          </a:xfrm>
        </p:spPr>
        <p:txBody>
          <a:bodyPr/>
          <a:lstStyle/>
          <a:p>
            <a:r>
              <a:rPr lang="en-US" u="sng" dirty="0" smtClean="0"/>
              <a:t>2. PETA KARNAUGH(3)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39925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u="sng" dirty="0"/>
              <a:t>3</a:t>
            </a:r>
            <a:r>
              <a:rPr lang="en-US" u="sng" dirty="0" smtClean="0"/>
              <a:t>. </a:t>
            </a:r>
            <a:r>
              <a:rPr lang="en-US" i="1" u="sng" dirty="0" err="1" smtClean="0"/>
              <a:t>Peta</a:t>
            </a:r>
            <a:r>
              <a:rPr lang="en-US" i="1" u="sng" dirty="0" smtClean="0"/>
              <a:t> </a:t>
            </a:r>
            <a:r>
              <a:rPr lang="en-US" i="1" u="sng" dirty="0" err="1"/>
              <a:t>Karnaugh</a:t>
            </a:r>
            <a:r>
              <a:rPr lang="en-US" i="1" u="sng" dirty="0"/>
              <a:t> </a:t>
            </a:r>
            <a:r>
              <a:rPr lang="en-US" i="1" u="sng" dirty="0" err="1"/>
              <a:t>dengan</a:t>
            </a:r>
            <a:r>
              <a:rPr lang="en-US" i="1" u="sng" dirty="0"/>
              <a:t> </a:t>
            </a:r>
            <a:r>
              <a:rPr lang="en-US" i="1" u="sng" dirty="0" err="1" smtClean="0"/>
              <a:t>tiga</a:t>
            </a:r>
            <a:r>
              <a:rPr lang="en-US" i="1" u="sng" dirty="0" smtClean="0"/>
              <a:t> </a:t>
            </a:r>
            <a:r>
              <a:rPr lang="en-US" i="1" u="sng" dirty="0" err="1"/>
              <a:t>peubah</a:t>
            </a:r>
            <a:endParaRPr lang="en-US" u="sng" dirty="0"/>
          </a:p>
          <a:p>
            <a:pPr marL="342900" indent="-342900" eaLnBrk="0" hangingPunct="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dirty="0" err="1">
                <a:cs typeface="Arial" pitchFamily="34" charset="0"/>
              </a:rPr>
              <a:t>Maka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untuk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membuat</a:t>
            </a:r>
            <a:r>
              <a:rPr lang="en-GB" dirty="0">
                <a:cs typeface="Arial" pitchFamily="34" charset="0"/>
              </a:rPr>
              <a:t> K-</a:t>
            </a:r>
            <a:r>
              <a:rPr lang="en-GB" dirty="0" err="1">
                <a:cs typeface="Arial" pitchFamily="34" charset="0"/>
              </a:rPr>
              <a:t>mapnya</a:t>
            </a:r>
            <a:r>
              <a:rPr lang="en-GB" dirty="0">
                <a:cs typeface="Arial" pitchFamily="34" charset="0"/>
              </a:rPr>
              <a:t> : A = </a:t>
            </a:r>
            <a:r>
              <a:rPr lang="en-GB" dirty="0" smtClean="0">
                <a:cs typeface="Arial" pitchFamily="34" charset="0"/>
              </a:rPr>
              <a:t>2</a:t>
            </a:r>
            <a:r>
              <a:rPr lang="en-GB" baseline="30000" dirty="0" smtClean="0">
                <a:cs typeface="Arial" pitchFamily="34" charset="0"/>
              </a:rPr>
              <a:t>3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>
                <a:cs typeface="Arial" pitchFamily="34" charset="0"/>
              </a:rPr>
              <a:t>= </a:t>
            </a:r>
            <a:r>
              <a:rPr lang="en-GB" dirty="0" smtClean="0">
                <a:cs typeface="Arial" pitchFamily="34" charset="0"/>
              </a:rPr>
              <a:t>8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dirty="0">
                <a:latin typeface="Times New Roman" pitchFamily="18" charset="0"/>
              </a:rPr>
              <a:t>			</a:t>
            </a:r>
            <a:r>
              <a:rPr lang="en-GB" dirty="0"/>
              <a:t>	     </a:t>
            </a:r>
            <a:endParaRPr lang="en-GB" sz="180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81400"/>
            <a:ext cx="7683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1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7848600" cy="685482"/>
          </a:xfrm>
        </p:spPr>
        <p:txBody>
          <a:bodyPr>
            <a:normAutofit/>
          </a:bodyPr>
          <a:lstStyle/>
          <a:p>
            <a:r>
              <a:rPr lang="en-US" sz="1800" u="sng" dirty="0" err="1" smtClean="0"/>
              <a:t>Aksioma</a:t>
            </a:r>
            <a:r>
              <a:rPr lang="en-US" sz="1800" u="sng" dirty="0" smtClean="0"/>
              <a:t> (POSTULAT HUNTINGTON) </a:t>
            </a:r>
            <a:r>
              <a:rPr lang="en-US" sz="1800" u="sng" dirty="0" err="1" smtClean="0"/>
              <a:t>aljabar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boolean</a:t>
            </a:r>
            <a:endParaRPr lang="en-US" sz="1800" u="sng" dirty="0"/>
          </a:p>
        </p:txBody>
      </p:sp>
      <p:graphicFrame>
        <p:nvGraphicFramePr>
          <p:cNvPr id="6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470516"/>
              </p:ext>
            </p:extLst>
          </p:nvPr>
        </p:nvGraphicFramePr>
        <p:xfrm>
          <a:off x="609600" y="1617345"/>
          <a:ext cx="7912100" cy="4707255"/>
        </p:xfrm>
        <a:graphic>
          <a:graphicData uri="http://schemas.openxmlformats.org/drawingml/2006/table">
            <a:tbl>
              <a:tblPr/>
              <a:tblGrid>
                <a:gridCol w="2578100"/>
                <a:gridCol w="2667000"/>
                <a:gridCol w="2667000"/>
              </a:tblGrid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Identitas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x+0=x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x.1=x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idempoten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Komutatif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x+y=y+x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x.y=y.x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057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komplemen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x+x’=1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x.x’=0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dominasi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x.0=0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x+1=1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Distributif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x+(y.z)=(x+y).(x+z)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x.(y+z)= (x.y)+(x.z)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Involusi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(x’) ’=x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penyerapan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0/1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0’=1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1’=0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23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asosiatif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Morgan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4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5791200" cy="762000"/>
          </a:xfrm>
        </p:spPr>
        <p:txBody>
          <a:bodyPr/>
          <a:lstStyle/>
          <a:p>
            <a:r>
              <a:rPr lang="en-US" u="sng" dirty="0" smtClean="0"/>
              <a:t>2. PETA KARNAUGH(4)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221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GB" dirty="0" err="1" smtClean="0">
                <a:latin typeface="Times New Roman" pitchFamily="18" charset="0"/>
              </a:rPr>
              <a:t>Contoh</a:t>
            </a:r>
            <a:r>
              <a:rPr lang="en-GB" dirty="0" smtClean="0">
                <a:latin typeface="Times New Roman" pitchFamily="18" charset="0"/>
              </a:rPr>
              <a:t>: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Karnaugh</a:t>
            </a:r>
            <a:r>
              <a:rPr lang="en-US" dirty="0"/>
              <a:t>.</a:t>
            </a:r>
          </a:p>
          <a:p>
            <a:pPr eaLnBrk="0" hangingPunct="0">
              <a:tabLst>
                <a:tab pos="457200" algn="l"/>
              </a:tabLst>
            </a:pPr>
            <a:r>
              <a:rPr lang="en-GB" dirty="0" smtClean="0">
                <a:latin typeface="Times New Roman" pitchFamily="18" charset="0"/>
              </a:rPr>
              <a:t>					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karnaugh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13579"/>
              </p:ext>
            </p:extLst>
          </p:nvPr>
        </p:nvGraphicFramePr>
        <p:xfrm>
          <a:off x="762000" y="2743200"/>
          <a:ext cx="2732437" cy="1920240"/>
        </p:xfrm>
        <a:graphic>
          <a:graphicData uri="http://schemas.openxmlformats.org/drawingml/2006/table">
            <a:tbl>
              <a:tblPr/>
              <a:tblGrid>
                <a:gridCol w="394335"/>
                <a:gridCol w="394335"/>
                <a:gridCol w="394335"/>
                <a:gridCol w="847725"/>
                <a:gridCol w="179705"/>
                <a:gridCol w="52200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43200"/>
            <a:ext cx="306030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5791200" cy="837882"/>
          </a:xfrm>
        </p:spPr>
        <p:txBody>
          <a:bodyPr/>
          <a:lstStyle/>
          <a:p>
            <a:r>
              <a:rPr lang="en-US" u="sng" dirty="0" smtClean="0"/>
              <a:t>2. PETA KARNAUGH(5)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602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u="sng" dirty="0" smtClean="0"/>
              <a:t>4. </a:t>
            </a:r>
            <a:r>
              <a:rPr lang="en-US" u="sng" dirty="0" err="1" smtClean="0"/>
              <a:t>Peta</a:t>
            </a:r>
            <a:r>
              <a:rPr lang="en-US" u="sng" dirty="0" smtClean="0"/>
              <a:t> </a:t>
            </a:r>
            <a:r>
              <a:rPr lang="en-US" u="sng" dirty="0" err="1" smtClean="0"/>
              <a:t>Karnaugh</a:t>
            </a:r>
            <a:r>
              <a:rPr lang="en-US" u="sng" dirty="0" smtClean="0"/>
              <a:t> </a:t>
            </a:r>
            <a:r>
              <a:rPr lang="en-US" u="sng" dirty="0" err="1" smtClean="0"/>
              <a:t>dengan</a:t>
            </a:r>
            <a:r>
              <a:rPr lang="en-US" u="sng" dirty="0" smtClean="0"/>
              <a:t> </a:t>
            </a:r>
            <a:r>
              <a:rPr lang="en-US" u="sng" dirty="0" err="1" smtClean="0"/>
              <a:t>empat</a:t>
            </a:r>
            <a:r>
              <a:rPr lang="en-US" u="sng" dirty="0" smtClean="0"/>
              <a:t> </a:t>
            </a:r>
            <a:r>
              <a:rPr lang="en-US" u="sng" dirty="0" err="1" smtClean="0"/>
              <a:t>peubah</a:t>
            </a:r>
            <a:endParaRPr lang="en-US" u="sng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794721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7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5791200" cy="837882"/>
          </a:xfrm>
        </p:spPr>
        <p:txBody>
          <a:bodyPr/>
          <a:lstStyle/>
          <a:p>
            <a:r>
              <a:rPr lang="en-US" u="sng" dirty="0" smtClean="0"/>
              <a:t>2. PETA KARNAUGH(6)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602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dirty="0" err="1" smtClean="0"/>
              <a:t>contoh</a:t>
            </a:r>
            <a:r>
              <a:rPr lang="en-US" dirty="0" smtClean="0"/>
              <a:t>.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Karnaugh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800084"/>
              </p:ext>
            </p:extLst>
          </p:nvPr>
        </p:nvGraphicFramePr>
        <p:xfrm>
          <a:off x="381000" y="2057396"/>
          <a:ext cx="3886200" cy="4267204"/>
        </p:xfrm>
        <a:graphic>
          <a:graphicData uri="http://schemas.openxmlformats.org/drawingml/2006/table">
            <a:tbl>
              <a:tblPr/>
              <a:tblGrid>
                <a:gridCol w="575974"/>
                <a:gridCol w="575974"/>
                <a:gridCol w="575974"/>
                <a:gridCol w="575974"/>
                <a:gridCol w="924712"/>
                <a:gridCol w="394184"/>
                <a:gridCol w="263408"/>
              </a:tblGrid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  <a:latin typeface="Times New Roman"/>
                          <a:ea typeface="Times New Roman"/>
                        </a:rPr>
                        <a:t>w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160510"/>
            <a:ext cx="4267200" cy="293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2057400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Gambar</a:t>
            </a:r>
            <a:r>
              <a:rPr lang="en-US" b="1" dirty="0" smtClean="0"/>
              <a:t> </a:t>
            </a:r>
            <a:r>
              <a:rPr lang="en-US" b="1" dirty="0" err="1" smtClean="0"/>
              <a:t>peta</a:t>
            </a:r>
            <a:r>
              <a:rPr lang="en-US" b="1" dirty="0" smtClean="0"/>
              <a:t> </a:t>
            </a:r>
            <a:r>
              <a:rPr lang="en-US" b="1" dirty="0" err="1" smtClean="0"/>
              <a:t>Karnaugh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94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Teknik</a:t>
            </a:r>
            <a:r>
              <a:rPr lang="en-US" sz="2400" u="sng" dirty="0"/>
              <a:t> </a:t>
            </a:r>
            <a:r>
              <a:rPr lang="en-US" sz="2400" u="sng" dirty="0" err="1"/>
              <a:t>Minimisasi</a:t>
            </a:r>
            <a:r>
              <a:rPr lang="en-US" sz="2400" u="sng" dirty="0"/>
              <a:t> </a:t>
            </a:r>
            <a:r>
              <a:rPr lang="en-US" sz="2400" u="sng" dirty="0" err="1"/>
              <a:t>Fungsi</a:t>
            </a:r>
            <a:r>
              <a:rPr lang="en-US" sz="2400" u="sng" dirty="0"/>
              <a:t> Boolean </a:t>
            </a:r>
            <a:r>
              <a:rPr lang="en-US" sz="2400" u="sng" dirty="0" err="1"/>
              <a:t>dengan</a:t>
            </a:r>
            <a:r>
              <a:rPr lang="en-US" sz="2400" u="sng" dirty="0"/>
              <a:t> </a:t>
            </a:r>
            <a:r>
              <a:rPr lang="en-US" sz="2400" u="sng" dirty="0" err="1"/>
              <a:t>Peta</a:t>
            </a:r>
            <a:r>
              <a:rPr lang="en-US" sz="2400" u="sng" dirty="0"/>
              <a:t> </a:t>
            </a:r>
            <a:r>
              <a:rPr lang="en-US" sz="2400" u="sng" dirty="0" err="1" smtClean="0"/>
              <a:t>Karnaugh</a:t>
            </a:r>
            <a:r>
              <a:rPr lang="en-US" sz="2400" u="sng" dirty="0" smtClean="0"/>
              <a:t>(1)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>
            <a:normAutofit fontScale="92500" lnSpcReduction="20000"/>
          </a:bodyPr>
          <a:lstStyle/>
          <a:p>
            <a:pPr marL="457200" indent="-457200" eaLnBrk="0" hangingPunct="0">
              <a:buAutoNum type="arabicPeriod"/>
              <a:tabLst>
                <a:tab pos="457200" algn="l"/>
              </a:tabLst>
            </a:pPr>
            <a:r>
              <a:rPr lang="en-US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Pasangan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err="1" smtClean="0"/>
              <a:t>Sebelum</a:t>
            </a:r>
            <a:r>
              <a:rPr lang="en-US" i="1" dirty="0" smtClean="0"/>
              <a:t> </a:t>
            </a:r>
            <a:r>
              <a:rPr lang="en-US" i="1" dirty="0" err="1"/>
              <a:t>disederhanakan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wxyz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 err="1"/>
              <a:t>wxyz</a:t>
            </a:r>
            <a:r>
              <a:rPr lang="en-US" dirty="0"/>
              <a:t>’</a:t>
            </a:r>
          </a:p>
          <a:p>
            <a:r>
              <a:rPr lang="en-US" i="1" dirty="0" err="1"/>
              <a:t>Hasil</a:t>
            </a:r>
            <a:r>
              <a:rPr lang="en-US" i="1" dirty="0"/>
              <a:t> </a:t>
            </a:r>
            <a:r>
              <a:rPr lang="en-US" i="1" dirty="0" err="1"/>
              <a:t>Penyederhanaan</a:t>
            </a:r>
            <a:r>
              <a:rPr lang="en-US" dirty="0"/>
              <a:t>: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 smtClean="0"/>
              <a:t>wxy</a:t>
            </a:r>
            <a:endParaRPr lang="en-US" i="1" dirty="0" smtClean="0"/>
          </a:p>
          <a:p>
            <a:endParaRPr lang="en-US" dirty="0"/>
          </a:p>
          <a:p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:</a:t>
            </a:r>
          </a:p>
          <a:p>
            <a:r>
              <a:rPr lang="en-US" dirty="0"/>
              <a:t> 	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wxyz</a:t>
            </a:r>
            <a:r>
              <a:rPr lang="en-US" dirty="0"/>
              <a:t> + </a:t>
            </a:r>
            <a:r>
              <a:rPr lang="en-US" i="1" dirty="0" err="1"/>
              <a:t>wxyz</a:t>
            </a:r>
            <a:r>
              <a:rPr lang="en-US" dirty="0"/>
              <a:t>’</a:t>
            </a:r>
          </a:p>
          <a:p>
            <a:r>
              <a:rPr lang="en-US" dirty="0"/>
              <a:t>		</a:t>
            </a:r>
            <a:r>
              <a:rPr lang="en-US" dirty="0" smtClean="0"/>
              <a:t>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</a:t>
            </a:r>
          </a:p>
          <a:p>
            <a:r>
              <a:rPr lang="en-US" dirty="0"/>
              <a:t>	 </a:t>
            </a:r>
            <a:r>
              <a:rPr lang="en-US" dirty="0" smtClean="0"/>
              <a:t>            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r>
              <a:rPr lang="en-US" dirty="0"/>
              <a:t>(1)</a:t>
            </a:r>
          </a:p>
          <a:p>
            <a:r>
              <a:rPr lang="en-US" dirty="0"/>
              <a:t>	 </a:t>
            </a:r>
            <a:r>
              <a:rPr lang="en-US" dirty="0" smtClean="0"/>
              <a:t>             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endParaRPr lang="en-US" dirty="0"/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9800"/>
            <a:ext cx="4038600" cy="245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Teknik</a:t>
            </a:r>
            <a:r>
              <a:rPr lang="en-US" sz="2400" u="sng" dirty="0"/>
              <a:t> </a:t>
            </a:r>
            <a:r>
              <a:rPr lang="en-US" sz="2400" u="sng" dirty="0" err="1"/>
              <a:t>Minimisasi</a:t>
            </a:r>
            <a:r>
              <a:rPr lang="en-US" sz="2400" u="sng" dirty="0"/>
              <a:t> </a:t>
            </a:r>
            <a:r>
              <a:rPr lang="en-US" sz="2400" u="sng" dirty="0" err="1"/>
              <a:t>Fungsi</a:t>
            </a:r>
            <a:r>
              <a:rPr lang="en-US" sz="2400" u="sng" dirty="0"/>
              <a:t> Boolean </a:t>
            </a:r>
            <a:r>
              <a:rPr lang="en-US" sz="2400" u="sng" dirty="0" err="1"/>
              <a:t>dengan</a:t>
            </a:r>
            <a:r>
              <a:rPr lang="en-US" sz="2400" u="sng" dirty="0"/>
              <a:t> </a:t>
            </a:r>
            <a:r>
              <a:rPr lang="en-US" sz="2400" u="sng" dirty="0" err="1"/>
              <a:t>Peta</a:t>
            </a:r>
            <a:r>
              <a:rPr lang="en-US" sz="2400" u="sng" dirty="0"/>
              <a:t> </a:t>
            </a:r>
            <a:r>
              <a:rPr lang="en-US" sz="2400" u="sng" dirty="0" err="1" smtClean="0"/>
              <a:t>Karnaugh</a:t>
            </a:r>
            <a:r>
              <a:rPr lang="en-US" sz="2400" u="sng" dirty="0" smtClean="0"/>
              <a:t> (2)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Kuad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548" y="1699379"/>
            <a:ext cx="3581400" cy="2174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229683"/>
            <a:ext cx="49677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/>
              <a:t>Sebelum</a:t>
            </a:r>
            <a:r>
              <a:rPr lang="en-US" b="1" i="1" dirty="0"/>
              <a:t> </a:t>
            </a:r>
            <a:r>
              <a:rPr lang="en-US" b="1" i="1" dirty="0" err="1"/>
              <a:t>disederhanakan</a:t>
            </a:r>
            <a:r>
              <a:rPr lang="en-US" b="1" dirty="0"/>
              <a:t>: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 + </a:t>
            </a:r>
            <a:r>
              <a:rPr lang="en-US" b="1" i="1" dirty="0" err="1"/>
              <a:t>wxyz</a:t>
            </a:r>
            <a:r>
              <a:rPr lang="en-US" b="1" dirty="0"/>
              <a:t> + </a:t>
            </a:r>
            <a:r>
              <a:rPr lang="en-US" b="1" i="1" dirty="0" err="1"/>
              <a:t>wxyz</a:t>
            </a:r>
            <a:r>
              <a:rPr lang="en-US" b="1" dirty="0" smtClean="0"/>
              <a:t>’</a:t>
            </a:r>
          </a:p>
          <a:p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/>
              <a:t>Hasil</a:t>
            </a:r>
            <a:r>
              <a:rPr lang="en-US" b="1" i="1" dirty="0"/>
              <a:t> </a:t>
            </a:r>
            <a:r>
              <a:rPr lang="en-US" b="1" i="1" dirty="0" err="1"/>
              <a:t>penyederhanaan</a:t>
            </a:r>
            <a:r>
              <a:rPr lang="en-US" b="1" dirty="0"/>
              <a:t>: 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</a:t>
            </a:r>
            <a:endParaRPr lang="en-US" b="1" dirty="0"/>
          </a:p>
          <a:p>
            <a:r>
              <a:rPr lang="en-US" b="1" dirty="0"/>
              <a:t> </a:t>
            </a:r>
          </a:p>
          <a:p>
            <a:r>
              <a:rPr lang="en-US" b="1" dirty="0" err="1"/>
              <a:t>Bukti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:</a:t>
            </a:r>
          </a:p>
          <a:p>
            <a:r>
              <a:rPr lang="en-US" b="1" dirty="0"/>
              <a:t> </a:t>
            </a:r>
          </a:p>
          <a:p>
            <a:r>
              <a:rPr lang="en-US" b="1" dirty="0"/>
              <a:t>		</a:t>
            </a:r>
            <a:r>
              <a:rPr lang="en-US" b="1" i="1" dirty="0"/>
              <a:t>f</a:t>
            </a:r>
            <a:r>
              <a:rPr lang="en-US" b="1" dirty="0"/>
              <a:t>(</a:t>
            </a:r>
            <a:r>
              <a:rPr lang="en-US" b="1" i="1" dirty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endParaRPr lang="en-US" b="1" dirty="0"/>
          </a:p>
          <a:p>
            <a:r>
              <a:rPr lang="en-US" b="1" dirty="0"/>
              <a:t>			   </a:t>
            </a:r>
            <a:r>
              <a:rPr lang="en-US" b="1" dirty="0" smtClean="0"/>
              <a:t>  </a:t>
            </a:r>
            <a:r>
              <a:rPr lang="en-US" b="1" dirty="0"/>
              <a:t>= </a:t>
            </a:r>
            <a:r>
              <a:rPr lang="en-US" b="1" i="1" dirty="0" err="1" smtClean="0"/>
              <a:t>wx</a:t>
            </a:r>
            <a:r>
              <a:rPr lang="en-US" b="1" dirty="0" smtClean="0"/>
              <a:t>(</a:t>
            </a:r>
            <a:r>
              <a:rPr lang="en-US" b="1" i="1" dirty="0" smtClean="0"/>
              <a:t>y</a:t>
            </a:r>
            <a:r>
              <a:rPr lang="en-US" b="1" dirty="0" smtClean="0"/>
              <a:t>’ </a:t>
            </a:r>
            <a:r>
              <a:rPr lang="en-US" b="1" dirty="0"/>
              <a:t>+ </a:t>
            </a:r>
            <a:r>
              <a:rPr lang="en-US" b="1" i="1" dirty="0" smtClean="0"/>
              <a:t>y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			     </a:t>
            </a:r>
            <a:r>
              <a:rPr lang="en-US" b="1" dirty="0" smtClean="0"/>
              <a:t>= </a:t>
            </a:r>
            <a:r>
              <a:rPr lang="en-US" b="1" i="1" dirty="0" err="1"/>
              <a:t>wx</a:t>
            </a:r>
            <a:r>
              <a:rPr lang="en-US" b="1" dirty="0"/>
              <a:t>(1)</a:t>
            </a:r>
          </a:p>
          <a:p>
            <a:r>
              <a:rPr lang="en-US" b="1" dirty="0"/>
              <a:t>			     </a:t>
            </a:r>
            <a:r>
              <a:rPr lang="en-US" b="1" dirty="0" smtClean="0"/>
              <a:t>= </a:t>
            </a:r>
            <a:r>
              <a:rPr lang="en-US" b="1" i="1" dirty="0" err="1"/>
              <a:t>wx</a:t>
            </a:r>
            <a:endParaRPr lang="en-US" b="1" dirty="0"/>
          </a:p>
          <a:p>
            <a:endParaRPr lang="en-US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256842"/>
            <a:ext cx="3394587" cy="19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8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9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Teknik</a:t>
            </a:r>
            <a:r>
              <a:rPr lang="en-US" sz="2400" u="sng" dirty="0"/>
              <a:t> </a:t>
            </a:r>
            <a:r>
              <a:rPr lang="en-US" sz="2400" u="sng" dirty="0" err="1"/>
              <a:t>Minimisasi</a:t>
            </a:r>
            <a:r>
              <a:rPr lang="en-US" sz="2400" u="sng" dirty="0"/>
              <a:t> </a:t>
            </a:r>
            <a:r>
              <a:rPr lang="en-US" sz="2400" u="sng" dirty="0" err="1"/>
              <a:t>Fungsi</a:t>
            </a:r>
            <a:r>
              <a:rPr lang="en-US" sz="2400" u="sng" dirty="0"/>
              <a:t> Boolean </a:t>
            </a:r>
            <a:r>
              <a:rPr lang="en-US" sz="2400" u="sng" dirty="0" err="1"/>
              <a:t>dengan</a:t>
            </a:r>
            <a:r>
              <a:rPr lang="en-US" sz="2400" u="sng" dirty="0"/>
              <a:t> </a:t>
            </a:r>
            <a:r>
              <a:rPr lang="en-US" sz="2400" u="sng" dirty="0" err="1"/>
              <a:t>Peta</a:t>
            </a:r>
            <a:r>
              <a:rPr lang="en-US" sz="2400" u="sng" dirty="0"/>
              <a:t> </a:t>
            </a:r>
            <a:r>
              <a:rPr lang="en-US" sz="2400" u="sng" dirty="0" err="1" smtClean="0"/>
              <a:t>Karnaugh</a:t>
            </a:r>
            <a:r>
              <a:rPr lang="en-US" sz="2400" u="sng" dirty="0" smtClean="0"/>
              <a:t> (3)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49763"/>
          </a:xfrm>
        </p:spPr>
        <p:txBody>
          <a:bodyPr>
            <a:norm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Kuad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052" y="2229683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 smtClean="0"/>
              <a:t>Contoh</a:t>
            </a:r>
            <a:r>
              <a:rPr lang="en-US" b="1" i="1" dirty="0" smtClean="0"/>
              <a:t> lain: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disederhanakan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i="1" dirty="0" smtClean="0"/>
              <a:t>	</a:t>
            </a:r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 + </a:t>
            </a:r>
            <a:r>
              <a:rPr lang="en-US" b="1" i="1" dirty="0" err="1"/>
              <a:t>wx</a:t>
            </a:r>
            <a:r>
              <a:rPr lang="en-US" b="1" dirty="0" err="1"/>
              <a:t>’</a:t>
            </a:r>
            <a:r>
              <a:rPr lang="en-US" b="1" i="1" dirty="0" err="1"/>
              <a:t>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 smtClean="0"/>
              <a:t>wx</a:t>
            </a:r>
            <a:r>
              <a:rPr lang="en-US" b="1" dirty="0" err="1" smtClean="0"/>
              <a:t>’</a:t>
            </a:r>
            <a:r>
              <a:rPr lang="en-US" b="1" i="1" dirty="0" err="1" smtClean="0"/>
              <a:t>y</a:t>
            </a:r>
            <a:r>
              <a:rPr lang="en-US" b="1" dirty="0" err="1" smtClean="0"/>
              <a:t>’z</a:t>
            </a:r>
            <a:endParaRPr lang="en-US" b="1" dirty="0" smtClean="0"/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err="1"/>
              <a:t>Hasil</a:t>
            </a:r>
            <a:r>
              <a:rPr lang="en-US" i="1" dirty="0"/>
              <a:t> </a:t>
            </a:r>
            <a:r>
              <a:rPr lang="en-US" i="1" dirty="0" err="1"/>
              <a:t>penyederhanaan</a:t>
            </a:r>
            <a:r>
              <a:rPr lang="en-US" dirty="0"/>
              <a:t>:   </a:t>
            </a:r>
            <a:endParaRPr lang="en-US" dirty="0" smtClean="0"/>
          </a:p>
          <a:p>
            <a:r>
              <a:rPr lang="en-US" i="1" dirty="0" smtClean="0"/>
              <a:t>	</a:t>
            </a:r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z</a:t>
            </a:r>
            <a:r>
              <a:rPr lang="en-US" b="1" dirty="0" smtClean="0"/>
              <a:t>) = </a:t>
            </a:r>
            <a:r>
              <a:rPr lang="en-US" b="1" i="1" dirty="0" err="1" smtClean="0"/>
              <a:t>wy</a:t>
            </a:r>
            <a:r>
              <a:rPr lang="en-US" b="1" dirty="0" smtClean="0"/>
              <a:t>’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38400"/>
            <a:ext cx="3810000" cy="221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3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5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Teknik</a:t>
            </a:r>
            <a:r>
              <a:rPr lang="en-US" sz="2400" u="sng" dirty="0"/>
              <a:t> </a:t>
            </a:r>
            <a:r>
              <a:rPr lang="en-US" sz="2400" u="sng" dirty="0" err="1"/>
              <a:t>Minimisasi</a:t>
            </a:r>
            <a:r>
              <a:rPr lang="en-US" sz="2400" u="sng" dirty="0"/>
              <a:t> </a:t>
            </a:r>
            <a:r>
              <a:rPr lang="en-US" sz="2400" u="sng" dirty="0" err="1"/>
              <a:t>Fungsi</a:t>
            </a:r>
            <a:r>
              <a:rPr lang="en-US" sz="2400" u="sng" dirty="0"/>
              <a:t> Boolean </a:t>
            </a:r>
            <a:r>
              <a:rPr lang="en-US" sz="2400" u="sng" dirty="0" err="1"/>
              <a:t>dengan</a:t>
            </a:r>
            <a:r>
              <a:rPr lang="en-US" sz="2400" u="sng" dirty="0"/>
              <a:t> </a:t>
            </a:r>
            <a:r>
              <a:rPr lang="en-US" sz="2400" u="sng" dirty="0" err="1"/>
              <a:t>Peta</a:t>
            </a:r>
            <a:r>
              <a:rPr lang="en-US" sz="2400" u="sng" dirty="0"/>
              <a:t> </a:t>
            </a:r>
            <a:r>
              <a:rPr lang="en-US" sz="2400" u="sng" dirty="0" err="1" smtClean="0"/>
              <a:t>Karnaugh</a:t>
            </a:r>
            <a:r>
              <a:rPr lang="en-US" sz="2400" u="sng" dirty="0" smtClean="0"/>
              <a:t> (4)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3"/>
          </a:xfrm>
        </p:spPr>
        <p:txBody>
          <a:bodyPr>
            <a:normAutofit lnSpcReduction="10000"/>
          </a:bodyPr>
          <a:lstStyle/>
          <a:p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en-US" sz="24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Oktet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delapan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err="1"/>
              <a:t>Sebelum</a:t>
            </a:r>
            <a:r>
              <a:rPr lang="en-US" i="1" dirty="0"/>
              <a:t> </a:t>
            </a:r>
            <a:r>
              <a:rPr lang="en-US" i="1" dirty="0" err="1"/>
              <a:t>disederhanakan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i="1" dirty="0" smtClean="0"/>
              <a:t>a</a:t>
            </a:r>
            <a:r>
              <a:rPr lang="en-US" sz="1800" dirty="0"/>
              <a:t>, </a:t>
            </a:r>
            <a:r>
              <a:rPr lang="en-US" sz="1800" i="1" dirty="0"/>
              <a:t>b</a:t>
            </a:r>
            <a:r>
              <a:rPr lang="en-US" sz="1800" dirty="0"/>
              <a:t>, </a:t>
            </a:r>
            <a:r>
              <a:rPr lang="en-US" sz="1800" i="1" dirty="0"/>
              <a:t>c</a:t>
            </a:r>
            <a:r>
              <a:rPr lang="en-US" sz="1800" dirty="0"/>
              <a:t>, </a:t>
            </a:r>
            <a:r>
              <a:rPr lang="en-US" sz="1800" i="1" dirty="0"/>
              <a:t>d</a:t>
            </a:r>
            <a:r>
              <a:rPr lang="en-US" sz="1800" dirty="0"/>
              <a:t>) = </a:t>
            </a:r>
            <a:r>
              <a:rPr lang="en-US" sz="1800" i="1" dirty="0" err="1"/>
              <a:t>wxy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’ + </a:t>
            </a:r>
            <a:r>
              <a:rPr lang="en-US" sz="1800" i="1" dirty="0" err="1"/>
              <a:t>wxy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 + </a:t>
            </a:r>
            <a:r>
              <a:rPr lang="en-US" sz="1800" i="1" dirty="0" err="1"/>
              <a:t>wxyz</a:t>
            </a:r>
            <a:r>
              <a:rPr lang="en-US" sz="1800" dirty="0"/>
              <a:t> + </a:t>
            </a:r>
            <a:r>
              <a:rPr lang="en-US" sz="1800" i="1" dirty="0" err="1"/>
              <a:t>wxyz</a:t>
            </a:r>
            <a:r>
              <a:rPr lang="en-US" sz="1800" dirty="0"/>
              <a:t>’ + </a:t>
            </a:r>
            <a:r>
              <a:rPr lang="en-US" sz="1800" dirty="0" smtClean="0"/>
              <a:t>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’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yz</a:t>
            </a:r>
            <a:r>
              <a:rPr lang="en-US" sz="1800" dirty="0"/>
              <a:t>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yz</a:t>
            </a:r>
            <a:r>
              <a:rPr lang="en-US" sz="1800" dirty="0"/>
              <a:t>’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i="1" dirty="0" err="1" smtClean="0"/>
              <a:t>Hasil</a:t>
            </a:r>
            <a:r>
              <a:rPr lang="en-US" i="1" dirty="0" smtClean="0"/>
              <a:t> </a:t>
            </a:r>
            <a:r>
              <a:rPr lang="en-US" i="1" dirty="0" err="1"/>
              <a:t>penyederhanaan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w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:</a:t>
            </a:r>
          </a:p>
          <a:p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wy</a:t>
            </a:r>
            <a:r>
              <a:rPr lang="en-US" dirty="0" smtClean="0"/>
              <a:t>’ + </a:t>
            </a:r>
            <a:r>
              <a:rPr lang="en-US" i="1" dirty="0" err="1" smtClean="0"/>
              <a:t>wy</a:t>
            </a:r>
            <a:endParaRPr lang="en-US" dirty="0" smtClean="0"/>
          </a:p>
          <a:p>
            <a:r>
              <a:rPr lang="en-US" dirty="0" smtClean="0"/>
              <a:t>	         =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’ + 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r>
              <a:rPr lang="en-US" dirty="0"/>
              <a:t>	</a:t>
            </a:r>
            <a:r>
              <a:rPr lang="en-US" dirty="0" smtClean="0"/>
              <a:t>         </a:t>
            </a:r>
            <a:r>
              <a:rPr lang="en-US" dirty="0"/>
              <a:t>= </a:t>
            </a:r>
            <a:r>
              <a:rPr lang="en-US" i="1" dirty="0"/>
              <a:t>w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743200"/>
            <a:ext cx="3124200" cy="191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572000"/>
            <a:ext cx="3124200" cy="178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124200" y="4800600"/>
            <a:ext cx="1524000" cy="914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5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743" name="Picture 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199"/>
            <a:ext cx="8077200" cy="393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73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26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81000"/>
            <a:ext cx="8537323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0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50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707"/>
            <a:ext cx="8305800" cy="4275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4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118"/>
            <a:ext cx="8229600" cy="685482"/>
          </a:xfrm>
        </p:spPr>
        <p:txBody>
          <a:bodyPr>
            <a:normAutofit/>
          </a:bodyPr>
          <a:lstStyle/>
          <a:p>
            <a:r>
              <a:rPr lang="en-US" dirty="0" err="1"/>
              <a:t>Aljabar</a:t>
            </a:r>
            <a:r>
              <a:rPr lang="en-US" dirty="0"/>
              <a:t> Boolean </a:t>
            </a:r>
            <a:r>
              <a:rPr lang="en-US" dirty="0" err="1"/>
              <a:t>Dua-Nilai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/>
              <a:t> </a:t>
            </a:r>
            <a:r>
              <a:rPr lang="en-US" b="0" dirty="0" err="1" smtClean="0"/>
              <a:t>Aljabar</a:t>
            </a:r>
            <a:r>
              <a:rPr lang="en-US" b="0" dirty="0" smtClean="0"/>
              <a:t> </a:t>
            </a:r>
            <a:r>
              <a:rPr lang="en-US" b="0" dirty="0"/>
              <a:t>Boolean </a:t>
            </a:r>
            <a:r>
              <a:rPr lang="en-US" b="0" dirty="0" err="1"/>
              <a:t>dua-nilai</a:t>
            </a:r>
            <a:r>
              <a:rPr lang="en-US" b="0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B</a:t>
            </a:r>
            <a:r>
              <a:rPr lang="en-US" b="0" dirty="0"/>
              <a:t> = {0, 1}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operator </a:t>
            </a:r>
            <a:r>
              <a:rPr lang="en-US" b="0" dirty="0" err="1"/>
              <a:t>biner</a:t>
            </a:r>
            <a:r>
              <a:rPr lang="en-US" b="0" dirty="0"/>
              <a:t>, + </a:t>
            </a: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dirty="0">
                <a:sym typeface="Symbol"/>
              </a:rPr>
              <a:t></a:t>
            </a:r>
            <a:endParaRPr lang="en-US" b="0" dirty="0"/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operator </a:t>
            </a:r>
            <a:r>
              <a:rPr lang="en-US" b="0" dirty="0" err="1"/>
              <a:t>uner</a:t>
            </a:r>
            <a:r>
              <a:rPr lang="en-US" b="0" dirty="0"/>
              <a:t>, 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 err="1"/>
              <a:t>Kaidah</a:t>
            </a:r>
            <a:r>
              <a:rPr lang="en-US" b="0" dirty="0"/>
              <a:t> </a:t>
            </a:r>
            <a:r>
              <a:rPr lang="en-US" b="0" dirty="0" err="1"/>
              <a:t>untuk</a:t>
            </a:r>
            <a:r>
              <a:rPr lang="en-US" b="0" dirty="0"/>
              <a:t> operator </a:t>
            </a:r>
            <a:r>
              <a:rPr lang="en-US" b="0" dirty="0" err="1"/>
              <a:t>biner</a:t>
            </a:r>
            <a:r>
              <a:rPr lang="en-US" b="0" dirty="0"/>
              <a:t> </a:t>
            </a:r>
            <a:r>
              <a:rPr lang="en-US" b="0" dirty="0" err="1"/>
              <a:t>dan</a:t>
            </a:r>
            <a:r>
              <a:rPr lang="en-US" b="0" dirty="0"/>
              <a:t> operator </a:t>
            </a:r>
            <a:r>
              <a:rPr lang="en-US" b="0" dirty="0" err="1"/>
              <a:t>uner</a:t>
            </a:r>
            <a:r>
              <a:rPr lang="en-US" b="0" dirty="0"/>
              <a:t>: </a:t>
            </a:r>
          </a:p>
          <a:p>
            <a:endParaRPr lang="en-US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09068"/>
              </p:ext>
            </p:extLst>
          </p:nvPr>
        </p:nvGraphicFramePr>
        <p:xfrm>
          <a:off x="1066800" y="4040135"/>
          <a:ext cx="6934199" cy="1903465"/>
        </p:xfrm>
        <a:graphic>
          <a:graphicData uri="http://schemas.openxmlformats.org/drawingml/2006/table">
            <a:tbl>
              <a:tblPr/>
              <a:tblGrid>
                <a:gridCol w="504322"/>
                <a:gridCol w="630624"/>
                <a:gridCol w="882340"/>
                <a:gridCol w="630624"/>
                <a:gridCol w="504322"/>
                <a:gridCol w="504322"/>
                <a:gridCol w="1134057"/>
                <a:gridCol w="630624"/>
                <a:gridCol w="756927"/>
                <a:gridCol w="756037"/>
              </a:tblGrid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 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 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2288" y="3328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74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539566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4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97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305800" cy="3957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8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8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6752"/>
            <a:ext cx="8647521" cy="458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1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91" name="Picture 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8686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3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814" name="Picture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914400"/>
            <a:ext cx="862892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837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447800"/>
            <a:ext cx="802281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60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534400" cy="540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9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14082"/>
          </a:xfrm>
        </p:spPr>
        <p:txBody>
          <a:bodyPr/>
          <a:lstStyle/>
          <a:p>
            <a:r>
              <a:rPr lang="en-US" u="sng" dirty="0" smtClean="0"/>
              <a:t>KONDISI DON’T’CARE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929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4267200" cy="483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5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53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534400" cy="562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77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3" y="1066800"/>
            <a:ext cx="835309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3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7118"/>
            <a:ext cx="8229600" cy="685482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Aljabar</a:t>
            </a:r>
            <a:r>
              <a:rPr lang="en-US" sz="2400" u="sng" dirty="0"/>
              <a:t> Boolean </a:t>
            </a:r>
            <a:r>
              <a:rPr lang="en-US" sz="2400" u="sng" dirty="0" err="1" smtClean="0"/>
              <a:t>tiga-Nilai</a:t>
            </a:r>
            <a:r>
              <a:rPr lang="en-US" sz="2400" u="sng" dirty="0" smtClean="0"/>
              <a:t> </a:t>
            </a:r>
            <a:endParaRPr lang="en-US" sz="2400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502010"/>
              </p:ext>
            </p:extLst>
          </p:nvPr>
        </p:nvGraphicFramePr>
        <p:xfrm>
          <a:off x="381001" y="2139858"/>
          <a:ext cx="8077199" cy="3803742"/>
        </p:xfrm>
        <a:graphic>
          <a:graphicData uri="http://schemas.openxmlformats.org/drawingml/2006/table">
            <a:tbl>
              <a:tblPr/>
              <a:tblGrid>
                <a:gridCol w="417566"/>
                <a:gridCol w="417566"/>
                <a:gridCol w="417566"/>
                <a:gridCol w="836114"/>
                <a:gridCol w="1531730"/>
                <a:gridCol w="1114164"/>
                <a:gridCol w="1114164"/>
                <a:gridCol w="2228329"/>
              </a:tblGrid>
              <a:tr h="4323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 smtClean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 + 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2288" y="3328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7772400" cy="243840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 BE CONTINUED…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SEE YOU NEXT WEEK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KEEP SPIRIT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685482"/>
          </a:xfrm>
        </p:spPr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 smtClean="0"/>
              <a:t>Dualitas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err="1" smtClean="0"/>
              <a:t>Misalkan</a:t>
            </a:r>
            <a:r>
              <a:rPr lang="en-US" b="0" dirty="0" smtClean="0"/>
              <a:t> </a:t>
            </a:r>
            <a:r>
              <a:rPr lang="en-US" b="0" i="1" dirty="0"/>
              <a:t>S</a:t>
            </a:r>
            <a:r>
              <a:rPr lang="en-US" b="0" dirty="0"/>
              <a:t> </a:t>
            </a:r>
            <a:r>
              <a:rPr lang="en-US" b="0" dirty="0" err="1"/>
              <a:t>adalah</a:t>
            </a:r>
            <a:r>
              <a:rPr lang="en-US" b="0" dirty="0"/>
              <a:t> </a:t>
            </a:r>
            <a:r>
              <a:rPr lang="en-US" b="0" dirty="0" err="1"/>
              <a:t>kesamaan</a:t>
            </a:r>
            <a:r>
              <a:rPr lang="en-US" b="0" dirty="0"/>
              <a:t> (</a:t>
            </a:r>
            <a:r>
              <a:rPr lang="en-US" b="0" i="1" dirty="0"/>
              <a:t>identity</a:t>
            </a:r>
            <a:r>
              <a:rPr lang="en-US" b="0" dirty="0"/>
              <a:t>) di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aljabar</a:t>
            </a:r>
            <a:r>
              <a:rPr lang="en-US" b="0" dirty="0"/>
              <a:t> Boolean yang </a:t>
            </a:r>
            <a:r>
              <a:rPr lang="en-US" b="0" dirty="0" err="1"/>
              <a:t>melibatkan</a:t>
            </a:r>
            <a:r>
              <a:rPr lang="en-US" b="0" dirty="0"/>
              <a:t> operator +,  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, </a:t>
            </a: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dirty="0" err="1"/>
              <a:t>komplemen</a:t>
            </a:r>
            <a:r>
              <a:rPr lang="en-US" b="0" dirty="0"/>
              <a:t>, </a:t>
            </a:r>
            <a:r>
              <a:rPr lang="en-US" b="0" dirty="0" err="1"/>
              <a:t>maka</a:t>
            </a:r>
            <a:r>
              <a:rPr lang="en-US" b="0" dirty="0"/>
              <a:t> </a:t>
            </a:r>
            <a:r>
              <a:rPr lang="en-US" b="0" dirty="0" err="1"/>
              <a:t>jika</a:t>
            </a:r>
            <a:r>
              <a:rPr lang="en-US" b="0" dirty="0"/>
              <a:t> </a:t>
            </a:r>
            <a:r>
              <a:rPr lang="en-US" b="0" dirty="0" err="1"/>
              <a:t>pernyataan</a:t>
            </a:r>
            <a:r>
              <a:rPr lang="en-US" b="0" dirty="0"/>
              <a:t> </a:t>
            </a:r>
            <a:r>
              <a:rPr lang="en-US" b="0" i="1" dirty="0"/>
              <a:t>S</a:t>
            </a:r>
            <a:r>
              <a:rPr lang="en-US" b="0" dirty="0"/>
              <a:t>* </a:t>
            </a:r>
            <a:r>
              <a:rPr lang="en-US" b="0" dirty="0" err="1"/>
              <a:t>diperoleh</a:t>
            </a:r>
            <a:r>
              <a:rPr lang="en-US" b="0" dirty="0"/>
              <a:t> </a:t>
            </a: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err="1"/>
              <a:t>cara</a:t>
            </a:r>
            <a:r>
              <a:rPr lang="en-US" b="0" dirty="0"/>
              <a:t> </a:t>
            </a:r>
            <a:r>
              <a:rPr lang="en-US" b="0" dirty="0" err="1"/>
              <a:t>mengganti</a:t>
            </a:r>
            <a:endParaRPr lang="en-US" b="0" dirty="0"/>
          </a:p>
          <a:p>
            <a:pPr algn="just">
              <a:lnSpc>
                <a:spcPct val="150000"/>
              </a:lnSpc>
            </a:pPr>
            <a:r>
              <a:rPr lang="en-US" b="0" dirty="0"/>
              <a:t> 		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  </a:t>
            </a:r>
            <a:r>
              <a:rPr lang="en-US" b="0" dirty="0" err="1"/>
              <a:t>dengan</a:t>
            </a:r>
            <a:r>
              <a:rPr lang="en-US" b="0" dirty="0"/>
              <a:t>  +</a:t>
            </a:r>
          </a:p>
          <a:p>
            <a:pPr algn="just">
              <a:lnSpc>
                <a:spcPct val="150000"/>
              </a:lnSpc>
            </a:pPr>
            <a:r>
              <a:rPr lang="en-US" b="0" dirty="0"/>
              <a:t> 	</a:t>
            </a:r>
            <a:r>
              <a:rPr lang="en-US" b="0" dirty="0" smtClean="0"/>
              <a:t>	+  </a:t>
            </a:r>
            <a:r>
              <a:rPr lang="en-US" b="0" dirty="0" err="1"/>
              <a:t>dengan</a:t>
            </a:r>
            <a:r>
              <a:rPr lang="en-US" b="0" dirty="0"/>
              <a:t>  </a:t>
            </a:r>
            <a:r>
              <a:rPr lang="en-US" b="0" dirty="0">
                <a:sym typeface="Symbol"/>
              </a:rPr>
              <a:t></a:t>
            </a:r>
            <a:endParaRPr lang="en-US" b="0" dirty="0"/>
          </a:p>
          <a:p>
            <a:pPr algn="just">
              <a:lnSpc>
                <a:spcPct val="150000"/>
              </a:lnSpc>
            </a:pPr>
            <a:r>
              <a:rPr lang="en-US" b="0" dirty="0"/>
              <a:t> 		0  </a:t>
            </a:r>
            <a:r>
              <a:rPr lang="en-US" b="0" dirty="0" err="1"/>
              <a:t>dengan</a:t>
            </a:r>
            <a:r>
              <a:rPr lang="en-US" b="0" dirty="0"/>
              <a:t>  1</a:t>
            </a:r>
          </a:p>
          <a:p>
            <a:pPr algn="just">
              <a:lnSpc>
                <a:spcPct val="150000"/>
              </a:lnSpc>
            </a:pPr>
            <a:r>
              <a:rPr lang="en-US" b="0" dirty="0"/>
              <a:t> 	</a:t>
            </a:r>
            <a:r>
              <a:rPr lang="en-US" b="0" dirty="0" smtClean="0"/>
              <a:t>	1  </a:t>
            </a:r>
            <a:r>
              <a:rPr lang="en-US" b="0" dirty="0" err="1"/>
              <a:t>dengan</a:t>
            </a:r>
            <a:r>
              <a:rPr lang="en-US" b="0" dirty="0"/>
              <a:t>  0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dirty="0" err="1"/>
              <a:t>membiarkan</a:t>
            </a:r>
            <a:r>
              <a:rPr lang="en-US" b="0" dirty="0"/>
              <a:t> operator </a:t>
            </a:r>
            <a:r>
              <a:rPr lang="en-US" b="0" dirty="0" err="1"/>
              <a:t>komplemen</a:t>
            </a:r>
            <a:r>
              <a:rPr lang="en-US" b="0" dirty="0"/>
              <a:t> </a:t>
            </a:r>
            <a:r>
              <a:rPr lang="en-US" b="0" dirty="0" err="1"/>
              <a:t>tetap</a:t>
            </a:r>
            <a:r>
              <a:rPr lang="en-US" b="0" dirty="0"/>
              <a:t> </a:t>
            </a:r>
            <a:r>
              <a:rPr lang="en-US" b="0" dirty="0" err="1"/>
              <a:t>apa</a:t>
            </a:r>
            <a:r>
              <a:rPr lang="en-US" b="0" dirty="0"/>
              <a:t> </a:t>
            </a:r>
            <a:r>
              <a:rPr lang="en-US" b="0" dirty="0" err="1"/>
              <a:t>adanya</a:t>
            </a:r>
            <a:r>
              <a:rPr lang="en-US" b="0" dirty="0"/>
              <a:t>, </a:t>
            </a:r>
            <a:r>
              <a:rPr lang="en-US" b="0" dirty="0" err="1"/>
              <a:t>maka</a:t>
            </a:r>
            <a:r>
              <a:rPr lang="en-US" b="0" dirty="0"/>
              <a:t> </a:t>
            </a:r>
            <a:r>
              <a:rPr lang="en-US" b="0" dirty="0" err="1"/>
              <a:t>kesamaan</a:t>
            </a:r>
            <a:r>
              <a:rPr lang="en-US" b="0" dirty="0"/>
              <a:t> </a:t>
            </a:r>
            <a:r>
              <a:rPr lang="en-US" b="0" i="1" dirty="0"/>
              <a:t>S</a:t>
            </a:r>
            <a:r>
              <a:rPr lang="en-US" b="0" dirty="0"/>
              <a:t>* </a:t>
            </a:r>
            <a:r>
              <a:rPr lang="en-US" b="0" dirty="0" err="1"/>
              <a:t>juga</a:t>
            </a:r>
            <a:r>
              <a:rPr lang="en-US" b="0" dirty="0"/>
              <a:t> </a:t>
            </a:r>
            <a:r>
              <a:rPr lang="en-US" b="0" dirty="0" err="1"/>
              <a:t>benar</a:t>
            </a:r>
            <a:r>
              <a:rPr lang="en-US" b="0" dirty="0"/>
              <a:t>. </a:t>
            </a:r>
            <a:r>
              <a:rPr lang="en-US" b="0" i="1" dirty="0"/>
              <a:t>S</a:t>
            </a:r>
            <a:r>
              <a:rPr lang="en-US" b="0" dirty="0"/>
              <a:t>* </a:t>
            </a:r>
            <a:r>
              <a:rPr lang="en-US" b="0" dirty="0" err="1"/>
              <a:t>disebut</a:t>
            </a:r>
            <a:r>
              <a:rPr lang="en-US" b="0" dirty="0"/>
              <a:t> </a:t>
            </a:r>
            <a:r>
              <a:rPr lang="en-US" b="0" dirty="0" err="1"/>
              <a:t>sebagai</a:t>
            </a:r>
            <a:r>
              <a:rPr lang="en-US" b="0" dirty="0"/>
              <a:t> </a:t>
            </a:r>
            <a:r>
              <a:rPr lang="en-US" b="0" i="1" dirty="0"/>
              <a:t>dual</a:t>
            </a:r>
            <a:r>
              <a:rPr lang="en-US" b="0" dirty="0"/>
              <a:t> </a:t>
            </a:r>
            <a:r>
              <a:rPr lang="en-US" b="0" dirty="0" err="1"/>
              <a:t>dari</a:t>
            </a:r>
            <a:r>
              <a:rPr lang="en-US" b="0" dirty="0"/>
              <a:t> </a:t>
            </a:r>
            <a:r>
              <a:rPr lang="en-US" b="0" i="1" dirty="0"/>
              <a:t>S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Contoh</a:t>
            </a:r>
            <a:r>
              <a:rPr lang="en-US" b="0" dirty="0"/>
              <a:t>.  </a:t>
            </a:r>
          </a:p>
          <a:p>
            <a:r>
              <a:rPr lang="en-US" b="0" dirty="0"/>
              <a:t>(i)   </a:t>
            </a:r>
            <a:r>
              <a:rPr lang="en-US" b="0" dirty="0" smtClean="0"/>
              <a:t>(x+0)= x  </a:t>
            </a:r>
            <a:r>
              <a:rPr lang="en-US" b="0" dirty="0" err="1"/>
              <a:t>dualnya</a:t>
            </a:r>
            <a:r>
              <a:rPr lang="en-US" b="0" dirty="0"/>
              <a:t> </a:t>
            </a:r>
            <a:r>
              <a:rPr lang="en-US" b="0" dirty="0" smtClean="0"/>
              <a:t>(</a:t>
            </a:r>
            <a:r>
              <a:rPr lang="en-US" b="0" i="1" dirty="0" smtClean="0"/>
              <a:t>x.1</a:t>
            </a:r>
            <a:r>
              <a:rPr lang="en-US" b="0" dirty="0" smtClean="0"/>
              <a:t>) </a:t>
            </a:r>
            <a:r>
              <a:rPr lang="en-US" b="0" dirty="0"/>
              <a:t>= x</a:t>
            </a:r>
            <a:r>
              <a:rPr lang="en-US" b="0" dirty="0" smtClean="0"/>
              <a:t> </a:t>
            </a:r>
            <a:endParaRPr lang="en-US" b="0" dirty="0"/>
          </a:p>
          <a:p>
            <a:r>
              <a:rPr lang="en-US" b="0" dirty="0"/>
              <a:t>(ii)  </a:t>
            </a:r>
            <a:r>
              <a:rPr lang="en-US" b="0" i="1" dirty="0"/>
              <a:t>a</a:t>
            </a:r>
            <a:r>
              <a:rPr lang="en-US" b="0" dirty="0"/>
              <a:t>(</a:t>
            </a:r>
            <a:r>
              <a:rPr lang="en-US" b="0" i="1" dirty="0"/>
              <a:t>a</a:t>
            </a:r>
            <a:r>
              <a:rPr lang="en-US" b="0" dirty="0"/>
              <a:t>‘ + </a:t>
            </a:r>
            <a:r>
              <a:rPr lang="en-US" b="0" i="1" dirty="0"/>
              <a:t>b</a:t>
            </a:r>
            <a:r>
              <a:rPr lang="en-US" b="0" dirty="0"/>
              <a:t>) = </a:t>
            </a:r>
            <a:r>
              <a:rPr lang="en-US" b="0" i="1" dirty="0" err="1"/>
              <a:t>ab</a:t>
            </a:r>
            <a:r>
              <a:rPr lang="en-US" b="0" dirty="0"/>
              <a:t>       </a:t>
            </a:r>
            <a:r>
              <a:rPr lang="en-US" b="0" dirty="0" err="1"/>
              <a:t>dualnya</a:t>
            </a:r>
            <a:r>
              <a:rPr lang="en-US" b="0" dirty="0"/>
              <a:t> </a:t>
            </a:r>
            <a:r>
              <a:rPr lang="en-US" b="0" i="1" dirty="0"/>
              <a:t>a</a:t>
            </a:r>
            <a:r>
              <a:rPr lang="en-US" b="0" dirty="0"/>
              <a:t> + </a:t>
            </a:r>
            <a:r>
              <a:rPr lang="en-US" b="0" i="1" dirty="0" err="1"/>
              <a:t>a</a:t>
            </a:r>
            <a:r>
              <a:rPr lang="en-US" b="0" dirty="0" err="1"/>
              <a:t>‘</a:t>
            </a:r>
            <a:r>
              <a:rPr lang="en-US" b="0" i="1" dirty="0" err="1"/>
              <a:t>b</a:t>
            </a:r>
            <a:r>
              <a:rPr lang="en-US" b="0" dirty="0"/>
              <a:t> = </a:t>
            </a:r>
            <a:r>
              <a:rPr lang="en-US" b="0" i="1" dirty="0"/>
              <a:t>a</a:t>
            </a:r>
            <a:r>
              <a:rPr lang="en-US" b="0" dirty="0"/>
              <a:t> + </a:t>
            </a:r>
            <a:r>
              <a:rPr lang="en-US" b="0" i="1" dirty="0"/>
              <a:t>b</a:t>
            </a:r>
            <a:endParaRPr lang="en-US" b="0" dirty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b="0" dirty="0"/>
          </a:p>
          <a:p>
            <a:pPr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688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5118"/>
            <a:ext cx="5791200" cy="685482"/>
          </a:xfrm>
        </p:spPr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 smtClean="0"/>
              <a:t>Dualitas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endParaRPr lang="en-US" dirty="0"/>
          </a:p>
        </p:txBody>
      </p:sp>
      <p:graphicFrame>
        <p:nvGraphicFramePr>
          <p:cNvPr id="4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673380"/>
              </p:ext>
            </p:extLst>
          </p:nvPr>
        </p:nvGraphicFramePr>
        <p:xfrm>
          <a:off x="317500" y="1158240"/>
          <a:ext cx="8369300" cy="5242560"/>
        </p:xfrm>
        <a:graphic>
          <a:graphicData uri="http://schemas.openxmlformats.org/drawingml/2006/table">
            <a:tbl>
              <a:tblPr/>
              <a:tblGrid>
                <a:gridCol w="2730500"/>
                <a:gridCol w="2667000"/>
                <a:gridCol w="2971800"/>
              </a:tblGrid>
              <a:tr h="10621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Identitas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x+0=x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x.1=x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idempoten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Komutatif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406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komplemen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’=1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dominasi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x.0=0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x+1=1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y.z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y+z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621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Involusi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(x’) ’=x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penyerapan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0/1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0’=1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1’=0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406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asosiatif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Morgan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0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5791200" cy="685482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Boolean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59363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en-US" b="0" dirty="0" err="1" smtClean="0"/>
              <a:t>Fungsi</a:t>
            </a:r>
            <a:r>
              <a:rPr lang="en-US" b="0" dirty="0" smtClean="0"/>
              <a:t> </a:t>
            </a:r>
            <a:r>
              <a:rPr lang="en-US" b="0" dirty="0"/>
              <a:t>Boolean (</a:t>
            </a:r>
            <a:r>
              <a:rPr lang="en-US" b="0" dirty="0" err="1"/>
              <a:t>disebut</a:t>
            </a:r>
            <a:r>
              <a:rPr lang="en-US" b="0" dirty="0"/>
              <a:t> </a:t>
            </a:r>
            <a:r>
              <a:rPr lang="en-US" b="0" dirty="0" err="1"/>
              <a:t>juga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</a:t>
            </a:r>
            <a:r>
              <a:rPr lang="en-US" b="0" dirty="0" err="1"/>
              <a:t>biner</a:t>
            </a:r>
            <a:r>
              <a:rPr lang="en-US" b="0" dirty="0"/>
              <a:t>) </a:t>
            </a:r>
            <a:r>
              <a:rPr lang="en-US" b="0" dirty="0" err="1"/>
              <a:t>adalah</a:t>
            </a:r>
            <a:r>
              <a:rPr lang="en-US" b="0" dirty="0"/>
              <a:t> </a:t>
            </a:r>
            <a:r>
              <a:rPr lang="en-US" b="0" dirty="0" err="1"/>
              <a:t>pemetaan</a:t>
            </a:r>
            <a:r>
              <a:rPr lang="en-US" b="0" dirty="0"/>
              <a:t> </a:t>
            </a:r>
            <a:r>
              <a:rPr lang="en-US" b="0" dirty="0" err="1"/>
              <a:t>dari</a:t>
            </a:r>
            <a:r>
              <a:rPr lang="en-US" b="0" dirty="0"/>
              <a:t> </a:t>
            </a:r>
            <a:r>
              <a:rPr lang="en-US" b="0" i="1" dirty="0" err="1"/>
              <a:t>B</a:t>
            </a:r>
            <a:r>
              <a:rPr lang="en-US" b="0" i="1" baseline="30000" dirty="0" err="1"/>
              <a:t>n</a:t>
            </a:r>
            <a:r>
              <a:rPr lang="en-US" b="0" dirty="0"/>
              <a:t> </a:t>
            </a:r>
            <a:r>
              <a:rPr lang="en-US" b="0" dirty="0" err="1"/>
              <a:t>ke</a:t>
            </a:r>
            <a:r>
              <a:rPr lang="en-US" b="0" dirty="0"/>
              <a:t> </a:t>
            </a:r>
            <a:r>
              <a:rPr lang="en-US" b="0" i="1" dirty="0"/>
              <a:t>B</a:t>
            </a:r>
            <a:r>
              <a:rPr lang="en-US" b="0" dirty="0"/>
              <a:t> </a:t>
            </a:r>
            <a:r>
              <a:rPr lang="en-US" b="0" dirty="0" err="1"/>
              <a:t>melalui</a:t>
            </a:r>
            <a:r>
              <a:rPr lang="en-US" b="0" dirty="0"/>
              <a:t> </a:t>
            </a:r>
            <a:r>
              <a:rPr lang="en-US" b="0" dirty="0" err="1"/>
              <a:t>ekspresi</a:t>
            </a:r>
            <a:r>
              <a:rPr lang="en-US" b="0" dirty="0"/>
              <a:t> Boolean, </a:t>
            </a:r>
            <a:r>
              <a:rPr lang="en-US" b="0" dirty="0" err="1"/>
              <a:t>kita</a:t>
            </a:r>
            <a:r>
              <a:rPr lang="en-US" b="0" dirty="0"/>
              <a:t> </a:t>
            </a:r>
            <a:r>
              <a:rPr lang="en-US" b="0" dirty="0" err="1"/>
              <a:t>menuliskannya</a:t>
            </a:r>
            <a:r>
              <a:rPr lang="en-US" b="0" dirty="0"/>
              <a:t> </a:t>
            </a:r>
            <a:r>
              <a:rPr lang="en-US" b="0" dirty="0" err="1"/>
              <a:t>sebagai</a:t>
            </a:r>
            <a:endParaRPr lang="en-US" b="0" dirty="0"/>
          </a:p>
          <a:p>
            <a:r>
              <a:rPr lang="en-US" b="0" dirty="0"/>
              <a:t>		</a:t>
            </a:r>
            <a:r>
              <a:rPr lang="en-US" b="0" i="1" dirty="0"/>
              <a:t>f</a:t>
            </a:r>
            <a:r>
              <a:rPr lang="en-US" b="0" dirty="0"/>
              <a:t> : </a:t>
            </a:r>
            <a:r>
              <a:rPr lang="en-US" b="0" i="1" dirty="0" err="1"/>
              <a:t>B</a:t>
            </a:r>
            <a:r>
              <a:rPr lang="en-US" b="0" i="1" baseline="30000" dirty="0" err="1"/>
              <a:t>n</a:t>
            </a:r>
            <a:r>
              <a:rPr lang="en-US" b="0" baseline="30000" dirty="0"/>
              <a:t> </a:t>
            </a:r>
            <a:r>
              <a:rPr lang="en-US" b="0" dirty="0">
                <a:sym typeface="Symbol"/>
              </a:rPr>
              <a:t></a:t>
            </a:r>
            <a:r>
              <a:rPr lang="en-US" b="0" dirty="0"/>
              <a:t> </a:t>
            </a:r>
            <a:r>
              <a:rPr lang="en-US" b="0" i="1" dirty="0"/>
              <a:t>B</a:t>
            </a:r>
            <a:endParaRPr lang="en-US" b="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b="0" dirty="0" err="1"/>
              <a:t>Misalkan</a:t>
            </a:r>
            <a:r>
              <a:rPr lang="en-US" b="0" dirty="0"/>
              <a:t> </a:t>
            </a:r>
            <a:r>
              <a:rPr lang="en-US" b="0" dirty="0" err="1"/>
              <a:t>sebuah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Boolean </a:t>
            </a:r>
            <a:r>
              <a:rPr lang="en-US" b="0" dirty="0" err="1"/>
              <a:t>adalah</a:t>
            </a:r>
            <a:r>
              <a:rPr lang="en-US" b="0" dirty="0"/>
              <a:t> </a:t>
            </a:r>
          </a:p>
          <a:p>
            <a:r>
              <a:rPr lang="en-US" b="0" i="1" dirty="0"/>
              <a:t> </a:t>
            </a:r>
            <a:r>
              <a:rPr lang="en-US" b="0" i="1" dirty="0" smtClean="0"/>
              <a:t>	f</a:t>
            </a:r>
            <a:r>
              <a:rPr lang="en-US" b="0" dirty="0" smtClean="0"/>
              <a:t>(</a:t>
            </a:r>
            <a:r>
              <a:rPr lang="en-US" b="0" i="1" dirty="0" smtClean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xyz </a:t>
            </a:r>
            <a:r>
              <a:rPr lang="en-US" b="0" dirty="0"/>
              <a:t>+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 + </a:t>
            </a:r>
            <a:r>
              <a:rPr lang="en-US" b="0" i="1" dirty="0" err="1"/>
              <a:t>y</a:t>
            </a:r>
            <a:r>
              <a:rPr lang="en-US" b="0" dirty="0" err="1"/>
              <a:t>’</a:t>
            </a:r>
            <a:r>
              <a:rPr lang="en-US" b="0" i="1" dirty="0" err="1"/>
              <a:t>z</a:t>
            </a:r>
            <a:r>
              <a:rPr lang="en-US" b="0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/>
              <a:t> </a:t>
            </a:r>
            <a:r>
              <a:rPr lang="en-US" b="0" dirty="0" err="1" smtClean="0"/>
              <a:t>Fungsi</a:t>
            </a:r>
            <a:r>
              <a:rPr lang="en-US" b="0" dirty="0" smtClean="0"/>
              <a:t> </a:t>
            </a:r>
            <a:r>
              <a:rPr lang="en-US" b="0" i="1" dirty="0"/>
              <a:t>f</a:t>
            </a:r>
            <a:r>
              <a:rPr lang="en-US" b="0" dirty="0"/>
              <a:t> </a:t>
            </a:r>
            <a:r>
              <a:rPr lang="en-US" b="0" dirty="0" err="1"/>
              <a:t>memetakan</a:t>
            </a:r>
            <a:r>
              <a:rPr lang="en-US" b="0" dirty="0"/>
              <a:t> </a:t>
            </a:r>
            <a:r>
              <a:rPr lang="en-US" b="0" dirty="0" err="1"/>
              <a:t>nilai-nilai</a:t>
            </a:r>
            <a:r>
              <a:rPr lang="en-US" b="0" dirty="0"/>
              <a:t> </a:t>
            </a:r>
            <a:r>
              <a:rPr lang="en-US" b="0" dirty="0" err="1"/>
              <a:t>pasangan</a:t>
            </a:r>
            <a:r>
              <a:rPr lang="en-US" b="0" dirty="0"/>
              <a:t> </a:t>
            </a:r>
            <a:r>
              <a:rPr lang="en-US" b="0" dirty="0" err="1"/>
              <a:t>terurut</a:t>
            </a:r>
            <a:r>
              <a:rPr lang="en-US" b="0" dirty="0"/>
              <a:t> ganda-3 </a:t>
            </a:r>
          </a:p>
          <a:p>
            <a:r>
              <a:rPr lang="en-US" b="0" dirty="0" smtClean="0"/>
              <a:t>	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</a:t>
            </a:r>
            <a:r>
              <a:rPr lang="en-US" b="0" dirty="0" err="1"/>
              <a:t>ke</a:t>
            </a:r>
            <a:r>
              <a:rPr lang="en-US" b="0" dirty="0"/>
              <a:t> </a:t>
            </a:r>
            <a:r>
              <a:rPr lang="en-US" b="0" dirty="0" err="1"/>
              <a:t>himpunan</a:t>
            </a:r>
            <a:r>
              <a:rPr lang="en-US" b="0" dirty="0"/>
              <a:t> {0, 1}.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/>
              <a:t>Contohnya</a:t>
            </a:r>
            <a:r>
              <a:rPr lang="en-US" b="0" dirty="0"/>
              <a:t>, (1, 0, 1) yang </a:t>
            </a:r>
            <a:r>
              <a:rPr lang="en-US" b="0" dirty="0" err="1"/>
              <a:t>berarti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 = 1, </a:t>
            </a:r>
            <a:r>
              <a:rPr lang="en-US" b="0" i="1" dirty="0"/>
              <a:t>y</a:t>
            </a:r>
            <a:r>
              <a:rPr lang="en-US" b="0" dirty="0"/>
              <a:t> = 0, </a:t>
            </a: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i="1" dirty="0"/>
              <a:t>z</a:t>
            </a:r>
            <a:r>
              <a:rPr lang="en-US" b="0" dirty="0"/>
              <a:t> = 1 </a:t>
            </a:r>
          </a:p>
          <a:p>
            <a:r>
              <a:rPr lang="en-US" b="0" dirty="0" smtClean="0"/>
              <a:t>      </a:t>
            </a:r>
            <a:r>
              <a:rPr lang="en-US" b="0" dirty="0" err="1" smtClean="0"/>
              <a:t>sehingga</a:t>
            </a:r>
            <a:r>
              <a:rPr lang="en-US" b="0" dirty="0" smtClean="0"/>
              <a:t> </a:t>
            </a:r>
            <a:r>
              <a:rPr lang="en-US" b="0" dirty="0"/>
              <a:t>f(1, 0, 1) = 1 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0 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1 + 1’ 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0 + 0’</a:t>
            </a:r>
            <a:r>
              <a:rPr lang="en-US" b="0" dirty="0">
                <a:sym typeface="Symbol"/>
              </a:rPr>
              <a:t></a:t>
            </a:r>
            <a:r>
              <a:rPr lang="en-US" b="0" dirty="0"/>
              <a:t> 1 = 0 + 0 + 1 = 1 . </a:t>
            </a:r>
          </a:p>
          <a:p>
            <a:r>
              <a:rPr lang="en-US" b="0" dirty="0"/>
              <a:t> 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11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118"/>
            <a:ext cx="5791200" cy="685482"/>
          </a:xfrm>
        </p:spPr>
        <p:txBody>
          <a:bodyPr>
            <a:normAutofit/>
          </a:bodyPr>
          <a:lstStyle/>
          <a:p>
            <a:r>
              <a:rPr lang="en-US" u="sng" dirty="0" err="1"/>
              <a:t>Fungsi</a:t>
            </a:r>
            <a:r>
              <a:rPr lang="en-US" u="sng" dirty="0"/>
              <a:t> </a:t>
            </a:r>
            <a:r>
              <a:rPr lang="en-US" u="sng" dirty="0" smtClean="0"/>
              <a:t>Boolean(2)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0" dirty="0" err="1" smtClean="0"/>
              <a:t>Contoh-contoh</a:t>
            </a:r>
            <a:r>
              <a:rPr lang="en-US" b="0" dirty="0" smtClean="0"/>
              <a:t> </a:t>
            </a:r>
            <a:r>
              <a:rPr lang="en-US" b="0" dirty="0" err="1"/>
              <a:t>fungsi</a:t>
            </a:r>
            <a:r>
              <a:rPr lang="en-US" b="0" dirty="0"/>
              <a:t> Boolean yang lain: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 err="1"/>
              <a:t>x</a:t>
            </a:r>
            <a:r>
              <a:rPr lang="en-US" b="0" dirty="0" err="1"/>
              <a:t>’</a:t>
            </a:r>
            <a:r>
              <a:rPr lang="en-US" b="0" i="1" dirty="0" err="1"/>
              <a:t>y</a:t>
            </a:r>
            <a:r>
              <a:rPr lang="en-US" b="0" dirty="0"/>
              <a:t> + </a:t>
            </a:r>
            <a:r>
              <a:rPr lang="en-US" b="0" i="1" dirty="0" err="1"/>
              <a:t>xy</a:t>
            </a:r>
            <a:r>
              <a:rPr lang="en-US" b="0" dirty="0"/>
              <a:t>’+ </a:t>
            </a:r>
            <a:r>
              <a:rPr lang="en-US" b="0" i="1" dirty="0"/>
              <a:t>y</a:t>
            </a:r>
            <a:r>
              <a:rPr lang="en-US" b="0" dirty="0"/>
              <a:t>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</a:t>
            </a:r>
            <a:r>
              <a:rPr lang="en-US" b="0" i="1" dirty="0"/>
              <a:t>x</a:t>
            </a:r>
            <a:r>
              <a:rPr lang="en-US" b="0" dirty="0"/>
              <a:t>’</a:t>
            </a:r>
            <a:r>
              <a:rPr lang="en-US" b="0" i="1" dirty="0"/>
              <a:t> y</a:t>
            </a:r>
            <a:r>
              <a:rPr lang="en-US" b="0" dirty="0"/>
              <a:t>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) = (</a:t>
            </a:r>
            <a:r>
              <a:rPr lang="en-US" b="0" i="1" dirty="0"/>
              <a:t>x</a:t>
            </a:r>
            <a:r>
              <a:rPr lang="en-US" b="0" dirty="0"/>
              <a:t> + </a:t>
            </a:r>
            <a:r>
              <a:rPr lang="en-US" b="0" i="1" dirty="0"/>
              <a:t>y</a:t>
            </a:r>
            <a:r>
              <a:rPr lang="en-US" b="0" dirty="0"/>
              <a:t>)’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i="1" dirty="0"/>
              <a:t>f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xyz</a:t>
            </a:r>
            <a:r>
              <a:rPr lang="en-US" b="0" dirty="0"/>
              <a:t>’									          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Setiap</a:t>
            </a:r>
            <a:r>
              <a:rPr lang="en-US" b="0" dirty="0" smtClean="0"/>
              <a:t> </a:t>
            </a:r>
            <a:r>
              <a:rPr lang="en-US" b="0" dirty="0" err="1"/>
              <a:t>peubah</a:t>
            </a:r>
            <a:r>
              <a:rPr lang="en-US" b="0" dirty="0"/>
              <a:t> di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fungsi</a:t>
            </a:r>
            <a:r>
              <a:rPr lang="en-US" b="0" dirty="0"/>
              <a:t> Boolean, </a:t>
            </a:r>
            <a:r>
              <a:rPr lang="en-US" b="0" dirty="0" err="1"/>
              <a:t>termasuk</a:t>
            </a:r>
            <a:r>
              <a:rPr lang="en-US" b="0" dirty="0"/>
              <a:t>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bentuk</a:t>
            </a:r>
            <a:r>
              <a:rPr lang="en-US" b="0" dirty="0"/>
              <a:t> </a:t>
            </a:r>
            <a:r>
              <a:rPr lang="en-US" b="0" dirty="0" err="1"/>
              <a:t>komplemennya</a:t>
            </a:r>
            <a:r>
              <a:rPr lang="en-US" b="0" dirty="0"/>
              <a:t>, </a:t>
            </a:r>
            <a:r>
              <a:rPr lang="en-US" b="0" dirty="0" err="1"/>
              <a:t>disebut</a:t>
            </a:r>
            <a:r>
              <a:rPr lang="en-US" b="0" dirty="0"/>
              <a:t> </a:t>
            </a:r>
            <a:r>
              <a:rPr lang="en-US" dirty="0"/>
              <a:t>literal.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Contoh</a:t>
            </a:r>
            <a:r>
              <a:rPr lang="en-US" b="0" dirty="0"/>
              <a:t>: </a:t>
            </a:r>
            <a:r>
              <a:rPr lang="en-US" b="0" dirty="0" err="1"/>
              <a:t>Fungsi</a:t>
            </a:r>
            <a:r>
              <a:rPr lang="en-US" b="0" dirty="0"/>
              <a:t> </a:t>
            </a:r>
            <a:r>
              <a:rPr lang="en-US" b="0" i="1" dirty="0"/>
              <a:t>h</a:t>
            </a:r>
            <a:r>
              <a:rPr lang="en-US" b="0" dirty="0"/>
              <a:t>(</a:t>
            </a:r>
            <a:r>
              <a:rPr lang="en-US" b="0" i="1" dirty="0"/>
              <a:t>x</a:t>
            </a:r>
            <a:r>
              <a:rPr lang="en-US" b="0" dirty="0"/>
              <a:t>, </a:t>
            </a:r>
            <a:r>
              <a:rPr lang="en-US" b="0" i="1" dirty="0"/>
              <a:t>y</a:t>
            </a:r>
            <a:r>
              <a:rPr lang="en-US" b="0" dirty="0"/>
              <a:t>, </a:t>
            </a:r>
            <a:r>
              <a:rPr lang="en-US" b="0" i="1" dirty="0"/>
              <a:t>z</a:t>
            </a:r>
            <a:r>
              <a:rPr lang="en-US" b="0" dirty="0"/>
              <a:t>) = </a:t>
            </a:r>
            <a:r>
              <a:rPr lang="en-US" b="0" i="1" dirty="0"/>
              <a:t>xyz</a:t>
            </a:r>
            <a:r>
              <a:rPr lang="en-US" b="0" dirty="0"/>
              <a:t>’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pada</a:t>
            </a:r>
            <a:r>
              <a:rPr lang="en-US" b="0" dirty="0" smtClean="0"/>
              <a:t> </a:t>
            </a:r>
            <a:r>
              <a:rPr lang="en-US" b="0" dirty="0" err="1"/>
              <a:t>contoh</a:t>
            </a:r>
            <a:r>
              <a:rPr lang="en-US" b="0" dirty="0"/>
              <a:t> di </a:t>
            </a:r>
            <a:r>
              <a:rPr lang="en-US" b="0" dirty="0" err="1"/>
              <a:t>atas</a:t>
            </a:r>
            <a:r>
              <a:rPr lang="en-US" b="0" dirty="0"/>
              <a:t> </a:t>
            </a:r>
            <a:r>
              <a:rPr lang="en-US" b="0" dirty="0" err="1"/>
              <a:t>terdiri</a:t>
            </a:r>
            <a:r>
              <a:rPr lang="en-US" b="0" dirty="0"/>
              <a:t> </a:t>
            </a:r>
            <a:r>
              <a:rPr lang="en-US" b="0" dirty="0" err="1"/>
              <a:t>dari</a:t>
            </a:r>
            <a:r>
              <a:rPr lang="en-US" b="0" dirty="0"/>
              <a:t> 3 </a:t>
            </a:r>
            <a:r>
              <a:rPr lang="en-US" b="0" dirty="0" err="1"/>
              <a:t>buah</a:t>
            </a:r>
            <a:r>
              <a:rPr lang="en-US" b="0" dirty="0"/>
              <a:t> literal, </a:t>
            </a:r>
            <a:r>
              <a:rPr lang="en-US" b="0" dirty="0" err="1"/>
              <a:t>yaitu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, y, </a:t>
            </a:r>
            <a:r>
              <a:rPr lang="en-US" b="0" dirty="0" err="1"/>
              <a:t>dan</a:t>
            </a:r>
            <a:r>
              <a:rPr lang="en-US" b="0" dirty="0"/>
              <a:t> </a:t>
            </a:r>
            <a:r>
              <a:rPr lang="en-US" b="0" i="1" dirty="0"/>
              <a:t>z</a:t>
            </a:r>
            <a:r>
              <a:rPr lang="en-US" b="0" dirty="0"/>
              <a:t>’.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842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1469</TotalTime>
  <Words>1875</Words>
  <Application>Microsoft Office PowerPoint</Application>
  <PresentationFormat>On-screen Show (4:3)</PresentationFormat>
  <Paragraphs>843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Essential</vt:lpstr>
      <vt:lpstr>ALJABAR BOOLEAN</vt:lpstr>
      <vt:lpstr>DEFINISI ALJABAR BOOLEN</vt:lpstr>
      <vt:lpstr>Aksioma (POSTULAT HUNTINGTON) aljabar boolean</vt:lpstr>
      <vt:lpstr>Aljabar Boolean Dua-Nilai </vt:lpstr>
      <vt:lpstr>Aljabar Boolean tiga-Nilai </vt:lpstr>
      <vt:lpstr>Prinsip Dualitas (1)</vt:lpstr>
      <vt:lpstr>Prinsip Dualitas (2)</vt:lpstr>
      <vt:lpstr>Fungsi Boolean (1)</vt:lpstr>
      <vt:lpstr>Fungsi Boolean(2)</vt:lpstr>
      <vt:lpstr>Fungsi Boolean(3)</vt:lpstr>
      <vt:lpstr>Penjumlahan dan perkalian dua fungsi</vt:lpstr>
      <vt:lpstr>Komplemen fungsi (1)</vt:lpstr>
      <vt:lpstr>Komplemen fungsi (2)</vt:lpstr>
      <vt:lpstr>Bentuk Kanonik (1) </vt:lpstr>
      <vt:lpstr>Bentuk Kanonik (2) </vt:lpstr>
      <vt:lpstr>Bentuk kanonik(3)</vt:lpstr>
      <vt:lpstr>PowerPoint Presentation</vt:lpstr>
      <vt:lpstr>PowerPoint Presentation</vt:lpstr>
      <vt:lpstr>Konversi Antar Bentuk Kanonik</vt:lpstr>
      <vt:lpstr>Konversi Antar Bentuk Kanonik</vt:lpstr>
      <vt:lpstr>Aplikasi aljabar boolean(1)</vt:lpstr>
      <vt:lpstr>Aplikasi aljabar boolean(2)</vt:lpstr>
      <vt:lpstr>Aplikasi aljabar boolean(3)</vt:lpstr>
      <vt:lpstr>Aplikasi aljabar boolean(3)</vt:lpstr>
      <vt:lpstr>Penyederhanaan fungsi</vt:lpstr>
      <vt:lpstr>1. Penyederhanaan fungsi secara aljabar</vt:lpstr>
      <vt:lpstr>2. PETA KARNAUGH(1)</vt:lpstr>
      <vt:lpstr>2. PETA KARNAUGH(2)</vt:lpstr>
      <vt:lpstr>2. PETA KARNAUGH(3)</vt:lpstr>
      <vt:lpstr>2. PETA KARNAUGH(4)</vt:lpstr>
      <vt:lpstr>2. PETA KARNAUGH(5)</vt:lpstr>
      <vt:lpstr>2. PETA KARNAUGH(6)</vt:lpstr>
      <vt:lpstr>Teknik Minimisasi Fungsi Boolean dengan Peta Karnaugh(1)</vt:lpstr>
      <vt:lpstr>Teknik Minimisasi Fungsi Boolean dengan Peta Karnaugh (2)</vt:lpstr>
      <vt:lpstr>Teknik Minimisasi Fungsi Boolean dengan Peta Karnaugh (3)</vt:lpstr>
      <vt:lpstr>Teknik Minimisasi Fungsi Boolean dengan Peta Karnaugh (4)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KONDISI DON’T’CARE</vt:lpstr>
      <vt:lpstr>PowerPoint Presentation</vt:lpstr>
      <vt:lpstr>PowerPoint Presentation</vt:lpstr>
      <vt:lpstr>TO BE CONTINUED… SEE YOU NEXT WEEK KEEP SPIRIT </vt:lpstr>
    </vt:vector>
  </TitlesOfParts>
  <Company>tekkom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ALJABAR BOOLEAN</dc:title>
  <dc:creator>pancie</dc:creator>
  <cp:lastModifiedBy>Sri</cp:lastModifiedBy>
  <cp:revision>183</cp:revision>
  <dcterms:created xsi:type="dcterms:W3CDTF">2011-05-17T06:34:28Z</dcterms:created>
  <dcterms:modified xsi:type="dcterms:W3CDTF">2012-10-21T03:43:06Z</dcterms:modified>
</cp:coreProperties>
</file>