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3/10/2014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286715" cy="990600"/>
          </a:xfrm>
        </p:spPr>
        <p:txBody>
          <a:bodyPr/>
          <a:lstStyle/>
          <a:p>
            <a:pPr algn="l"/>
            <a:r>
              <a:rPr lang="id-ID" b="1" dirty="0" smtClean="0"/>
              <a:t>OPERASI-OPERASI</a:t>
            </a:r>
            <a:r>
              <a:rPr lang="en-US" b="1" dirty="0" smtClean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ym typeface="Wingdings" pitchFamily="2" charset="2"/>
              </a:rPr>
              <a:t>Penciptaan (</a:t>
            </a:r>
            <a:r>
              <a:rPr lang="id-ID" b="1" i="1" dirty="0" smtClean="0">
                <a:sym typeface="Wingdings" pitchFamily="2" charset="2"/>
              </a:rPr>
              <a:t>create</a:t>
            </a:r>
            <a:r>
              <a:rPr lang="id-ID" b="1" dirty="0" smtClean="0">
                <a:sym typeface="Wingdings" pitchFamily="2" charset="2"/>
              </a:rPr>
              <a:t>) array statis</a:t>
            </a: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Mempersiapkan array untuk diakses/diproses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dengan asumsi elemen array diisi dengan angka 0 jika elemen arraynya </a:t>
            </a:r>
            <a:r>
              <a:rPr lang="en-US" dirty="0" err="1" smtClean="0">
                <a:sym typeface="Wingdings" pitchFamily="2" charset="2"/>
              </a:rPr>
              <a:t>berupa</a:t>
            </a:r>
            <a:r>
              <a:rPr lang="id-ID" dirty="0" smtClean="0">
                <a:sym typeface="Wingdings" pitchFamily="2" charset="2"/>
              </a:rPr>
              <a:t> numerik/bilangan/angka </a:t>
            </a: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 </a:t>
            </a:r>
            <a:r>
              <a:rPr lang="id-ID" b="1" dirty="0" smtClean="0">
                <a:sym typeface="Wingdings" pitchFamily="2" charset="2"/>
              </a:rPr>
              <a:t>atau</a:t>
            </a:r>
            <a:r>
              <a:rPr lang="id-ID" dirty="0" smtClean="0">
                <a:sym typeface="Wingdings" pitchFamily="2" charset="2"/>
              </a:rPr>
              <a:t> diisi dengan  karakter ” ”/””/’ ’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berupa</a:t>
            </a:r>
            <a:r>
              <a:rPr lang="id-ID" dirty="0" smtClean="0">
                <a:sym typeface="Wingdings" pitchFamily="2" charset="2"/>
              </a:rPr>
              <a:t> alphanumerik.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057400"/>
            <a:ext cx="8783421" cy="441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create (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nama_var_array:nama_type_array)</a:t>
            </a:r>
          </a:p>
          <a:p>
            <a:pPr marL="855663" indent="-855663"/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indeks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maks_array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nama_var_array(indeks) 0 {elemen array numerik}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8640"/>
            <a:ext cx="6286715" cy="801960"/>
          </a:xfrm>
        </p:spPr>
        <p:txBody>
          <a:bodyPr/>
          <a:lstStyle/>
          <a:p>
            <a:pPr algn="l"/>
            <a:r>
              <a:rPr lang="id-ID" b="1" dirty="0" smtClean="0"/>
              <a:t>OPERASI-OPERASI</a:t>
            </a:r>
            <a:r>
              <a:rPr lang="en-US" b="1" dirty="0" smtClean="0"/>
              <a:t>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id-ID" b="1" i="1" dirty="0" smtClean="0">
                <a:sym typeface="Wingdings" pitchFamily="2" charset="2"/>
              </a:rPr>
              <a:t>Traversal</a:t>
            </a:r>
            <a:r>
              <a:rPr lang="id-ID" b="1" dirty="0" smtClean="0">
                <a:sym typeface="Wingdings" pitchFamily="2" charset="2"/>
              </a:rPr>
              <a:t> </a:t>
            </a: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	Proses mengunjungi setiap elemen array satu persatu dari elemen pertama sampai elemen terakhir.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Penghapusan data </a:t>
            </a:r>
            <a:r>
              <a:rPr lang="id-ID" dirty="0">
                <a:sym typeface="Wingdings" pitchFamily="2" charset="2"/>
              </a:rPr>
              <a:t>di indeks tertentu pada </a:t>
            </a:r>
            <a:r>
              <a:rPr lang="id-ID" dirty="0" smtClean="0"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Menghitung nilai rata-rata, dsb.</a:t>
            </a:r>
            <a:endParaRPr lang="id-ID" dirty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76400"/>
            <a:ext cx="8783421" cy="502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traversal (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ama_var_array:nama_type_array)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indeks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maks_array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proses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selesai}</a:t>
            </a: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04800"/>
            <a:ext cx="6781801" cy="53340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Pengisian</a:t>
            </a:r>
            <a:r>
              <a:rPr lang="en-US" b="1" dirty="0" smtClean="0"/>
              <a:t> Array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362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2362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2362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2362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2362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2895600" y="2365046"/>
            <a:ext cx="533400" cy="4572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Flowchart: Decision 10"/>
          <p:cNvSpPr/>
          <p:nvPr/>
        </p:nvSpPr>
        <p:spPr>
          <a:xfrm>
            <a:off x="3443514" y="2365046"/>
            <a:ext cx="518886" cy="4572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3962400" y="2376714"/>
            <a:ext cx="533400" cy="4572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4503057" y="2373270"/>
            <a:ext cx="533400" cy="4572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5029200" y="2376714"/>
            <a:ext cx="533400" cy="4572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88343" y="2895600"/>
            <a:ext cx="2667000" cy="228600"/>
            <a:chOff x="4581071" y="4495800"/>
            <a:chExt cx="2667000" cy="228600"/>
          </a:xfrm>
          <a:noFill/>
        </p:grpSpPr>
        <p:sp>
          <p:nvSpPr>
            <p:cNvPr id="16" name="Rectangle 15"/>
            <p:cNvSpPr/>
            <p:nvPr/>
          </p:nvSpPr>
          <p:spPr>
            <a:xfrm>
              <a:off x="4581071" y="4495800"/>
              <a:ext cx="533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14471" y="4495800"/>
              <a:ext cx="533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7871" y="4495800"/>
              <a:ext cx="533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81271" y="4495800"/>
              <a:ext cx="533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14671" y="4495800"/>
              <a:ext cx="533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76400" y="236504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Angka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48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00200"/>
            <a:ext cx="8783421" cy="502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Isi_Angka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(1:5)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sudah terdefinisi}</a:t>
            </a:r>
          </a:p>
          <a:p>
            <a:pPr marL="855663" indent="-855663"/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(1:5) yang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855663" indent="-855663"/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id-ID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ARRAY STATIS</a:t>
            </a:r>
            <a:r>
              <a:rPr lang="en-US" b="1" dirty="0" smtClean="0"/>
              <a:t>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3"/>
            </a:pPr>
            <a:r>
              <a:rPr lang="id-ID" b="1" dirty="0" smtClean="0">
                <a:sym typeface="Wingdings" pitchFamily="2" charset="2"/>
              </a:rPr>
              <a:t>Pencarian </a:t>
            </a:r>
            <a:r>
              <a:rPr lang="en-US" b="1" dirty="0" smtClean="0">
                <a:sym typeface="Wingdings" pitchFamily="2" charset="2"/>
              </a:rPr>
              <a:t>(</a:t>
            </a:r>
            <a:r>
              <a:rPr lang="en-US" b="1" i="1" dirty="0" smtClean="0">
                <a:sym typeface="Wingdings" pitchFamily="2" charset="2"/>
              </a:rPr>
              <a:t>searching</a:t>
            </a:r>
            <a:r>
              <a:rPr lang="en-US" b="1" dirty="0" smtClean="0">
                <a:sym typeface="Wingdings" pitchFamily="2" charset="2"/>
              </a:rPr>
              <a:t>) </a:t>
            </a:r>
            <a:r>
              <a:rPr lang="id-ID" b="1" dirty="0" smtClean="0">
                <a:sym typeface="Wingdings" pitchFamily="2" charset="2"/>
              </a:rPr>
              <a:t>array </a:t>
            </a: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Proses men</a:t>
            </a:r>
            <a:r>
              <a:rPr lang="en-US" dirty="0" err="1" smtClean="0">
                <a:sym typeface="Wingdings" pitchFamily="2" charset="2"/>
              </a:rPr>
              <a:t>emukan</a:t>
            </a:r>
            <a:r>
              <a:rPr lang="id-ID" dirty="0" smtClean="0">
                <a:sym typeface="Wingdings" pitchFamily="2" charset="2"/>
              </a:rPr>
              <a:t> suatu data yang terdapat dalam suatu array. Proses ini menghasilkan nilai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benar atau salah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68740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Pencarian</a:t>
            </a:r>
            <a:r>
              <a:rPr lang="en-US" b="1" dirty="0" smtClean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676400"/>
            <a:ext cx="6181609" cy="44958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Sequential / Linear Search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Binary Search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3" y="1632992"/>
            <a:ext cx="204488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Pencarian</a:t>
            </a:r>
            <a:r>
              <a:rPr lang="en-US" b="1" dirty="0" smtClean="0"/>
              <a:t>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1016" y="1700808"/>
            <a:ext cx="5418184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Sequential / Linear Search: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Tanpa Boolean</a:t>
            </a:r>
          </a:p>
          <a:p>
            <a:pPr marL="900113" indent="-36195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Tanpa Sentinel </a:t>
            </a:r>
          </a:p>
          <a:p>
            <a:pPr marL="900113" indent="-36195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Dengan Sentinel</a:t>
            </a:r>
            <a:endParaRPr lang="en-US" dirty="0" smtClean="0">
              <a:sym typeface="Wingdings" pitchFamily="2" charset="2"/>
            </a:endParaRPr>
          </a:p>
          <a:p>
            <a:pPr marL="538163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Dengan Boolean</a:t>
            </a:r>
            <a:endParaRPr lang="id-ID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04488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Sekumpulan data yang ber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tipe data sama </a:t>
            </a:r>
            <a:r>
              <a:rPr lang="id-ID" dirty="0" smtClean="0">
                <a:sym typeface="Wingdings" pitchFamily="2" charset="2"/>
              </a:rPr>
              <a:t>yang bisa diakses lewat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indeks</a:t>
            </a:r>
            <a:r>
              <a:rPr lang="id-ID" dirty="0" smtClean="0">
                <a:sym typeface="Wingdings" pitchFamily="2" charset="2"/>
              </a:rPr>
              <a:t>nya.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sz="4000" b="1" dirty="0" smtClean="0"/>
              <a:t>SEQUENTIAL SEARCH</a:t>
            </a:r>
            <a:r>
              <a:rPr lang="en-US" sz="4000" b="1" dirty="0" smtClean="0"/>
              <a:t> (1) 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776" y="1600200"/>
            <a:ext cx="6210272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Tanpa boolean tanpa sentinel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Tidak menggunakan variabel boolean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Tidak mempunyai tambahan elemen di akhir array.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04488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b="1" dirty="0" smtClean="0"/>
              <a:t>SEQUENTIAL SEARCH</a:t>
            </a:r>
            <a:r>
              <a:rPr lang="en-US" sz="4000" b="1" dirty="0" smtClean="0"/>
              <a:t> (2)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3768" y="1600200"/>
            <a:ext cx="6203032" cy="4495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Tanpa boolean dengan sentinel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Tidak menggunakan variabel boolean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Mempunyai tambahan elemen di akhir array untuk menyimpan data cari apabila data cari tidak ditemukan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7" y="1772816"/>
            <a:ext cx="204488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7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d-ID" sz="4000" b="1" dirty="0" smtClean="0"/>
              <a:t>SEQUENTIAL SEARCH</a:t>
            </a:r>
            <a:r>
              <a:rPr lang="en-US" sz="4000" b="1" dirty="0" smtClean="0"/>
              <a:t> (3)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Dengan boolean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Menggunakan variabel boolean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Menghasilkan nilai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TRUE</a:t>
            </a: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atau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FALSE</a:t>
            </a: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di akhir pencarian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" y="1700808"/>
            <a:ext cx="204488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BINARY SEARCH</a:t>
            </a:r>
            <a:r>
              <a:rPr lang="en-US" b="1" dirty="0" smtClean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Data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harus terurut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,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baik secara </a:t>
            </a:r>
            <a:r>
              <a:rPr lang="id-ID" i="1" dirty="0" smtClean="0">
                <a:sym typeface="Wingdings" pitchFamily="2" charset="2"/>
              </a:rPr>
              <a:t>ascending</a:t>
            </a:r>
            <a:r>
              <a:rPr lang="id-ID" dirty="0" smtClean="0">
                <a:sym typeface="Wingdings" pitchFamily="2" charset="2"/>
              </a:rPr>
              <a:t> atau </a:t>
            </a:r>
            <a:r>
              <a:rPr lang="id-ID" i="1" dirty="0" smtClean="0">
                <a:sym typeface="Wingdings" pitchFamily="2" charset="2"/>
              </a:rPr>
              <a:t>descending</a:t>
            </a:r>
            <a:endParaRPr lang="id-ID" dirty="0" smtClean="0">
              <a:sym typeface="Wingdings" pitchFamily="2" charset="2"/>
            </a:endParaRP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Mekanismenya adalah dengan cara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membagi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larik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menjadi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dua bagian </a:t>
            </a:r>
            <a:r>
              <a:rPr lang="id-ID" dirty="0" smtClean="0">
                <a:sym typeface="Wingdings" pitchFamily="2" charset="2"/>
              </a:rPr>
              <a:t>yaitu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bagian kiri </a:t>
            </a:r>
            <a:r>
              <a:rPr lang="id-ID" dirty="0" smtClean="0">
                <a:sym typeface="Wingdings" pitchFamily="2" charset="2"/>
              </a:rPr>
              <a:t>(indeks terkecil/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Ia</a:t>
            </a:r>
            <a:r>
              <a:rPr lang="id-ID" dirty="0" smtClean="0">
                <a:sym typeface="Wingdings" pitchFamily="2" charset="2"/>
              </a:rPr>
              <a:t>) sampai ke indeks tengah dan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bagian kanan </a:t>
            </a:r>
            <a:r>
              <a:rPr lang="id-ID" dirty="0" smtClean="0">
                <a:sym typeface="Wingdings" pitchFamily="2" charset="2"/>
              </a:rPr>
              <a:t>mulai dari indeks tengah sampai indeks terbesar (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Ib</a:t>
            </a:r>
            <a:r>
              <a:rPr lang="id-ID" dirty="0" smtClean="0">
                <a:sym typeface="Wingdings" pitchFamily="2" charset="2"/>
              </a:rPr>
              <a:t>)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 Indeks tengah </a:t>
            </a:r>
            <a:r>
              <a:rPr lang="id-ID" dirty="0" smtClean="0">
                <a:sym typeface="Wingdings" pitchFamily="2" charset="2"/>
              </a:rPr>
              <a:t>(k) : (Ia+Ib) </a:t>
            </a:r>
            <a:r>
              <a:rPr lang="id-ID" b="1" u="sng" dirty="0" smtClean="0">
                <a:sym typeface="Wingdings" pitchFamily="2" charset="2"/>
              </a:rPr>
              <a:t>div</a:t>
            </a:r>
            <a:r>
              <a:rPr lang="id-ID" dirty="0" smtClean="0">
                <a:sym typeface="Wingdings" pitchFamily="2" charset="2"/>
              </a:rPr>
              <a:t> 2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posisi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tengah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larik</a:t>
            </a:r>
            <a:r>
              <a:rPr lang="en-US" dirty="0" smtClean="0">
                <a:sym typeface="Wingdings" pitchFamily="2" charset="2"/>
              </a:rPr>
              <a:t>)</a:t>
            </a:r>
            <a:endParaRPr lang="id-ID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67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BINARY SEARCH</a:t>
            </a:r>
            <a:r>
              <a:rPr lang="en-US" b="1" dirty="0" smtClean="0"/>
              <a:t>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d-ID" dirty="0" smtClean="0">
                <a:sym typeface="Wingdings" pitchFamily="2" charset="2"/>
              </a:rPr>
              <a:t>Jika data yang dicari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lebih kecil </a:t>
            </a:r>
            <a:r>
              <a:rPr lang="id-ID" dirty="0" smtClean="0">
                <a:sym typeface="Wingdings" pitchFamily="2" charset="2"/>
              </a:rPr>
              <a:t>dari data di </a:t>
            </a:r>
            <a:r>
              <a:rPr lang="en-US" dirty="0" err="1" smtClean="0">
                <a:sym typeface="Wingdings" pitchFamily="2" charset="2"/>
              </a:rPr>
              <a:t>posisi</a:t>
            </a:r>
            <a:r>
              <a:rPr lang="id-ID" dirty="0" smtClean="0">
                <a:sym typeface="Wingdings" pitchFamily="2" charset="2"/>
              </a:rPr>
              <a:t> tengah</a:t>
            </a:r>
            <a:r>
              <a:rPr lang="en-US" dirty="0" smtClean="0">
                <a:sym typeface="Wingdings" pitchFamily="2" charset="2"/>
              </a:rPr>
              <a:t>,</a:t>
            </a:r>
            <a:r>
              <a:rPr lang="id-ID" dirty="0" smtClean="0">
                <a:sym typeface="Wingdings" pitchFamily="2" charset="2"/>
              </a:rPr>
              <a:t> maka pencarian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dilanjutkan ke bagian kiri</a:t>
            </a:r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d-ID" dirty="0" smtClean="0">
                <a:sym typeface="Wingdings" pitchFamily="2" charset="2"/>
              </a:rPr>
              <a:t>Jika data yang dicari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lebih besar</a:t>
            </a:r>
            <a:r>
              <a:rPr lang="id-ID" dirty="0" smtClean="0">
                <a:sym typeface="Wingdings" pitchFamily="2" charset="2"/>
              </a:rPr>
              <a:t> dari data di </a:t>
            </a:r>
            <a:r>
              <a:rPr lang="en-US" dirty="0" err="1" smtClean="0">
                <a:sym typeface="Wingdings" pitchFamily="2" charset="2"/>
              </a:rPr>
              <a:t>posisi</a:t>
            </a:r>
            <a:r>
              <a:rPr lang="id-ID" dirty="0" smtClean="0">
                <a:sym typeface="Wingdings" pitchFamily="2" charset="2"/>
              </a:rPr>
              <a:t> tengah</a:t>
            </a:r>
            <a:r>
              <a:rPr lang="en-US" dirty="0" smtClean="0">
                <a:sym typeface="Wingdings" pitchFamily="2" charset="2"/>
              </a:rPr>
              <a:t>,</a:t>
            </a:r>
            <a:r>
              <a:rPr lang="id-ID" dirty="0" smtClean="0">
                <a:sym typeface="Wingdings" pitchFamily="2" charset="2"/>
              </a:rPr>
              <a:t> maka pencarian </a:t>
            </a:r>
            <a:r>
              <a:rPr lang="id-ID" b="1" dirty="0" smtClean="0">
                <a:solidFill>
                  <a:srgbClr val="FF0000"/>
                </a:solidFill>
                <a:sym typeface="Wingdings" pitchFamily="2" charset="2"/>
              </a:rPr>
              <a:t>dilanjutkan ke bagian kanan</a:t>
            </a:r>
            <a:endParaRPr lang="id-ID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49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KASUS BINARY SEARCH</a:t>
            </a:r>
            <a:r>
              <a:rPr lang="en-US" sz="3600" b="1" dirty="0" smtClean="0"/>
              <a:t> (1)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8192"/>
            <a:ext cx="8385048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sz="3000" dirty="0" smtClean="0">
                <a:sym typeface="Wingdings" pitchFamily="2" charset="2"/>
              </a:rPr>
              <a:t>Data yang dicari = 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7</a:t>
            </a:r>
            <a:endParaRPr lang="id-ID" sz="3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sz="3000" dirty="0" smtClean="0">
                <a:sym typeface="Wingdings" pitchFamily="2" charset="2"/>
              </a:rPr>
              <a:t>Banyak data = 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5</a:t>
            </a:r>
            <a:endParaRPr lang="id-ID" sz="3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35696" y="2564904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</a:t>
                      </a:r>
                      <a:endParaRPr lang="en-US" sz="22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8640" y="3345200"/>
            <a:ext cx="6096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5096" y="3311664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3584" y="3311664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21696" y="3463271"/>
            <a:ext cx="3048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911896" y="3614876"/>
            <a:ext cx="2362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340101" y="3463271"/>
            <a:ext cx="3048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493297" y="3614876"/>
            <a:ext cx="2362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67744" y="3692664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1896" y="3692664"/>
            <a:ext cx="1828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835696" y="4293096"/>
          <a:ext cx="243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064296" y="5131296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5896" y="5131296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896" y="5420452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02530" y="5374958"/>
            <a:ext cx="685006" cy="142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826546" y="5718174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045746" y="5718174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31640" y="5794374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2848" y="5794374"/>
            <a:ext cx="198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826546" y="3345199"/>
            <a:ext cx="2438400" cy="269675"/>
          </a:xfrm>
          <a:prstGeom prst="bentConnector3">
            <a:avLst>
              <a:gd name="adj1" fmla="val 195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5491707" y="3345199"/>
            <a:ext cx="2363790" cy="269676"/>
          </a:xfrm>
          <a:prstGeom prst="bentConnector3">
            <a:avLst>
              <a:gd name="adj1" fmla="val 437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1600201" y="5033168"/>
            <a:ext cx="1444119" cy="685005"/>
          </a:xfrm>
          <a:prstGeom prst="bentConnector3">
            <a:avLst>
              <a:gd name="adj1" fmla="val 53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3044319" y="5028182"/>
            <a:ext cx="1610777" cy="688402"/>
          </a:xfrm>
          <a:prstGeom prst="bentConnector3">
            <a:avLst>
              <a:gd name="adj1" fmla="val 328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8" grpId="0"/>
      <p:bldP spid="19" grpId="0"/>
      <p:bldP spid="20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KASUS BINARY SEARCH</a:t>
            </a:r>
            <a:r>
              <a:rPr lang="en-US" sz="3600" b="1" dirty="0" smtClean="0"/>
              <a:t> (2)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28192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00B050"/>
                </a:solidFill>
                <a:sym typeface="Wingdings" pitchFamily="2" charset="2"/>
              </a:rPr>
              <a:t>Angka</a:t>
            </a: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835696" y="1700808"/>
          <a:ext cx="243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064296" y="2539008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5896" y="2539008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896" y="2828164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02530" y="2782670"/>
            <a:ext cx="685006" cy="142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826546" y="3125886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045746" y="3125886"/>
            <a:ext cx="1219200" cy="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31640" y="3202086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Kiri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2848" y="3202086"/>
            <a:ext cx="198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Bag. </a:t>
            </a:r>
            <a:r>
              <a:rPr lang="en-US" sz="2000" b="1" dirty="0" err="1" smtClean="0">
                <a:solidFill>
                  <a:schemeClr val="tx1"/>
                </a:solidFill>
              </a:rPr>
              <a:t>Kanan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822554" y="3889514"/>
          <a:ext cx="1219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123728" y="4725144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1878" y="5013176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9290" y="5303146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5346" y="4077072"/>
            <a:ext cx="509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Angka</a:t>
            </a:r>
            <a:r>
              <a:rPr lang="en-US" sz="2400" b="1" dirty="0" smtClean="0">
                <a:solidFill>
                  <a:srgbClr val="002060"/>
                </a:solidFill>
              </a:rPr>
              <a:t> 7 </a:t>
            </a:r>
            <a:r>
              <a:rPr lang="en-US" sz="2400" b="1" dirty="0" err="1" smtClean="0">
                <a:solidFill>
                  <a:srgbClr val="002060"/>
                </a:solidFill>
              </a:rPr>
              <a:t>ditemukan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pada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indeks</a:t>
            </a:r>
            <a:r>
              <a:rPr lang="en-US" sz="2400" b="1" dirty="0" smtClean="0">
                <a:solidFill>
                  <a:srgbClr val="002060"/>
                </a:solidFill>
              </a:rPr>
              <a:t> ke-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4" grpId="0"/>
      <p:bldP spid="25" grpId="0"/>
      <p:bldP spid="27" grpId="0"/>
      <p:bldP spid="28" grpId="0"/>
      <p:bldP spid="29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ARRAY STATIS</a:t>
            </a:r>
            <a:r>
              <a:rPr lang="en-US" b="1" dirty="0" smtClean="0"/>
              <a:t> (4)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d-ID" b="1" dirty="0" smtClean="0">
                <a:sym typeface="Wingdings" pitchFamily="2" charset="2"/>
              </a:rPr>
              <a:t>Pengurutan (</a:t>
            </a:r>
            <a:r>
              <a:rPr lang="id-ID" b="1" i="1" dirty="0" smtClean="0">
                <a:sym typeface="Wingdings" pitchFamily="2" charset="2"/>
              </a:rPr>
              <a:t>Sorting</a:t>
            </a:r>
            <a:r>
              <a:rPr lang="id-ID" b="1" dirty="0" smtClean="0">
                <a:sym typeface="Wingdings" pitchFamily="2" charset="2"/>
              </a:rPr>
              <a:t>)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Quick Sort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73488" y="3517940"/>
            <a:ext cx="1008112" cy="16636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2432" y="3954959"/>
            <a:ext cx="24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FF0000"/>
                </a:solidFill>
              </a:rPr>
              <a:t>TUGAS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314256" cy="649560"/>
          </a:xfrm>
        </p:spPr>
        <p:txBody>
          <a:bodyPr/>
          <a:lstStyle/>
          <a:p>
            <a:pPr algn="l"/>
            <a:r>
              <a:rPr lang="id-ID" b="1" dirty="0" smtClean="0"/>
              <a:t>BUBBLE SORT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smtClean="0">
                <a:sym typeface="Wingdings" pitchFamily="2" charset="2"/>
              </a:rPr>
              <a:t>Proses </a:t>
            </a:r>
            <a:r>
              <a:rPr lang="en-US" dirty="0" err="1" smtClean="0">
                <a:sym typeface="Wingdings" pitchFamily="2" charset="2"/>
              </a:rPr>
              <a:t>menyusun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acak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menggelembungkan</a:t>
            </a:r>
            <a:r>
              <a:rPr lang="en-US" dirty="0" smtClean="0">
                <a:sym typeface="Wingdings" pitchFamily="2" charset="2"/>
              </a:rPr>
              <a:t> data yang </a:t>
            </a:r>
            <a:r>
              <a:rPr lang="en-US" dirty="0" err="1" smtClean="0">
                <a:sym typeface="Wingdings" pitchFamily="2" charset="2"/>
              </a:rPr>
              <a:t>kecil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disusun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ascending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penggelembungan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kanan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kiri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bawah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atas</a:t>
            </a:r>
            <a:r>
              <a:rPr lang="en-US" dirty="0" smtClean="0">
                <a:sym typeface="Wingdings" pitchFamily="2" charset="2"/>
              </a:rPr>
              <a:t>).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ym typeface="Wingdings" pitchFamily="2" charset="2"/>
              </a:rPr>
              <a:t>Tapi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disusun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descending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penggelembungan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kiri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kanan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atas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bawah</a:t>
            </a:r>
            <a:r>
              <a:rPr lang="en-US" dirty="0" smtClean="0">
                <a:sym typeface="Wingdings" pitchFamily="2" charset="2"/>
              </a:rPr>
              <a:t>)</a:t>
            </a:r>
            <a:endParaRPr lang="id-ID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32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/>
          <a:lstStyle/>
          <a:p>
            <a:pPr algn="l"/>
            <a:r>
              <a:rPr lang="id-ID" sz="3600" b="1" dirty="0" smtClean="0"/>
              <a:t>CONTOH BUBBLE SORT</a:t>
            </a:r>
            <a:r>
              <a:rPr lang="en-US" sz="3600" b="1" dirty="0" smtClean="0"/>
              <a:t> ASC</a:t>
            </a:r>
            <a:endParaRPr lang="id-ID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8518216"/>
              </p:ext>
            </p:extLst>
          </p:nvPr>
        </p:nvGraphicFramePr>
        <p:xfrm>
          <a:off x="611560" y="1700808"/>
          <a:ext cx="8303844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8874"/>
                <a:gridCol w="740915"/>
                <a:gridCol w="754895"/>
                <a:gridCol w="754895"/>
                <a:gridCol w="754895"/>
                <a:gridCol w="754895"/>
                <a:gridCol w="754895"/>
                <a:gridCol w="754895"/>
                <a:gridCol w="754895"/>
                <a:gridCol w="754895"/>
                <a:gridCol w="754895"/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0" y="256490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1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2775" y="29690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2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2775" y="337001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3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2775" y="3772476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4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2775" y="416154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2775" y="4550612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6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12775" y="4939680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7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2775" y="53287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2775" y="573176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9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Array statis direpresentasikan  di memori secara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kontinyu</a:t>
            </a:r>
            <a:r>
              <a:rPr lang="id-ID" dirty="0" smtClean="0">
                <a:sym typeface="Wingdings" pitchFamily="2" charset="2"/>
              </a:rPr>
              <a:t>. 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Contoh: array </a:t>
            </a:r>
            <a:r>
              <a:rPr lang="en-US" dirty="0" err="1" smtClean="0">
                <a:sym typeface="Wingdings" pitchFamily="2" charset="2"/>
              </a:rPr>
              <a:t>Angka</a:t>
            </a:r>
            <a:r>
              <a:rPr lang="id-ID" dirty="0" smtClean="0">
                <a:sym typeface="Wingdings" pitchFamily="2" charset="2"/>
              </a:rPr>
              <a:t> (1:5).</a:t>
            </a:r>
            <a:endParaRPr lang="en-US" dirty="0" smtClean="0"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76868"/>
              </p:ext>
            </p:extLst>
          </p:nvPr>
        </p:nvGraphicFramePr>
        <p:xfrm>
          <a:off x="2593504" y="3865880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(1)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(2)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baseline="0" dirty="0" smtClean="0"/>
                        <a:t>(3)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(4)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(5)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361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Angka</a:t>
            </a:r>
            <a:endParaRPr lang="id-ID" b="1" dirty="0"/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535002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042720" cy="725760"/>
          </a:xfrm>
        </p:spPr>
        <p:txBody>
          <a:bodyPr/>
          <a:lstStyle/>
          <a:p>
            <a:pPr algn="l"/>
            <a:r>
              <a:rPr lang="id-ID" b="1" dirty="0" smtClean="0"/>
              <a:t>SELECTION SORT</a:t>
            </a:r>
            <a:r>
              <a:rPr lang="en-US" b="1" dirty="0" smtClean="0"/>
              <a:t>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smtClean="0">
                <a:sym typeface="Wingdings" pitchFamily="2" charset="2"/>
              </a:rPr>
              <a:t>Proses </a:t>
            </a:r>
            <a:r>
              <a:rPr lang="en-US" dirty="0" err="1" smtClean="0">
                <a:sym typeface="Wingdings" pitchFamily="2" charset="2"/>
              </a:rPr>
              <a:t>menyusun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acak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menyeleksi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menentukan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terbesar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terkecil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elemen</a:t>
            </a:r>
            <a:r>
              <a:rPr lang="en-US" dirty="0" smtClean="0">
                <a:sym typeface="Wingdings" pitchFamily="2" charset="2"/>
              </a:rPr>
              <a:t> array yang </a:t>
            </a:r>
            <a:r>
              <a:rPr lang="en-US" dirty="0" err="1" smtClean="0">
                <a:sym typeface="Wingdings" pitchFamily="2" charset="2"/>
              </a:rPr>
              <a:t>ditinjau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Maximum Sort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Minimum Sort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3074" name="Picture 2" descr="E:\Modul Adam\Struktur Data\Gambar\mban64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962400" cy="3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725760"/>
          </a:xfrm>
        </p:spPr>
        <p:txBody>
          <a:bodyPr/>
          <a:lstStyle/>
          <a:p>
            <a:pPr algn="l"/>
            <a:r>
              <a:rPr lang="id-ID" sz="3200" b="1" dirty="0" smtClean="0"/>
              <a:t>CONTOH </a:t>
            </a:r>
            <a:r>
              <a:rPr lang="en-US" sz="3200" b="1" dirty="0" smtClean="0"/>
              <a:t>MAXIMUM SORT ASC</a:t>
            </a:r>
            <a:endParaRPr lang="id-ID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1560" y="1700808"/>
          <a:ext cx="8208915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0085"/>
                <a:gridCol w="73244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0" y="256490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1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d-ID" sz="18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2775" y="29690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2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+mn-ea"/>
                        </a:rPr>
                        <a:t>1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+mn-ea"/>
                        </a:rPr>
                        <a:t>2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+mn-ea"/>
                        </a:rPr>
                        <a:t>3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id-ID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2775" y="337001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3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2775" y="3772476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4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3</a:t>
                      </a:r>
                      <a:endParaRPr lang="id-ID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2775" y="4161544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2775" y="4550612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6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12775" y="4939680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L. 7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2775" y="532874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2775" y="5731768"/>
          <a:ext cx="8280919" cy="376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4599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  <a:gridCol w="740632"/>
              </a:tblGrid>
              <a:tr h="37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L. 9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id-ID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042720" cy="72576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/>
              <a:t>SELECTION SORT (2)</a:t>
            </a:r>
            <a:endParaRPr lang="id-ID" sz="3800" b="1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539552" y="1772816"/>
          <a:ext cx="8208915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0085"/>
                <a:gridCol w="73244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  <a:gridCol w="746265"/>
              </a:tblGrid>
              <a:tr h="449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Array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Awal: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35696" y="2708920"/>
            <a:ext cx="6022420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</a:rPr>
              <a:t>SILAKAN DICOBA</a:t>
            </a:r>
            <a:r>
              <a:rPr lang="en-US" sz="2800" b="1" dirty="0" smtClean="0">
                <a:solidFill>
                  <a:schemeClr val="tx2"/>
                </a:solidFill>
              </a:rPr>
              <a:t> UNTUK MAXIMUM SORT DSC, MINIMUM SORT ASC </a:t>
            </a:r>
            <a:r>
              <a:rPr lang="en-US" sz="2800" b="1" dirty="0" err="1" smtClean="0">
                <a:solidFill>
                  <a:schemeClr val="tx2"/>
                </a:solidFill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</a:rPr>
              <a:t> MINIMUM SORT DSC </a:t>
            </a:r>
            <a:r>
              <a:rPr lang="id-ID" sz="2800" b="1" dirty="0" smtClean="0">
                <a:solidFill>
                  <a:schemeClr val="tx2"/>
                </a:solidFill>
              </a:rPr>
              <a:t>!!!</a:t>
            </a:r>
            <a:endParaRPr lang="id-ID" sz="28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640162"/>
            <a:ext cx="1901838" cy="190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6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OPERASI ARRAY STATIS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id-ID" b="1" dirty="0" smtClean="0">
                <a:sym typeface="Wingdings" pitchFamily="2" charset="2"/>
              </a:rPr>
              <a:t>Penghancuran </a:t>
            </a:r>
            <a:r>
              <a:rPr lang="en-US" b="1" dirty="0" smtClean="0">
                <a:sym typeface="Wingdings" pitchFamily="2" charset="2"/>
              </a:rPr>
              <a:t>(destroy) </a:t>
            </a:r>
            <a:r>
              <a:rPr lang="id-ID" b="1" dirty="0" smtClean="0">
                <a:sym typeface="Wingdings" pitchFamily="2" charset="2"/>
              </a:rPr>
              <a:t>array </a:t>
            </a: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Proses mengembalikan data array ke nilai awal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TUGAS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Kelompok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Tugas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Sequential Search </a:t>
            </a:r>
            <a:r>
              <a:rPr lang="en-US" dirty="0" err="1" smtClean="0">
                <a:sym typeface="Wingdings" pitchFamily="2" charset="2"/>
              </a:rPr>
              <a:t>Tanpa</a:t>
            </a:r>
            <a:r>
              <a:rPr lang="en-US" dirty="0" smtClean="0">
                <a:sym typeface="Wingdings" pitchFamily="2" charset="2"/>
              </a:rPr>
              <a:t> Sentinel (Insertion Sort </a:t>
            </a:r>
            <a:r>
              <a:rPr lang="en-US" dirty="0" err="1" smtClean="0">
                <a:sym typeface="Wingdings" pitchFamily="2" charset="2"/>
              </a:rPr>
              <a:t>Asc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Sequential Search </a:t>
            </a:r>
            <a:r>
              <a:rPr lang="en-US" dirty="0" err="1">
                <a:sym typeface="Wingdings" pitchFamily="2" charset="2"/>
              </a:rPr>
              <a:t>Tanpa</a:t>
            </a:r>
            <a:r>
              <a:rPr lang="en-US" dirty="0">
                <a:sym typeface="Wingdings" pitchFamily="2" charset="2"/>
              </a:rPr>
              <a:t> Sentinel </a:t>
            </a:r>
            <a:r>
              <a:rPr lang="en-US" dirty="0" smtClean="0">
                <a:sym typeface="Wingdings" pitchFamily="2" charset="2"/>
              </a:rPr>
              <a:t>(Radix </a:t>
            </a:r>
            <a:r>
              <a:rPr lang="en-US" dirty="0">
                <a:sym typeface="Wingdings" pitchFamily="2" charset="2"/>
              </a:rPr>
              <a:t>Sort </a:t>
            </a:r>
            <a:r>
              <a:rPr lang="en-US" dirty="0" err="1">
                <a:sym typeface="Wingdings" pitchFamily="2" charset="2"/>
              </a:rPr>
              <a:t>Asc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Sequential Search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Sentinel (Merge Sort </a:t>
            </a:r>
            <a:r>
              <a:rPr lang="en-US" dirty="0" err="1" smtClean="0">
                <a:sym typeface="Wingdings" pitchFamily="2" charset="2"/>
              </a:rPr>
              <a:t>Asc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Sequential Search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Sentinel </a:t>
            </a:r>
            <a:r>
              <a:rPr lang="en-US" dirty="0" smtClean="0">
                <a:sym typeface="Wingdings" pitchFamily="2" charset="2"/>
              </a:rPr>
              <a:t>(Quick </a:t>
            </a:r>
            <a:r>
              <a:rPr lang="en-US" dirty="0">
                <a:sym typeface="Wingdings" pitchFamily="2" charset="2"/>
              </a:rPr>
              <a:t>Sort </a:t>
            </a:r>
            <a:r>
              <a:rPr lang="en-US" dirty="0" err="1">
                <a:sym typeface="Wingdings" pitchFamily="2" charset="2"/>
              </a:rPr>
              <a:t>Asc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Sequential Search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Boolean </a:t>
            </a:r>
            <a:r>
              <a:rPr lang="en-US" dirty="0">
                <a:sym typeface="Wingdings" pitchFamily="2" charset="2"/>
              </a:rPr>
              <a:t>(Insertion Sort </a:t>
            </a:r>
            <a:r>
              <a:rPr lang="en-US" dirty="0" err="1" smtClean="0">
                <a:sym typeface="Wingdings" pitchFamily="2" charset="2"/>
              </a:rPr>
              <a:t>Dsc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Sequential Search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Boolean </a:t>
            </a:r>
            <a:r>
              <a:rPr lang="en-US" dirty="0" smtClean="0">
                <a:sym typeface="Wingdings" pitchFamily="2" charset="2"/>
              </a:rPr>
              <a:t>(Radix </a:t>
            </a:r>
            <a:r>
              <a:rPr lang="en-US" dirty="0">
                <a:sym typeface="Wingdings" pitchFamily="2" charset="2"/>
              </a:rPr>
              <a:t>Sort </a:t>
            </a:r>
            <a:r>
              <a:rPr lang="en-US" dirty="0" err="1" smtClean="0">
                <a:sym typeface="Wingdings" pitchFamily="2" charset="2"/>
              </a:rPr>
              <a:t>Dsc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Binary Search (Merge Sort </a:t>
            </a:r>
            <a:r>
              <a:rPr lang="en-US" dirty="0" err="1" smtClean="0">
                <a:sym typeface="Wingdings" pitchFamily="2" charset="2"/>
              </a:rPr>
              <a:t>Dsc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Binary Search </a:t>
            </a:r>
            <a:r>
              <a:rPr lang="en-US" dirty="0" smtClean="0">
                <a:sym typeface="Wingdings" pitchFamily="2" charset="2"/>
              </a:rPr>
              <a:t>(Quick </a:t>
            </a:r>
            <a:r>
              <a:rPr lang="en-US" dirty="0">
                <a:sym typeface="Wingdings" pitchFamily="2" charset="2"/>
              </a:rPr>
              <a:t>Sort </a:t>
            </a:r>
            <a:r>
              <a:rPr lang="en-US" dirty="0" err="1" smtClean="0">
                <a:sym typeface="Wingdings" pitchFamily="2" charset="2"/>
              </a:rPr>
              <a:t>Dsc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Catatan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ym typeface="Wingdings" pitchFamily="2" charset="2"/>
              </a:rPr>
              <a:t>Kasus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diambil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berbeda</a:t>
            </a:r>
            <a:endParaRPr lang="en-US" dirty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5181600"/>
            <a:ext cx="1350284" cy="11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TUGAS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sz="3000" dirty="0" smtClean="0">
                <a:sym typeface="Wingdings" pitchFamily="2" charset="2"/>
              </a:rPr>
              <a:t>Buatlah </a:t>
            </a:r>
            <a:r>
              <a:rPr lang="en-US" sz="3000" b="1" dirty="0" err="1" smtClean="0">
                <a:solidFill>
                  <a:srgbClr val="FF0000"/>
                </a:solidFill>
                <a:sym typeface="Wingdings" pitchFamily="2" charset="2"/>
              </a:rPr>
              <a:t>Makalah</a:t>
            </a:r>
            <a:r>
              <a:rPr lang="id-ID" sz="3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000" dirty="0" smtClean="0">
                <a:sym typeface="Wingdings" pitchFamily="2" charset="2"/>
              </a:rPr>
              <a:t>per </a:t>
            </a:r>
            <a:r>
              <a:rPr lang="en-US" sz="3000" dirty="0" err="1" smtClean="0">
                <a:sym typeface="Wingdings" pitchFamily="2" charset="2"/>
              </a:rPr>
              <a:t>kelompok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dengan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isi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sebagai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berikut</a:t>
            </a:r>
            <a:r>
              <a:rPr lang="en-US" sz="3000" dirty="0" smtClean="0">
                <a:sym typeface="Wingdings" pitchFamily="2" charset="2"/>
              </a:rPr>
              <a:t>:</a:t>
            </a:r>
            <a:endParaRPr lang="id-ID" sz="3000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dirty="0" err="1" smtClean="0">
                <a:sym typeface="Wingdings" pitchFamily="2" charset="2"/>
              </a:rPr>
              <a:t>Kasus</a:t>
            </a:r>
            <a:r>
              <a:rPr lang="en-US" sz="3000" dirty="0" smtClean="0">
                <a:sym typeface="Wingdings" pitchFamily="2" charset="2"/>
              </a:rPr>
              <a:t> (</a:t>
            </a:r>
            <a:r>
              <a:rPr lang="en-US" sz="3000" dirty="0" err="1" smtClean="0">
                <a:sym typeface="Wingdings" pitchFamily="2" charset="2"/>
              </a:rPr>
              <a:t>Asumsi</a:t>
            </a:r>
            <a:r>
              <a:rPr lang="en-US" sz="3000" dirty="0" smtClean="0">
                <a:sym typeface="Wingdings" pitchFamily="2" charset="2"/>
              </a:rPr>
              <a:t> + </a:t>
            </a:r>
            <a:r>
              <a:rPr lang="en-US" sz="3000" dirty="0" err="1" smtClean="0">
                <a:sym typeface="Wingdings" pitchFamily="2" charset="2"/>
              </a:rPr>
              <a:t>Batasan</a:t>
            </a:r>
            <a:r>
              <a:rPr lang="en-US" sz="3000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dirty="0" err="1" smtClean="0">
                <a:sym typeface="Wingdings" pitchFamily="2" charset="2"/>
              </a:rPr>
              <a:t>Teori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Metode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i="1" dirty="0" smtClean="0">
                <a:sym typeface="Wingdings" pitchFamily="2" charset="2"/>
              </a:rPr>
              <a:t>Sorting</a:t>
            </a:r>
            <a:r>
              <a:rPr lang="en-US" sz="3000" dirty="0" smtClean="0">
                <a:sym typeface="Wingdings" pitchFamily="2" charset="2"/>
              </a:rPr>
              <a:t> yang </a:t>
            </a:r>
            <a:r>
              <a:rPr lang="en-US" sz="3000" dirty="0" err="1" smtClean="0">
                <a:sym typeface="Wingdings" pitchFamily="2" charset="2"/>
              </a:rPr>
              <a:t>digunakan</a:t>
            </a:r>
            <a:endParaRPr lang="en-US" sz="3000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dirty="0" err="1" smtClean="0">
                <a:sym typeface="Wingdings" pitchFamily="2" charset="2"/>
              </a:rPr>
              <a:t>Algoritma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kasus</a:t>
            </a:r>
            <a:r>
              <a:rPr lang="en-US" sz="3000" dirty="0" smtClean="0">
                <a:sym typeface="Wingdings" pitchFamily="2" charset="2"/>
              </a:rPr>
              <a:t> yang </a:t>
            </a:r>
            <a:r>
              <a:rPr lang="en-US" sz="3000" dirty="0" err="1" smtClean="0">
                <a:sym typeface="Wingdings" pitchFamily="2" charset="2"/>
              </a:rPr>
              <a:t>harus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diselesaikan</a:t>
            </a:r>
            <a:endParaRPr lang="en-US" sz="3000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i="1" dirty="0" smtClean="0">
                <a:sym typeface="Wingdings" pitchFamily="2" charset="2"/>
              </a:rPr>
              <a:t>Listing</a:t>
            </a:r>
            <a:r>
              <a:rPr lang="en-US" sz="3000" dirty="0" smtClean="0">
                <a:sym typeface="Wingdings" pitchFamily="2" charset="2"/>
              </a:rPr>
              <a:t> program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dirty="0" err="1" smtClean="0">
                <a:sym typeface="Wingdings" pitchFamily="2" charset="2"/>
              </a:rPr>
              <a:t>Layar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tampilan</a:t>
            </a:r>
            <a:endParaRPr lang="id-ID" sz="3000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000" dirty="0" err="1" smtClean="0">
                <a:sym typeface="Wingdings" pitchFamily="2" charset="2"/>
              </a:rPr>
              <a:t>Kontribusi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masing-masing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anggota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kelompok</a:t>
            </a:r>
            <a:endParaRPr lang="en-US" sz="3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44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b="1" dirty="0" smtClean="0"/>
              <a:t>TUGAS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Ketentuan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8 </a:t>
            </a:r>
            <a:r>
              <a:rPr lang="en-US" dirty="0" err="1" smtClean="0">
                <a:sym typeface="Wingdings" pitchFamily="2" charset="2"/>
              </a:rPr>
              <a:t>kelompok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Tipe</a:t>
            </a:r>
            <a:r>
              <a:rPr lang="en-US" dirty="0" smtClean="0">
                <a:sym typeface="Wingdings" pitchFamily="2" charset="2"/>
              </a:rPr>
              <a:t> data yang </a:t>
            </a:r>
            <a:r>
              <a:rPr lang="en-US" dirty="0" err="1" smtClean="0">
                <a:sym typeface="Wingdings" pitchFamily="2" charset="2"/>
              </a:rPr>
              <a:t>digunakan</a:t>
            </a:r>
            <a:r>
              <a:rPr lang="en-US" dirty="0" smtClean="0">
                <a:sym typeface="Wingdings" pitchFamily="2" charset="2"/>
              </a:rPr>
              <a:t> minimal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array of record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minimal </a:t>
            </a:r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field =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modul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subrutin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berparameter</a:t>
            </a:r>
            <a:r>
              <a:rPr lang="en-US" dirty="0" smtClean="0">
                <a:sym typeface="Wingdings" pitchFamily="2" charset="2"/>
              </a:rPr>
              <a:t> (minimal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prosedur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fungsi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operasi-operasi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dijelaskan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penciptaan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sampai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penghancuran</a:t>
            </a:r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Penyelesaian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kasus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menu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pilihan</a:t>
            </a:r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Cover </a:t>
            </a:r>
            <a:r>
              <a:rPr lang="en-US" dirty="0" err="1" smtClean="0">
                <a:sym typeface="Wingdings" pitchFamily="2" charset="2"/>
              </a:rPr>
              <a:t>berisi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judul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N</a:t>
            </a:r>
            <a:r>
              <a:rPr lang="en-US" dirty="0" err="1" smtClean="0">
                <a:sym typeface="Wingdings" pitchFamily="2" charset="2"/>
              </a:rPr>
              <a:t>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NIM, </a:t>
            </a:r>
            <a:r>
              <a:rPr lang="en-US" dirty="0" err="1" smtClean="0">
                <a:sym typeface="Wingdings" pitchFamily="2" charset="2"/>
              </a:rPr>
              <a:t>serta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kelas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36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Data ke-1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Sequential Search </a:t>
            </a:r>
            <a:r>
              <a:rPr lang="en-US" sz="2600" b="1" dirty="0" err="1" smtClean="0"/>
              <a:t>Tanpa</a:t>
            </a:r>
            <a:r>
              <a:rPr lang="en-US" sz="2600" b="1" dirty="0" smtClean="0"/>
              <a:t> Sentinel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err="1" smtClean="0"/>
              <a:t>Dengan</a:t>
            </a:r>
            <a:r>
              <a:rPr lang="en-US" sz="2600" b="1" dirty="0" smtClean="0"/>
              <a:t> Insertion Sort </a:t>
            </a:r>
            <a:r>
              <a:rPr lang="en-US" sz="2600" b="1" dirty="0" err="1" smtClean="0"/>
              <a:t>secara</a:t>
            </a:r>
            <a:r>
              <a:rPr lang="en-US" sz="2600" b="1" dirty="0" smtClean="0"/>
              <a:t> Ascending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err="1" smtClean="0"/>
              <a:t>Oleh</a:t>
            </a:r>
            <a:r>
              <a:rPr lang="en-US" sz="2600" b="1" dirty="0" smtClean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err="1"/>
              <a:t>Kelas</a:t>
            </a:r>
            <a:r>
              <a:rPr lang="en-US" sz="2600" b="1" dirty="0"/>
              <a:t> : </a:t>
            </a:r>
            <a:r>
              <a:rPr lang="en-US" sz="2600" b="1" dirty="0" err="1" smtClean="0"/>
              <a:t>StrukDat</a:t>
            </a:r>
            <a:r>
              <a:rPr lang="en-US" sz="2600" b="1" smtClean="0"/>
              <a:t>-…</a:t>
            </a:r>
            <a:endParaRPr lang="en-US" sz="2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err="1" smtClean="0"/>
              <a:t>Nama</a:t>
            </a:r>
            <a:r>
              <a:rPr lang="en-US" sz="2600" b="1" dirty="0" smtClean="0"/>
              <a:t> – NIM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{logo UNIKOM}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Program </a:t>
            </a:r>
            <a:r>
              <a:rPr lang="en-US" sz="2600" b="1" dirty="0" err="1" smtClean="0"/>
              <a:t>Studi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Teknik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Informatika</a:t>
            </a:r>
            <a:endParaRPr lang="en-US" sz="2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err="1" smtClean="0"/>
              <a:t>Fakultas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Teknik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Ilmu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Komputer</a:t>
            </a:r>
            <a:endParaRPr lang="en-US" sz="2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UNIKOM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2014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33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2057400"/>
            <a:ext cx="7992888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114800"/>
            <a:ext cx="79928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905000"/>
            <a:ext cx="7992888" cy="1695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4343400"/>
            <a:ext cx="7992888" cy="1695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191544"/>
            <a:ext cx="8712968" cy="23042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nama_type_array=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057400"/>
            <a:ext cx="871296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1764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maks_array = ...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nama_record =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nama_type_array=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[1..maks_array] of nama_record</a:t>
            </a:r>
          </a:p>
          <a:p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nim,nama: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nilai   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 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</TotalTime>
  <Words>1457</Words>
  <Application>Microsoft Office PowerPoint</Application>
  <PresentationFormat>On-screen Show (4:3)</PresentationFormat>
  <Paragraphs>567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UMUM (1)</vt:lpstr>
      <vt:lpstr>DEKLARASI UMUM (2)</vt:lpstr>
      <vt:lpstr>DEKLARASI UMUM (3)</vt:lpstr>
      <vt:lpstr>DEKLARASI UMUM (3)</vt:lpstr>
      <vt:lpstr>DEKLARASI ARRAY OF RECORD</vt:lpstr>
      <vt:lpstr>DEKLARASI ARRAY OF RECORD</vt:lpstr>
      <vt:lpstr>OPERASI-OPERASI (1)</vt:lpstr>
      <vt:lpstr>Subrutin Penciptaan</vt:lpstr>
      <vt:lpstr>OPERASI-OPERASI (2)</vt:lpstr>
      <vt:lpstr>Contoh Operasi Traversal</vt:lpstr>
      <vt:lpstr>Subrutin Traversal</vt:lpstr>
      <vt:lpstr>Contoh Pengisian Array</vt:lpstr>
      <vt:lpstr>Contoh Subrutin Traversal </vt:lpstr>
      <vt:lpstr>OPERASI ARRAY STATIS (3)</vt:lpstr>
      <vt:lpstr>Metode Pencarian (1)</vt:lpstr>
      <vt:lpstr>Metode Pencarian (2)</vt:lpstr>
      <vt:lpstr>SEQUENTIAL SEARCH (1) </vt:lpstr>
      <vt:lpstr>SEQUENTIAL SEARCH (2)</vt:lpstr>
      <vt:lpstr>SEQUENTIAL SEARCH (3)</vt:lpstr>
      <vt:lpstr>BINARY SEARCH (1)</vt:lpstr>
      <vt:lpstr>BINARY SEARCH (2)</vt:lpstr>
      <vt:lpstr>KASUS BINARY SEARCH (1)</vt:lpstr>
      <vt:lpstr>KASUS BINARY SEARCH (2)</vt:lpstr>
      <vt:lpstr>OPERASI ARRAY STATIS (4)</vt:lpstr>
      <vt:lpstr>BUBBLE SORT</vt:lpstr>
      <vt:lpstr>CONTOH BUBBLE SORT ASC</vt:lpstr>
      <vt:lpstr>SELECTION SORT (1)</vt:lpstr>
      <vt:lpstr>CONTOH MAXIMUM SORT ASC</vt:lpstr>
      <vt:lpstr>SELECTION SORT (2)</vt:lpstr>
      <vt:lpstr>OPERASI ARRAY STATIS</vt:lpstr>
      <vt:lpstr>TUGAS</vt:lpstr>
      <vt:lpstr>TUGAS</vt:lpstr>
      <vt:lpstr>TUGAS</vt:lpstr>
      <vt:lpstr>Contoh Cover</vt:lpstr>
      <vt:lpstr>MATERI AKAN DATANG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Tati Harihayati</cp:lastModifiedBy>
  <cp:revision>46</cp:revision>
  <dcterms:created xsi:type="dcterms:W3CDTF">2012-09-11T04:03:29Z</dcterms:created>
  <dcterms:modified xsi:type="dcterms:W3CDTF">2014-03-10T08:33:12Z</dcterms:modified>
</cp:coreProperties>
</file>