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46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7" r:id="rId31"/>
    <p:sldId id="288" r:id="rId32"/>
    <p:sldId id="289" r:id="rId33"/>
    <p:sldId id="290" r:id="rId34"/>
    <p:sldId id="285" r:id="rId35"/>
    <p:sldId id="286" r:id="rId36"/>
    <p:sldId id="291" r:id="rId37"/>
    <p:sldId id="292" r:id="rId38"/>
    <p:sldId id="293" r:id="rId39"/>
    <p:sldId id="294" r:id="rId40"/>
    <p:sldId id="295" r:id="rId41"/>
    <p:sldId id="297" r:id="rId42"/>
    <p:sldId id="299" r:id="rId43"/>
    <p:sldId id="300" r:id="rId44"/>
    <p:sldId id="301" r:id="rId45"/>
  </p:sldIdLst>
  <p:sldSz cx="9144000" cy="6858000" type="screen4x3"/>
  <p:notesSz cx="7302500" cy="9588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1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37025" y="0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1580-CD22-4256-8EA9-96390A81876F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37025" y="9107488"/>
            <a:ext cx="316388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F3B0E-1316-4989-83CF-F9806347F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35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6FFFC27-A704-43B5-930C-B84D17B44934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E3193FD-2496-4854-AB42-A041EEF6A2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6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18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6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wmf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77370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Baskerville Old Face" pitchFamily="18" charset="0"/>
              </a:rPr>
              <a:t>UKURAN GEJALA PUSAT DAN UKURAN LETAK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7406640" cy="17526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coding)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cara</a:t>
            </a:r>
            <a:r>
              <a:rPr lang="en-US" b="1" dirty="0" smtClean="0"/>
              <a:t> coding</a:t>
            </a:r>
            <a:r>
              <a:rPr lang="en-US" dirty="0" smtClean="0"/>
              <a:t> 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2667000"/>
          <a:ext cx="2770096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307880" imgH="863280" progId="Equation.3">
                  <p:embed/>
                </p:oleObj>
              </mc:Choice>
              <mc:Fallback>
                <p:oleObj name="Equation" r:id="rId3" imgW="130788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667000"/>
                        <a:ext cx="2770096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2590800"/>
            <a:ext cx="3886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Keterangan</a:t>
            </a:r>
            <a:r>
              <a:rPr lang="en-US" sz="2400" dirty="0" smtClean="0"/>
              <a:t>:</a:t>
            </a:r>
          </a:p>
          <a:p>
            <a:r>
              <a:rPr lang="en-US" sz="2400" dirty="0" smtClean="0"/>
              <a:t>X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= </a:t>
            </a:r>
            <a:r>
              <a:rPr lang="en-US" sz="2400" dirty="0" err="1" smtClean="0"/>
              <a:t>niali</a:t>
            </a:r>
            <a:r>
              <a:rPr lang="en-US" sz="2400" dirty="0" smtClean="0"/>
              <a:t> </a:t>
            </a:r>
            <a:r>
              <a:rPr lang="en-US" sz="2400" dirty="0" err="1" smtClean="0"/>
              <a:t>tengah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r>
              <a:rPr lang="en-US" sz="2400" dirty="0" smtClean="0"/>
              <a:t> (</a:t>
            </a:r>
            <a:r>
              <a:rPr lang="en-US" sz="2400" dirty="0" err="1" smtClean="0"/>
              <a:t>frekuensi</a:t>
            </a:r>
            <a:r>
              <a:rPr lang="en-US" sz="2400" dirty="0" smtClean="0"/>
              <a:t> </a:t>
            </a:r>
            <a:r>
              <a:rPr lang="en-US" sz="2400" dirty="0" err="1" smtClean="0"/>
              <a:t>terbesar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 = </a:t>
            </a:r>
            <a:r>
              <a:rPr lang="en-US" sz="2400" dirty="0" err="1" smtClean="0"/>
              <a:t>panjang</a:t>
            </a:r>
            <a:r>
              <a:rPr lang="en-US" sz="2400" dirty="0" smtClean="0"/>
              <a:t> </a:t>
            </a:r>
            <a:r>
              <a:rPr lang="en-US" sz="2400" dirty="0" err="1" smtClean="0"/>
              <a:t>kelas</a:t>
            </a:r>
            <a:endParaRPr lang="en-US" sz="2400" dirty="0" smtClean="0"/>
          </a:p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=</a:t>
            </a:r>
            <a:r>
              <a:rPr lang="en-US" sz="2400" dirty="0" err="1" smtClean="0"/>
              <a:t>koding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rata-rata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324451"/>
              </p:ext>
            </p:extLst>
          </p:nvPr>
        </p:nvGraphicFramePr>
        <p:xfrm>
          <a:off x="1435100" y="1447800"/>
          <a:ext cx="7499350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9870"/>
                <a:gridCol w="1499870"/>
                <a:gridCol w="149987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tengah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497012" y="4114800"/>
          <a:ext cx="2770188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6" name="Equation" r:id="rId3" imgW="1307880" imgH="863280" progId="Equation.3">
                  <p:embed/>
                </p:oleObj>
              </mc:Choice>
              <mc:Fallback>
                <p:oleObj name="Equation" r:id="rId3" imgW="1307880" imgH="863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2" y="4114800"/>
                        <a:ext cx="2770188" cy="182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Berbobot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w</a:t>
            </a:r>
            <a:r>
              <a:rPr lang="en-US" baseline="-25000" dirty="0" smtClean="0"/>
              <a:t>1</a:t>
            </a:r>
            <a:r>
              <a:rPr lang="en-US" dirty="0" smtClean="0"/>
              <a:t>, w</a:t>
            </a:r>
            <a:r>
              <a:rPr lang="en-US" baseline="-25000" dirty="0" smtClean="0"/>
              <a:t>2</a:t>
            </a:r>
            <a:r>
              <a:rPr lang="en-US" dirty="0" smtClean="0"/>
              <a:t>, w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w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. 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formula: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038350" y="3733800"/>
          <a:ext cx="628808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3" imgW="2501640" imgH="838080" progId="Equation.3">
                  <p:embed/>
                </p:oleObj>
              </mc:Choice>
              <mc:Fallback>
                <p:oleObj name="Equation" r:id="rId3" imgW="25016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3733800"/>
                        <a:ext cx="6288088" cy="210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0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data yang </a:t>
            </a:r>
            <a:r>
              <a:rPr lang="en-US" dirty="0" err="1" smtClean="0"/>
              <a:t>dihadapi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deret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nol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formula yang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3124200"/>
          <a:ext cx="4737464" cy="731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Equation" r:id="rId3" imgW="1726920" imgH="266400" progId="Equation.3">
                  <p:embed/>
                </p:oleObj>
              </mc:Choice>
              <mc:Fallback>
                <p:oleObj name="Equation" r:id="rId3" imgW="172692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4737464" cy="731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3810000"/>
            <a:ext cx="7498080" cy="1066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cukup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3425825" y="4406900"/>
          <a:ext cx="3065463" cy="167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5" imgW="1117440" imgH="609480" progId="Equation.3">
                  <p:embed/>
                </p:oleObj>
              </mc:Choice>
              <mc:Fallback>
                <p:oleObj name="Equation" r:id="rId5" imgW="1117440" imgH="609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5825" y="4406900"/>
                        <a:ext cx="3065463" cy="1671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764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4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: 25, 102, 394, </a:t>
            </a:r>
            <a:r>
              <a:rPr lang="en-US" dirty="0" err="1" smtClean="0"/>
              <a:t>dan</a:t>
            </a:r>
            <a:r>
              <a:rPr lang="en-US" dirty="0" smtClean="0"/>
              <a:t> 1610. </a:t>
            </a:r>
            <a:r>
              <a:rPr lang="en-US" dirty="0" err="1" smtClean="0"/>
              <a:t>Berapakah</a:t>
            </a:r>
            <a:r>
              <a:rPr lang="en-US" dirty="0" smtClean="0"/>
              <a:t> rata-rata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4600" y="3124200"/>
          <a:ext cx="4737100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Equation" r:id="rId3" imgW="1726920" imgH="266400" progId="Equation.3">
                  <p:embed/>
                </p:oleObj>
              </mc:Choice>
              <mc:Fallback>
                <p:oleObj name="Equation" r:id="rId3" imgW="1726920" imgH="266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124200"/>
                        <a:ext cx="4737100" cy="731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kependudukan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7526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1980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“X” </a:t>
            </a:r>
            <a:r>
              <a:rPr lang="en-US" dirty="0" err="1" smtClean="0"/>
              <a:t>adalah</a:t>
            </a:r>
            <a:r>
              <a:rPr lang="en-US" dirty="0" smtClean="0"/>
              <a:t> 1.256,760 </a:t>
            </a:r>
            <a:r>
              <a:rPr lang="en-US" dirty="0" err="1" smtClean="0"/>
              <a:t>jiwa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Juni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1985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1.498.332 </a:t>
            </a:r>
            <a:r>
              <a:rPr lang="en-US" dirty="0" err="1" smtClean="0"/>
              <a:t>jiwa</a:t>
            </a:r>
            <a:r>
              <a:rPr lang="en-US" dirty="0" smtClean="0"/>
              <a:t>. Daerah “X”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tertutup</a:t>
            </a:r>
            <a:r>
              <a:rPr lang="en-US" dirty="0" smtClean="0"/>
              <a:t>. </a:t>
            </a:r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pendudukan</a:t>
            </a:r>
            <a:r>
              <a:rPr lang="en-US" dirty="0" smtClean="0"/>
              <a:t> per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didaerah</a:t>
            </a:r>
            <a:r>
              <a:rPr lang="en-US" dirty="0" smtClean="0"/>
              <a:t> “X” </a:t>
            </a:r>
            <a:r>
              <a:rPr lang="en-US" dirty="0" err="1" smtClean="0"/>
              <a:t>itu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1242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Jawaban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35814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Gunakan</a:t>
            </a:r>
            <a:r>
              <a:rPr lang="en-US" sz="2800" dirty="0" smtClean="0"/>
              <a:t> formula</a:t>
            </a:r>
            <a:endParaRPr lang="en-US" sz="2800" dirty="0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600200" y="4114800"/>
          <a:ext cx="212566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Equation" r:id="rId3" imgW="774360" imgH="482400" progId="Equation.3">
                  <p:embed/>
                </p:oleObj>
              </mc:Choice>
              <mc:Fallback>
                <p:oleObj name="Equation" r:id="rId3" imgW="7743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2125663" cy="1323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disusun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4763" y="2971800"/>
          <a:ext cx="2497137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6" name="Equation" r:id="rId3" imgW="1346040" imgH="838080" progId="Equation.3">
                  <p:embed/>
                </p:oleObj>
              </mc:Choice>
              <mc:Fallback>
                <p:oleObj name="Equation" r:id="rId3" imgW="13460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4763" y="2971800"/>
                        <a:ext cx="2497137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09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rata-rata </a:t>
            </a:r>
            <a:r>
              <a:rPr lang="en-US" sz="3200" dirty="0" err="1" smtClean="0"/>
              <a:t>ukur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158568"/>
              </p:ext>
            </p:extLst>
          </p:nvPr>
        </p:nvGraphicFramePr>
        <p:xfrm>
          <a:off x="1435100" y="1447800"/>
          <a:ext cx="7499350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00"/>
                <a:gridCol w="1600200"/>
                <a:gridCol w="1591310"/>
                <a:gridCol w="1499870"/>
                <a:gridCol w="14998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524000" y="4495800"/>
          <a:ext cx="2497137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00" name="Equation" r:id="rId3" imgW="1346040" imgH="838080" progId="Equation.3">
                  <p:embed/>
                </p:oleObj>
              </mc:Choice>
              <mc:Fallback>
                <p:oleObj name="Equation" r:id="rId3" imgW="13460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2497137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860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gambaran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sekumpulan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</a:t>
            </a:r>
            <a:r>
              <a:rPr lang="en-US" sz="2800" dirty="0" smtClean="0"/>
              <a:t> </a:t>
            </a:r>
            <a:r>
              <a:rPr lang="en-US" sz="2800" dirty="0" err="1" smtClean="0"/>
              <a:t>hal</a:t>
            </a:r>
            <a:r>
              <a:rPr lang="en-US" sz="2800" dirty="0" smtClean="0"/>
              <a:t>,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sampel</a:t>
            </a:r>
            <a:r>
              <a:rPr lang="en-US" sz="2800" dirty="0" smtClean="0"/>
              <a:t> </a:t>
            </a:r>
            <a:r>
              <a:rPr lang="en-US" sz="2800" dirty="0" err="1" smtClean="0"/>
              <a:t>ataupun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2819400"/>
            <a:ext cx="7467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lvl="0" indent="-341313" algn="just">
              <a:buFont typeface="Arial" pitchFamily="34" charset="0"/>
              <a:buChar char="•"/>
            </a:pPr>
            <a:r>
              <a:rPr lang="fi-FI" sz="2800" i="1" dirty="0" smtClean="0"/>
              <a:t>Ukuran gejala pusat</a:t>
            </a:r>
            <a:r>
              <a:rPr lang="fi-FI" sz="2800" dirty="0" smtClean="0"/>
              <a:t> adalah ukuran statistik yang menggambarkan gejala pusat pengelompokan data</a:t>
            </a:r>
          </a:p>
          <a:p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4101405"/>
            <a:ext cx="739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lvl="0" indent="-287338" algn="just">
              <a:buFont typeface="Arial" pitchFamily="34" charset="0"/>
              <a:buChar char="•"/>
            </a:pPr>
            <a:r>
              <a:rPr lang="fi-FI" sz="2800" dirty="0" smtClean="0"/>
              <a:t>Yang termasuk kedalam ukuran gejala pusat adalah </a:t>
            </a:r>
            <a:r>
              <a:rPr lang="fi-FI" sz="2800" i="1" dirty="0" smtClean="0"/>
              <a:t>rata-rata hitung, rata-rata ukur, rata-rata harmonik </a:t>
            </a:r>
            <a:r>
              <a:rPr lang="fi-FI" sz="2800" dirty="0" smtClean="0"/>
              <a:t>dan </a:t>
            </a:r>
            <a:r>
              <a:rPr lang="fi-FI" sz="2800" i="1" dirty="0" smtClean="0"/>
              <a:t>modus</a:t>
            </a:r>
            <a:r>
              <a:rPr lang="fi-FI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formula: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971800" y="3124200"/>
          <a:ext cx="3719286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4" name="Equation" r:id="rId3" imgW="1777680" imgH="622080" progId="Equation.3">
                  <p:embed/>
                </p:oleObj>
              </mc:Choice>
              <mc:Fallback>
                <p:oleObj name="Equation" r:id="rId3" imgW="1777680" imgH="622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124200"/>
                        <a:ext cx="3719286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905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smtClean="0"/>
              <a:t>Si A </a:t>
            </a:r>
            <a:r>
              <a:rPr lang="en-US" sz="2800" dirty="0" err="1" smtClean="0"/>
              <a:t>berpergan</a:t>
            </a:r>
            <a:r>
              <a:rPr lang="en-US" sz="2800" dirty="0" smtClean="0"/>
              <a:t> </a:t>
            </a:r>
            <a:r>
              <a:rPr lang="en-US" sz="2800" dirty="0" err="1" smtClean="0"/>
              <a:t>pulang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.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kelajuan</a:t>
            </a:r>
            <a:r>
              <a:rPr lang="en-US" sz="2800" dirty="0" smtClean="0"/>
              <a:t> 10km/jam,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 </a:t>
            </a:r>
            <a:r>
              <a:rPr lang="en-US" sz="2800" dirty="0" err="1" smtClean="0"/>
              <a:t>pulangnya</a:t>
            </a:r>
            <a:r>
              <a:rPr lang="en-US" sz="2800" dirty="0" smtClean="0"/>
              <a:t> 20 km/jam. </a:t>
            </a:r>
            <a:r>
              <a:rPr lang="en-US" sz="2800" dirty="0" err="1" smtClean="0"/>
              <a:t>Berapakah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kelajuan</a:t>
            </a:r>
            <a:r>
              <a:rPr lang="en-US" sz="2800" dirty="0" smtClean="0"/>
              <a:t> A </a:t>
            </a:r>
            <a:r>
              <a:rPr lang="en-US" sz="2800" dirty="0" err="1" smtClean="0"/>
              <a:t>pulang</a:t>
            </a:r>
            <a:r>
              <a:rPr lang="en-US" sz="2800" dirty="0" smtClean="0"/>
              <a:t> </a:t>
            </a:r>
            <a:r>
              <a:rPr lang="en-US" sz="2800" dirty="0" err="1" smtClean="0"/>
              <a:t>pergi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3200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Jawaban</a:t>
            </a:r>
            <a:endParaRPr lang="en-US" sz="2800" dirty="0"/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524000" y="3810000"/>
          <a:ext cx="2709862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8" name="Equation" r:id="rId3" imgW="1295280" imgH="457200" progId="Equation.3">
                  <p:embed/>
                </p:oleObj>
              </mc:Choice>
              <mc:Fallback>
                <p:oleObj name="Equation" r:id="rId3" imgW="1295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10000"/>
                        <a:ext cx="2709862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rata-rata </a:t>
            </a:r>
            <a:r>
              <a:rPr lang="en-US" dirty="0" err="1" smtClean="0"/>
              <a:t>harmonis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formula: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2667000"/>
          <a:ext cx="1682751" cy="20955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2" name="Equation" r:id="rId3" imgW="672840" imgH="838080" progId="Equation.3">
                  <p:embed/>
                </p:oleObj>
              </mc:Choice>
              <mc:Fallback>
                <p:oleObj name="Equation" r:id="rId3" imgW="6728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667000"/>
                        <a:ext cx="1682751" cy="20955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UH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sebelumnya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rata-rata </a:t>
            </a:r>
            <a:r>
              <a:rPr lang="en-US" sz="3200" dirty="0" err="1" smtClean="0"/>
              <a:t>ukur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5355108"/>
              </p:ext>
            </p:extLst>
          </p:nvPr>
        </p:nvGraphicFramePr>
        <p:xfrm>
          <a:off x="1435100" y="1447800"/>
          <a:ext cx="7499352" cy="275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1752600"/>
                <a:gridCol w="2259014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1447800" y="4114800"/>
          <a:ext cx="1682750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672840" imgH="838080" progId="Equation.3">
                  <p:embed/>
                </p:oleObj>
              </mc:Choice>
              <mc:Fallback>
                <p:oleObj name="Equation" r:id="rId3" imgW="67284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114800"/>
                        <a:ext cx="1682750" cy="209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Modus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yang </a:t>
            </a:r>
            <a:r>
              <a:rPr lang="en-US" dirty="0" err="1" smtClean="0"/>
              <a:t>frekuensinya</a:t>
            </a:r>
            <a:r>
              <a:rPr lang="en-US" dirty="0" smtClean="0"/>
              <a:t> paling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paling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32004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deretan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diperoleh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2,8,9,11,2,6,6,7,5,2,2.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modusnya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47800" y="22860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Contoh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Modus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Formula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42297" y="2514600"/>
          <a:ext cx="3010903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3" imgW="1257120" imgH="482400" progId="Equation.3">
                  <p:embed/>
                </p:oleObj>
              </mc:Choice>
              <mc:Fallback>
                <p:oleObj name="Equation" r:id="rId3" imgW="12571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297" y="2514600"/>
                        <a:ext cx="3010903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00200" y="3733800"/>
            <a:ext cx="723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Keterangan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b  = </a:t>
            </a:r>
            <a:r>
              <a:rPr lang="en-US" sz="2800" dirty="0" err="1" smtClean="0"/>
              <a:t>batas</a:t>
            </a:r>
            <a:r>
              <a:rPr lang="en-US" sz="2800" dirty="0" smtClean="0"/>
              <a:t> </a:t>
            </a:r>
            <a:r>
              <a:rPr lang="en-US" sz="2800" dirty="0" err="1" smtClean="0"/>
              <a:t>bawah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 (</a:t>
            </a:r>
            <a:r>
              <a:rPr lang="en-US" sz="2800" dirty="0" err="1" smtClean="0"/>
              <a:t>kelas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   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terbesar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b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sebelumnya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b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modal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frekuensi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r>
              <a:rPr lang="en-US" sz="2800" dirty="0" smtClean="0"/>
              <a:t> interval </a:t>
            </a:r>
            <a:r>
              <a:rPr lang="en-US" sz="2800" dirty="0" err="1" smtClean="0"/>
              <a:t>berikutnya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Modus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kemarin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895600" y="2077720"/>
          <a:ext cx="3810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343400"/>
            <a:ext cx="749808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modusnya</a:t>
            </a:r>
            <a:r>
              <a:rPr lang="en-US" sz="3200" dirty="0" smtClean="0"/>
              <a:t>!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r>
              <a:rPr lang="en-US" dirty="0" smtClean="0"/>
              <a:t> Modus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00400" y="1371600"/>
          <a:ext cx="33655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2750"/>
                <a:gridCol w="168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0" y="3886200"/>
            <a:ext cx="693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Tentukan</a:t>
            </a:r>
            <a:r>
              <a:rPr lang="en-US" sz="3200" dirty="0" smtClean="0"/>
              <a:t>: b =       ; 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       ;  b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 </a:t>
            </a:r>
            <a:endParaRPr lang="en-US" sz="3200" dirty="0"/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1600200" y="4724400"/>
          <a:ext cx="3011487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44" name="Equation" r:id="rId3" imgW="1257120" imgH="482400" progId="Equation.3">
                  <p:embed/>
                </p:oleObj>
              </mc:Choice>
              <mc:Fallback>
                <p:oleObj name="Equation" r:id="rId3" imgW="125712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3011487" cy="115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err="1" smtClean="0"/>
              <a:t>Ukuran</a:t>
            </a:r>
            <a:r>
              <a:rPr lang="en-US" i="1" dirty="0" smtClean="0"/>
              <a:t> </a:t>
            </a:r>
            <a:r>
              <a:rPr lang="en-US" i="1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statistik</a:t>
            </a:r>
            <a:r>
              <a:rPr lang="en-US" dirty="0" smtClean="0"/>
              <a:t> yang </a:t>
            </a:r>
            <a:r>
              <a:rPr lang="en-US" dirty="0" err="1" smtClean="0"/>
              <a:t>menggambarkan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data. </a:t>
            </a:r>
          </a:p>
          <a:p>
            <a:pPr algn="just"/>
            <a:r>
              <a:rPr lang="en-US" dirty="0" smtClean="0"/>
              <a:t>Yang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i="1" dirty="0" smtClean="0"/>
              <a:t>median, </a:t>
            </a:r>
            <a:r>
              <a:rPr lang="en-US" i="1" dirty="0" err="1" smtClean="0"/>
              <a:t>kuartil</a:t>
            </a:r>
            <a:r>
              <a:rPr lang="en-US" i="1" dirty="0" smtClean="0"/>
              <a:t>, </a:t>
            </a:r>
            <a:r>
              <a:rPr lang="en-US" i="1" dirty="0" err="1" smtClean="0"/>
              <a:t>desil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err="1" smtClean="0"/>
              <a:t>persentil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828800"/>
          </a:xfrm>
        </p:spPr>
        <p:txBody>
          <a:bodyPr/>
          <a:lstStyle/>
          <a:p>
            <a:pPr algn="just"/>
            <a:r>
              <a:rPr lang="en-US" dirty="0" err="1" smtClean="0"/>
              <a:t>Bila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X</a:t>
            </a:r>
            <a:r>
              <a:rPr lang="en-US" baseline="-25000" dirty="0" smtClean="0"/>
              <a:t>3</a:t>
            </a:r>
            <a:r>
              <a:rPr lang="en-US" dirty="0" smtClean="0"/>
              <a:t>, …,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sampel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dirumuskan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endParaRPr lang="en-US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819400" y="3429000"/>
          <a:ext cx="47767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2247840" imgH="609480" progId="Equation.3">
                  <p:embed/>
                </p:oleObj>
              </mc:Choice>
              <mc:Fallback>
                <p:oleObj name="Equation" r:id="rId3" imgW="2247840" imgH="609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429000"/>
                        <a:ext cx="4776788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219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Median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data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diurutkan</a:t>
            </a:r>
            <a:r>
              <a:rPr lang="en-US" dirty="0" smtClean="0"/>
              <a:t> (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47800" y="2590800"/>
            <a:ext cx="7498080" cy="9906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3429000"/>
            <a:ext cx="7498080" cy="1219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17320" y="25146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Contoh</a:t>
            </a:r>
            <a:r>
              <a:rPr kumimoji="0" lang="en-US" sz="43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Median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3505200"/>
            <a:ext cx="749808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data: 5, 5, 7, 9, 11, 12, 15, 18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447800" y="4648200"/>
            <a:ext cx="749808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data: 3, 4, 4, 5, 6, 8, 8, 9, 10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Median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066800"/>
          </a:xfrm>
        </p:spPr>
        <p:txBody>
          <a:bodyPr/>
          <a:lstStyle/>
          <a:p>
            <a:pPr marL="0" lv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, </a:t>
            </a:r>
            <a:r>
              <a:rPr lang="en-US" dirty="0" err="1" smtClean="0"/>
              <a:t>gunakan</a:t>
            </a:r>
            <a:r>
              <a:rPr lang="en-US" dirty="0" smtClean="0"/>
              <a:t> formula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5975" y="2438400"/>
          <a:ext cx="3238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0" name="Equation" r:id="rId3" imgW="1295280" imgH="457200" progId="Equation.3">
                  <p:embed/>
                </p:oleObj>
              </mc:Choice>
              <mc:Fallback>
                <p:oleObj name="Equation" r:id="rId3" imgW="129528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5975" y="2438400"/>
                        <a:ext cx="3238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3505200"/>
            <a:ext cx="7498080" cy="304800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median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median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median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685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kemarin</a:t>
            </a:r>
            <a:r>
              <a:rPr lang="en-US" dirty="0" smtClean="0"/>
              <a:t>:</a:t>
            </a:r>
          </a:p>
          <a:p>
            <a:pPr marL="0" indent="0" algn="just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mediannya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6576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median:</a:t>
            </a:r>
          </a:p>
          <a:p>
            <a:pPr>
              <a:buNone/>
            </a:pPr>
            <a:r>
              <a:rPr lang="en-US" smtClean="0"/>
              <a:t>b </a:t>
            </a:r>
            <a:r>
              <a:rPr lang="en-US" dirty="0" smtClean="0"/>
              <a:t>=    ;p =       ;F =           ;f =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3716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1539875" y="4876800"/>
          <a:ext cx="33655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4" name="Equation" r:id="rId3" imgW="1346040" imgH="457200" progId="Equation.3">
                  <p:embed/>
                </p:oleObj>
              </mc:Choice>
              <mc:Fallback>
                <p:oleObj name="Equation" r:id="rId3" imgW="13460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876800"/>
                        <a:ext cx="33655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data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4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baseline="-25000" dirty="0" smtClean="0"/>
              <a:t>. </a:t>
            </a:r>
            <a:r>
              <a:rPr lang="en-US" sz="2800" dirty="0" smtClean="0"/>
              <a:t>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17320" y="28956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2800" dirty="0" err="1" smtClean="0"/>
              <a:t>Susun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kuartil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: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4800600"/>
          <a:ext cx="13920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6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00600"/>
                        <a:ext cx="139207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830638" y="4800600"/>
          <a:ext cx="10445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7" name="Equation" r:id="rId5" imgW="647640" imgH="393480" progId="Equation.3">
                  <p:embed/>
                </p:oleObj>
              </mc:Choice>
              <mc:Fallback>
                <p:oleObj name="Equation" r:id="rId5" imgW="64764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0638" y="4800600"/>
                        <a:ext cx="10445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2098675" y="5747625"/>
          <a:ext cx="3692525" cy="95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8" name="Equation" r:id="rId7" imgW="1650960" imgH="393480" progId="Equation.3">
                  <p:embed/>
                </p:oleObj>
              </mc:Choice>
              <mc:Fallback>
                <p:oleObj name="Equation" r:id="rId7" imgW="16509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675" y="5747625"/>
                        <a:ext cx="3692525" cy="95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13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  40, 30, 50, 65, 45, 55, 70, 60, 80, 35, 85, 95, 100.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1, 2, 3!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417320" y="2362200"/>
            <a:ext cx="7498080" cy="9144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300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Jawaban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371600" y="32004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Urutkan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bernilai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kecil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371600" y="41910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2"/>
              <a:tabLst/>
              <a:defRPr/>
            </a:pPr>
            <a:r>
              <a:rPr lang="en-US" sz="3200" dirty="0" err="1" smtClean="0"/>
              <a:t>Tentukan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letaknya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5029200"/>
            <a:ext cx="749808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nilainya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029200" y="4267200"/>
          <a:ext cx="1701624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267200"/>
                        <a:ext cx="1701624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981200" y="5715000"/>
          <a:ext cx="46482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5" imgW="1739880" imgH="241200" progId="Equation.3">
                  <p:embed/>
                </p:oleObj>
              </mc:Choice>
              <mc:Fallback>
                <p:oleObj name="Equation" r:id="rId5" imgW="173988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715000"/>
                        <a:ext cx="464820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Kuartil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47800" y="12954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3200" dirty="0" err="1" smtClean="0"/>
              <a:t>Susun</a:t>
            </a:r>
            <a:r>
              <a:rPr lang="en-US" sz="3200" dirty="0" smtClean="0"/>
              <a:t> data </a:t>
            </a:r>
            <a:r>
              <a:rPr lang="en-US" sz="3200" dirty="0" err="1" smtClean="0"/>
              <a:t>menurut</a:t>
            </a:r>
            <a:r>
              <a:rPr lang="en-US" sz="3200" dirty="0" smtClean="0"/>
              <a:t> </a:t>
            </a:r>
            <a:r>
              <a:rPr lang="en-US" sz="3200" dirty="0" err="1" smtClean="0"/>
              <a:t>urutan</a:t>
            </a:r>
            <a:r>
              <a:rPr lang="en-US" sz="3200" dirty="0" smtClean="0"/>
              <a:t> </a:t>
            </a:r>
            <a:r>
              <a:rPr lang="en-US" sz="3200" dirty="0" err="1" smtClean="0"/>
              <a:t>nilainya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yang </a:t>
            </a:r>
            <a:r>
              <a:rPr lang="en-US" sz="3200" dirty="0" err="1" smtClean="0"/>
              <a:t>kecil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besar</a:t>
            </a:r>
            <a:endParaRPr lang="en-US" sz="32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057400" y="3810000"/>
          <a:ext cx="23193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8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810000"/>
                        <a:ext cx="2319338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/>
          <a:lstStyle/>
          <a:p>
            <a:pPr marL="596646" lvl="0" indent="-514350">
              <a:buFont typeface="+mj-lt"/>
              <a:buAutoNum type="arabicPeriod" startAt="3"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</a:p>
          <a:p>
            <a:pPr marL="596646" indent="-514350">
              <a:buNone/>
            </a:pPr>
            <a:endParaRPr lang="en-US" dirty="0"/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284413" y="2133600"/>
          <a:ext cx="3570287" cy="982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32" name="Equation" r:id="rId3" imgW="1790640" imgH="457200" progId="Equation.3">
                  <p:embed/>
                </p:oleObj>
              </mc:Choice>
              <mc:Fallback>
                <p:oleObj name="Equation" r:id="rId3" imgW="17906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2133600"/>
                        <a:ext cx="3570287" cy="982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3200400"/>
            <a:ext cx="7498080" cy="3352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Ujung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kuartil</a:t>
            </a:r>
            <a:r>
              <a:rPr lang="en-US" sz="3200" dirty="0" smtClean="0"/>
              <a:t> </a:t>
            </a:r>
            <a:r>
              <a:rPr lang="en-US" sz="3200" dirty="0" err="1" smtClean="0"/>
              <a:t>ke-i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kuartil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 menggunakan contoh kemarin: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ke-1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ke-2!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2192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47800" y="3505200"/>
            <a:ext cx="7498080" cy="1447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kuartil</a:t>
            </a:r>
            <a:r>
              <a:rPr lang="en-US" dirty="0" smtClean="0"/>
              <a:t> ke-1: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000" dirty="0" smtClean="0"/>
              <a:t>b =    ;p =       ;F =           ;f = </a:t>
            </a:r>
            <a:endParaRPr lang="en-US" sz="3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371600" y="5029200"/>
            <a:ext cx="7498080" cy="1447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kuartil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ke-2: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US" sz="2800" dirty="0" smtClean="0"/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800" dirty="0" smtClean="0"/>
              <a:t>b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   ;p =       ;F =           ;f =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51363" y="3368675"/>
          <a:ext cx="1854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3" imgW="977760" imgH="393480" progId="Equation.3">
                  <p:embed/>
                </p:oleObj>
              </mc:Choice>
              <mc:Fallback>
                <p:oleObj name="Equation" r:id="rId3" imgW="977760" imgH="393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3368675"/>
                        <a:ext cx="18542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4267200" y="4968875"/>
          <a:ext cx="1854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5" imgW="977760" imgH="393480" progId="Equation.3">
                  <p:embed/>
                </p:oleObj>
              </mc:Choice>
              <mc:Fallback>
                <p:oleObj name="Equation" r:id="rId5" imgW="9777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968875"/>
                        <a:ext cx="1854200" cy="746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09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ujian</a:t>
            </a:r>
            <a:r>
              <a:rPr lang="en-US" dirty="0" smtClean="0"/>
              <a:t> </a:t>
            </a:r>
            <a:r>
              <a:rPr lang="en-US" dirty="0" err="1" smtClean="0"/>
              <a:t>statistika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70, 75, 60, 65, 80,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5814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Jawab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4114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X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= 70; X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= 75; X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= 60; X</a:t>
            </a:r>
            <a:r>
              <a:rPr lang="en-US" sz="3200" baseline="-25000" dirty="0" smtClean="0"/>
              <a:t>4 </a:t>
            </a:r>
            <a:r>
              <a:rPr lang="en-US" sz="3200" dirty="0" smtClean="0"/>
              <a:t>= 65; X</a:t>
            </a:r>
            <a:r>
              <a:rPr lang="en-US" sz="3200" baseline="-25000" dirty="0" smtClean="0"/>
              <a:t>5</a:t>
            </a:r>
            <a:r>
              <a:rPr lang="en-US" sz="3200" dirty="0" smtClean="0"/>
              <a:t> = 80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Desil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524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data 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X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, …,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baseline="-25000" dirty="0" smtClean="0"/>
              <a:t> 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diurutkan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maka</a:t>
            </a:r>
            <a:r>
              <a:rPr lang="en-US" sz="2800" dirty="0" smtClean="0"/>
              <a:t> data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10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sama</a:t>
            </a:r>
            <a:r>
              <a:rPr lang="en-US" sz="2800" baseline="-25000" dirty="0" smtClean="0"/>
              <a:t>. </a:t>
            </a:r>
            <a:r>
              <a:rPr lang="en-US" sz="2800" dirty="0" smtClean="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417320" y="2895600"/>
            <a:ext cx="7498080" cy="3581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Langkah-langkah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2800" dirty="0" err="1" smtClean="0"/>
              <a:t>Susun</a:t>
            </a:r>
            <a:r>
              <a:rPr lang="en-US" sz="2800" dirty="0" smtClean="0"/>
              <a:t> data </a:t>
            </a: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 err="1" smtClean="0"/>
              <a:t>urutan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kecil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endParaRPr lang="en-US" sz="2800" dirty="0" smtClean="0"/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destil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formula: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 startAt="3"/>
              <a:tabLst/>
              <a:defRPr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desil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057400" y="4800600"/>
          <a:ext cx="13920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56" name="Equation" r:id="rId3" imgW="863280" imgH="393480" progId="Equation.3">
                  <p:embed/>
                </p:oleObj>
              </mc:Choice>
              <mc:Fallback>
                <p:oleObj name="Equation" r:id="rId3" imgW="8632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800600"/>
                        <a:ext cx="1392072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Destil</a:t>
            </a:r>
            <a:r>
              <a:rPr lang="en-US" dirty="0" smtClean="0"/>
              <a:t> data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Formula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modus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92375" y="2544763"/>
          <a:ext cx="511016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80" name="Equation" r:id="rId3" imgW="2133360" imgH="457200" progId="Equation.3">
                  <p:embed/>
                </p:oleObj>
              </mc:Choice>
              <mc:Fallback>
                <p:oleObj name="Equation" r:id="rId3" imgW="213336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2375" y="2544763"/>
                        <a:ext cx="5110163" cy="1093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1417320" y="3657600"/>
            <a:ext cx="749808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Keterangan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b = </a:t>
            </a:r>
            <a:r>
              <a:rPr lang="en-US" sz="3200" dirty="0" err="1" smtClean="0"/>
              <a:t>batas</a:t>
            </a:r>
            <a:r>
              <a:rPr lang="en-US" sz="3200" dirty="0" smtClean="0"/>
              <a:t> </a:t>
            </a:r>
            <a:r>
              <a:rPr lang="en-US" sz="3200" dirty="0" err="1" smtClean="0"/>
              <a:t>bawah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destil</a:t>
            </a:r>
            <a:r>
              <a:rPr lang="en-US" sz="3200" dirty="0" smtClean="0"/>
              <a:t> </a:t>
            </a:r>
            <a:r>
              <a:rPr lang="en-US" sz="3200" dirty="0" err="1" smtClean="0"/>
              <a:t>ke-i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panjang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banyak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data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3200" dirty="0" smtClean="0"/>
              <a:t>F = </a:t>
            </a:r>
            <a:r>
              <a:rPr lang="en-US" sz="3200" dirty="0" err="1" smtClean="0"/>
              <a:t>jumlah</a:t>
            </a:r>
            <a:r>
              <a:rPr lang="en-US" sz="3200" dirty="0" smtClean="0"/>
              <a:t> </a:t>
            </a:r>
            <a:r>
              <a:rPr lang="en-US" sz="3200" dirty="0" err="1" smtClean="0"/>
              <a:t>frekuensi</a:t>
            </a:r>
            <a:r>
              <a:rPr lang="en-US" sz="3200" dirty="0" smtClean="0"/>
              <a:t> </a:t>
            </a:r>
            <a:r>
              <a:rPr lang="en-US" sz="3200" dirty="0" err="1" smtClean="0"/>
              <a:t>semua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</a:t>
            </a:r>
            <a:r>
              <a:rPr lang="en-US" sz="3200" dirty="0" err="1" smtClean="0"/>
              <a:t>sebelum</a:t>
            </a:r>
            <a:r>
              <a:rPr lang="en-US" sz="3200" dirty="0" smtClean="0"/>
              <a:t> </a:t>
            </a:r>
            <a:r>
              <a:rPr lang="en-US" sz="3200" dirty="0" err="1" smtClean="0"/>
              <a:t>kelas</a:t>
            </a:r>
            <a:r>
              <a:rPr lang="en-US" sz="3200" dirty="0" smtClean="0"/>
              <a:t> yang </a:t>
            </a:r>
            <a:r>
              <a:rPr lang="en-US" sz="3200" dirty="0" err="1" smtClean="0"/>
              <a:t>mengandung</a:t>
            </a:r>
            <a:r>
              <a:rPr lang="en-US" sz="3200" dirty="0" smtClean="0"/>
              <a:t> </a:t>
            </a:r>
            <a:r>
              <a:rPr lang="en-US" sz="3200" dirty="0" err="1" smtClean="0"/>
              <a:t>destil</a:t>
            </a:r>
            <a:endParaRPr lang="en-US" sz="3200" dirty="0" smtClean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frekuensi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3200" dirty="0" err="1" smtClean="0"/>
              <a:t>desti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Destil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435608" y="1447800"/>
            <a:ext cx="749808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contoh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kemarin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971800" y="22860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44958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Destil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ke-5!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895600" y="1219200"/>
          <a:ext cx="3429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00"/>
                <a:gridCol w="1714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749808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Destil</a:t>
            </a:r>
            <a:r>
              <a:rPr lang="en-US" dirty="0" smtClean="0"/>
              <a:t> ke-5:</a:t>
            </a:r>
          </a:p>
          <a:p>
            <a:pPr>
              <a:buNone/>
            </a:pPr>
            <a:r>
              <a:rPr lang="en-US" dirty="0" smtClean="0"/>
              <a:t>b =    ;p =       ;F =           ;f 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32560" y="1828800"/>
            <a:ext cx="7406640" cy="1600200"/>
          </a:xfrm>
        </p:spPr>
        <p:txBody>
          <a:bodyPr>
            <a:normAutofit/>
          </a:bodyPr>
          <a:lstStyle/>
          <a:p>
            <a:pPr algn="just"/>
            <a:r>
              <a:rPr lang="en-US" sz="6000" dirty="0" smtClean="0"/>
              <a:t>ADA PERTANYAAN???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0480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data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katakanlah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X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mengulang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</a:t>
            </a:r>
            <a:r>
              <a:rPr lang="en-US" baseline="-25000" dirty="0" smtClean="0"/>
              <a:t>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rata-rata </a:t>
            </a:r>
            <a:r>
              <a:rPr lang="en-US" dirty="0" err="1" smtClean="0"/>
              <a:t>hitungnya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419600"/>
          <a:ext cx="6096000" cy="2106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2425680" imgH="838080" progId="Equation.3">
                  <p:embed/>
                </p:oleObj>
              </mc:Choice>
              <mc:Fallback>
                <p:oleObj name="Equation" r:id="rId3" imgW="242568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419600"/>
                        <a:ext cx="6096000" cy="2106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rata-rata </a:t>
            </a:r>
            <a:r>
              <a:rPr lang="en-US" dirty="0" err="1" smtClean="0"/>
              <a:t>hitung</a:t>
            </a:r>
            <a:r>
              <a:rPr lang="en-US" dirty="0" smtClean="0"/>
              <a:t>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251192" cy="2819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800" dirty="0" err="1" smtClean="0"/>
              <a:t>Misalkan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ujian</a:t>
            </a:r>
            <a:r>
              <a:rPr lang="en-US" sz="2800" dirty="0" smtClean="0"/>
              <a:t> </a:t>
            </a:r>
            <a:r>
              <a:rPr lang="en-US" sz="2800" dirty="0" err="1" smtClean="0"/>
              <a:t>bahasa</a:t>
            </a:r>
            <a:r>
              <a:rPr lang="en-US" sz="2800" dirty="0" smtClean="0"/>
              <a:t> </a:t>
            </a:r>
            <a:r>
              <a:rPr lang="en-US" sz="2800" dirty="0" err="1" smtClean="0"/>
              <a:t>inggris</a:t>
            </a:r>
            <a:r>
              <a:rPr lang="en-US" sz="2800" dirty="0" smtClean="0"/>
              <a:t>,  </a:t>
            </a:r>
            <a:r>
              <a:rPr lang="en-US" sz="2800" dirty="0" err="1" smtClean="0"/>
              <a:t>ada</a:t>
            </a:r>
            <a:r>
              <a:rPr lang="en-US" sz="2800" dirty="0" smtClean="0"/>
              <a:t> 1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50, </a:t>
            </a:r>
            <a:r>
              <a:rPr lang="en-US" sz="2800" dirty="0" err="1" smtClean="0"/>
              <a:t>ada</a:t>
            </a:r>
            <a:r>
              <a:rPr lang="en-US" sz="2800" dirty="0" smtClean="0"/>
              <a:t> 3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60, </a:t>
            </a:r>
            <a:r>
              <a:rPr lang="en-US" sz="2800" dirty="0" err="1" smtClean="0"/>
              <a:t>ada</a:t>
            </a:r>
            <a:r>
              <a:rPr lang="en-US" sz="2800" dirty="0" smtClean="0"/>
              <a:t> 5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65, </a:t>
            </a:r>
            <a:r>
              <a:rPr lang="en-US" sz="2800" dirty="0" err="1" smtClean="0"/>
              <a:t>ada</a:t>
            </a:r>
            <a:r>
              <a:rPr lang="en-US" sz="2800" dirty="0" smtClean="0"/>
              <a:t> 4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80, </a:t>
            </a:r>
            <a:r>
              <a:rPr lang="en-US" sz="2800" dirty="0" err="1" smtClean="0"/>
              <a:t>ada</a:t>
            </a:r>
            <a:r>
              <a:rPr lang="en-US" sz="2800" dirty="0" smtClean="0"/>
              <a:t> 2 </a:t>
            </a:r>
            <a:r>
              <a:rPr lang="en-US" sz="2800" dirty="0" err="1" smtClean="0"/>
              <a:t>mahasiswa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95</a:t>
            </a:r>
          </a:p>
          <a:p>
            <a:pPr marL="0" indent="0" algn="just"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rata-rata </a:t>
            </a:r>
            <a:r>
              <a:rPr lang="en-US" sz="2800" dirty="0" err="1" smtClean="0"/>
              <a:t>hitungnya</a:t>
            </a:r>
            <a:r>
              <a:rPr lang="en-US" sz="2800" dirty="0" smtClean="0"/>
              <a:t>?</a:t>
            </a:r>
          </a:p>
          <a:p>
            <a:pPr marL="0" indent="0" algn="just"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/>
              <a:t>Rata-rata </a:t>
            </a:r>
            <a:r>
              <a:rPr lang="en-US" dirty="0" err="1" smtClean="0"/>
              <a:t>hitung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berkelompok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860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data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diwakili</a:t>
            </a:r>
            <a:r>
              <a:rPr lang="en-US" dirty="0" smtClean="0"/>
              <a:t> </a:t>
            </a:r>
            <a:r>
              <a:rPr lang="en-US" dirty="0" err="1" smtClean="0"/>
              <a:t>frekuensi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tengah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. </a:t>
            </a:r>
            <a:r>
              <a:rPr lang="en-US" dirty="0" err="1" smtClean="0"/>
              <a:t>Maka</a:t>
            </a:r>
            <a:r>
              <a:rPr lang="en-US" dirty="0" smtClean="0"/>
              <a:t> formula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1600200" y="3581400"/>
          <a:ext cx="2043113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5" imgW="812520" imgH="838080" progId="Equation.3">
                  <p:embed/>
                </p:oleObj>
              </mc:Choice>
              <mc:Fallback>
                <p:oleObj name="Equation" r:id="rId5" imgW="812520" imgH="838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2043113" cy="210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67200" y="41148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</a:t>
            </a:r>
            <a:r>
              <a:rPr lang="en-US" sz="2800" baseline="-25000" dirty="0" smtClean="0"/>
              <a:t>i </a:t>
            </a:r>
            <a:r>
              <a:rPr lang="en-US" sz="2800" dirty="0" smtClean="0"/>
              <a:t> =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tengah</a:t>
            </a:r>
            <a:r>
              <a:rPr lang="en-US" sz="2800" dirty="0" smtClean="0"/>
              <a:t> </a:t>
            </a:r>
            <a:r>
              <a:rPr lang="en-US" sz="2800" dirty="0" err="1" smtClean="0"/>
              <a:t>kelas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533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Dari data </a:t>
            </a:r>
            <a:r>
              <a:rPr lang="en-US" sz="2800" dirty="0" err="1" smtClean="0"/>
              <a:t>berkelompok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00200" y="2057400"/>
          <a:ext cx="4064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Frekuensi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1447800" y="4267200"/>
            <a:ext cx="7498080" cy="53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Tentukan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nilai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rata-rata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hitungnya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!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Jawaban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8" cy="247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2136774"/>
                <a:gridCol w="1874837"/>
                <a:gridCol w="187483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Nilai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tengah</a:t>
                      </a:r>
                      <a:r>
                        <a:rPr lang="en-US" dirty="0" smtClean="0"/>
                        <a:t> (X</a:t>
                      </a:r>
                      <a:r>
                        <a:rPr lang="en-US" baseline="-25000" dirty="0" smtClean="0"/>
                        <a:t>i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</a:t>
                      </a:r>
                      <a:r>
                        <a:rPr lang="en-US" baseline="-25000" dirty="0" err="1" smtClean="0"/>
                        <a:t>i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fX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10 – 24 </a:t>
                      </a:r>
                    </a:p>
                    <a:p>
                      <a:pPr algn="ctr"/>
                      <a:r>
                        <a:rPr lang="en-US" baseline="0" dirty="0" smtClean="0"/>
                        <a:t>25 – 39 </a:t>
                      </a:r>
                    </a:p>
                    <a:p>
                      <a:pPr algn="ctr"/>
                      <a:r>
                        <a:rPr lang="en-US" baseline="0" dirty="0" smtClean="0"/>
                        <a:t>40 – 54</a:t>
                      </a:r>
                    </a:p>
                    <a:p>
                      <a:pPr algn="ctr"/>
                      <a:r>
                        <a:rPr lang="en-US" baseline="0" dirty="0" smtClean="0"/>
                        <a:t>55 – 69 </a:t>
                      </a:r>
                    </a:p>
                    <a:p>
                      <a:pPr algn="ctr"/>
                      <a:r>
                        <a:rPr lang="en-US" baseline="0" dirty="0" smtClean="0"/>
                        <a:t>70 – 84 </a:t>
                      </a:r>
                    </a:p>
                    <a:p>
                      <a:pPr algn="ctr"/>
                      <a:r>
                        <a:rPr lang="en-US" baseline="0" dirty="0" smtClean="0"/>
                        <a:t>85 - 99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dirty="0" smtClean="0"/>
                        <a:t>7</a:t>
                      </a:r>
                    </a:p>
                    <a:p>
                      <a:pPr algn="ctr"/>
                      <a:r>
                        <a:rPr lang="en-US" dirty="0" smtClean="0"/>
                        <a:t>13</a:t>
                      </a:r>
                    </a:p>
                    <a:p>
                      <a:pPr algn="ctr"/>
                      <a:r>
                        <a:rPr lang="en-US" dirty="0" smtClean="0"/>
                        <a:t>24</a:t>
                      </a:r>
                    </a:p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Total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524000" y="3886200"/>
          <a:ext cx="2043113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3" imgW="812520" imgH="838080" progId="Equation.3">
                  <p:embed/>
                </p:oleObj>
              </mc:Choice>
              <mc:Fallback>
                <p:oleObj name="Equation" r:id="rId3" imgW="812520" imgH="838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886200"/>
                        <a:ext cx="2043113" cy="210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671</TotalTime>
  <Words>1585</Words>
  <Application>Microsoft Office PowerPoint</Application>
  <PresentationFormat>On-screen Show (4:3)</PresentationFormat>
  <Paragraphs>389</Paragraphs>
  <Slides>44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Baskerville Old Face</vt:lpstr>
      <vt:lpstr>Calibri</vt:lpstr>
      <vt:lpstr>Gill Sans MT</vt:lpstr>
      <vt:lpstr>Verdana</vt:lpstr>
      <vt:lpstr>Wingdings 2</vt:lpstr>
      <vt:lpstr>Solstice</vt:lpstr>
      <vt:lpstr>Equation</vt:lpstr>
      <vt:lpstr>UKURAN GEJALA PUSAT DAN UKURAN LETAK</vt:lpstr>
      <vt:lpstr>Ukuran gejala pusat</vt:lpstr>
      <vt:lpstr>Rata-Rata Hitung</vt:lpstr>
      <vt:lpstr>Contoh Rata-rata hitung</vt:lpstr>
      <vt:lpstr>Rata-Rata Hitung(2)</vt:lpstr>
      <vt:lpstr>Contoh rata-rata hitung (2) </vt:lpstr>
      <vt:lpstr>Rata-rata hitung dengan data berkelompok</vt:lpstr>
      <vt:lpstr>Contoh</vt:lpstr>
      <vt:lpstr>Jawaban</vt:lpstr>
      <vt:lpstr>Rata-rata hitung dengan data berkelompok (dengan coding)</vt:lpstr>
      <vt:lpstr>Contoh</vt:lpstr>
      <vt:lpstr>Jawaban</vt:lpstr>
      <vt:lpstr>Rata-Rata Hitung Berbobot</vt:lpstr>
      <vt:lpstr>Rata-Rata Ukur</vt:lpstr>
      <vt:lpstr>Contoh</vt:lpstr>
      <vt:lpstr>Contoh dibidang kependudukan</vt:lpstr>
      <vt:lpstr>Rata-rata ukur untuk data kelompok</vt:lpstr>
      <vt:lpstr>Contoh UK</vt:lpstr>
      <vt:lpstr>Jawaban</vt:lpstr>
      <vt:lpstr>Rata-Rata Harmonis</vt:lpstr>
      <vt:lpstr>Contoh UH</vt:lpstr>
      <vt:lpstr>Rata-Rata Harmonis untuk Data Kelompok</vt:lpstr>
      <vt:lpstr>Contoh UH</vt:lpstr>
      <vt:lpstr>Jawaban</vt:lpstr>
      <vt:lpstr>Modus</vt:lpstr>
      <vt:lpstr>Modus data kelompok</vt:lpstr>
      <vt:lpstr>Contoh Modus</vt:lpstr>
      <vt:lpstr>Jawaban Modus</vt:lpstr>
      <vt:lpstr>Ukuran Letak</vt:lpstr>
      <vt:lpstr>Median</vt:lpstr>
      <vt:lpstr>Median data berkelompok</vt:lpstr>
      <vt:lpstr>Contoh</vt:lpstr>
      <vt:lpstr>Jawaban</vt:lpstr>
      <vt:lpstr>Kuartil</vt:lpstr>
      <vt:lpstr>Contoh Kuartil</vt:lpstr>
      <vt:lpstr>Kuartil data berkelompok</vt:lpstr>
      <vt:lpstr>Lanjutan</vt:lpstr>
      <vt:lpstr>Contoh Kuartil</vt:lpstr>
      <vt:lpstr>Jawaban</vt:lpstr>
      <vt:lpstr>Desil</vt:lpstr>
      <vt:lpstr>Destil data kelompok</vt:lpstr>
      <vt:lpstr>Contoh Destil</vt:lpstr>
      <vt:lpstr>Jawaban</vt:lpstr>
      <vt:lpstr>ADA PERTANYAAN???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UKURAN GEJALA PUSAT</dc:title>
  <dc:creator>Kania</dc:creator>
  <cp:lastModifiedBy>Inne Novita Sari</cp:lastModifiedBy>
  <cp:revision>50</cp:revision>
  <dcterms:created xsi:type="dcterms:W3CDTF">2012-03-18T12:19:45Z</dcterms:created>
  <dcterms:modified xsi:type="dcterms:W3CDTF">2014-03-11T13:44:15Z</dcterms:modified>
</cp:coreProperties>
</file>