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3"/>
  </p:notesMasterIdLst>
  <p:handoutMasterIdLst>
    <p:handoutMasterId r:id="rId24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5" r:id="rId20"/>
    <p:sldId id="277" r:id="rId21"/>
    <p:sldId id="276" r:id="rId22"/>
  </p:sldIdLst>
  <p:sldSz cx="9144000" cy="6858000" type="screen4x3"/>
  <p:notesSz cx="6888163" cy="100203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56">
          <p15:clr>
            <a:srgbClr val="A4A3A4"/>
          </p15:clr>
        </p15:guide>
        <p15:guide id="2" pos="217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-2856" y="-108"/>
      </p:cViewPr>
      <p:guideLst>
        <p:guide orient="horz" pos="3156"/>
        <p:guide pos="217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01698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/>
            </a:lvl1pPr>
          </a:lstStyle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01698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/>
            </a:lvl1pPr>
          </a:lstStyle>
          <a:p>
            <a:fld id="{0F47C9B5-5150-492A-8A8A-051BD48862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44023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/>
            </a:lvl1pPr>
          </a:lstStyle>
          <a:p>
            <a:fld id="{C622E926-44C2-44B0-B106-8714E328A039}" type="datetimeFigureOut">
              <a:rPr lang="en-US" smtClean="0"/>
              <a:pPr/>
              <a:t>3/18/2014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9800" y="750888"/>
            <a:ext cx="5008563" cy="375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16" tIns="48308" rIns="96616" bIns="48308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817" y="4759643"/>
            <a:ext cx="5510530" cy="4509135"/>
          </a:xfrm>
          <a:prstGeom prst="rect">
            <a:avLst/>
          </a:prstGeom>
        </p:spPr>
        <p:txBody>
          <a:bodyPr vert="horz" lIns="96616" tIns="48308" rIns="96616" bIns="48308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01698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/>
            </a:lvl1pPr>
          </a:lstStyle>
          <a:p>
            <a:fld id="{CE37E647-0F64-4D6B-A79C-320F249E86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80848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37E647-0F64-4D6B-A79C-320F249E86FF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297044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37E647-0F64-4D6B-A79C-320F249E86FF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660856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37E647-0F64-4D6B-A79C-320F249E86FF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929884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37E647-0F64-4D6B-A79C-320F249E86FF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744788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37E647-0F64-4D6B-A79C-320F249E86FF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05661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37E647-0F64-4D6B-A79C-320F249E86FF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03961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37E647-0F64-4D6B-A79C-320F249E86FF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83610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37E647-0F64-4D6B-A79C-320F249E86FF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347783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37E647-0F64-4D6B-A79C-320F249E86FF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13036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37E647-0F64-4D6B-A79C-320F249E86FF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39434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37E647-0F64-4D6B-A79C-320F249E86FF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52761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37E647-0F64-4D6B-A79C-320F249E86FF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31912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37E647-0F64-4D6B-A79C-320F249E86FF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56649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37E647-0F64-4D6B-A79C-320F249E86FF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0481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37E647-0F64-4D6B-A79C-320F249E86FF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354566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37E647-0F64-4D6B-A79C-320F249E86FF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583062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37E647-0F64-4D6B-A79C-320F249E86FF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682643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37E647-0F64-4D6B-A79C-320F249E86FF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21963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37E647-0F64-4D6B-A79C-320F249E86FF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66683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 baseline="0">
                <a:solidFill>
                  <a:schemeClr val="tx1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 baseline="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dirty="0" smtClean="0"/>
              <a:t>Click to edit Master subtitle style</a:t>
            </a:r>
            <a:endParaRPr kumimoji="0"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26DB533-FF5B-4BD1-9ECE-12F995883750}" type="datetimeFigureOut">
              <a:rPr lang="en-US" smtClean="0"/>
              <a:pPr/>
              <a:t>3/18/2014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768EB2F-5022-44B1-88FD-99E851E880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26DB533-FF5B-4BD1-9ECE-12F995883750}" type="datetimeFigureOut">
              <a:rPr lang="en-US" smtClean="0"/>
              <a:pPr/>
              <a:t>3/18/2014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68EB2F-5022-44B1-88FD-99E851E880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26DB533-FF5B-4BD1-9ECE-12F995883750}" type="datetimeFigureOut">
              <a:rPr lang="en-US" smtClean="0"/>
              <a:pPr/>
              <a:t>3/18/2014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68EB2F-5022-44B1-88FD-99E851E880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26DB533-FF5B-4BD1-9ECE-12F995883750}" type="datetimeFigureOut">
              <a:rPr lang="en-US" smtClean="0"/>
              <a:pPr/>
              <a:t>3/18/2014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68EB2F-5022-44B1-88FD-99E851E8802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26DB533-FF5B-4BD1-9ECE-12F995883750}" type="datetimeFigureOut">
              <a:rPr lang="en-US" smtClean="0"/>
              <a:pPr/>
              <a:t>3/18/2014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68EB2F-5022-44B1-88FD-99E851E8802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26DB533-FF5B-4BD1-9ECE-12F995883750}" type="datetimeFigureOut">
              <a:rPr lang="en-US" smtClean="0"/>
              <a:pPr/>
              <a:t>3/18/2014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68EB2F-5022-44B1-88FD-99E851E8802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26DB533-FF5B-4BD1-9ECE-12F995883750}" type="datetimeFigureOut">
              <a:rPr lang="en-US" smtClean="0"/>
              <a:pPr/>
              <a:t>3/18/2014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68EB2F-5022-44B1-88FD-99E851E880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26DB533-FF5B-4BD1-9ECE-12F995883750}" type="datetimeFigureOut">
              <a:rPr lang="en-US" smtClean="0"/>
              <a:pPr/>
              <a:t>3/18/2014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68EB2F-5022-44B1-88FD-99E851E8802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26DB533-FF5B-4BD1-9ECE-12F995883750}" type="datetimeFigureOut">
              <a:rPr lang="en-US" smtClean="0"/>
              <a:pPr/>
              <a:t>3/18/2014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68EB2F-5022-44B1-88FD-99E851E880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26DB533-FF5B-4BD1-9ECE-12F995883750}" type="datetimeFigureOut">
              <a:rPr lang="en-US" smtClean="0"/>
              <a:pPr/>
              <a:t>3/18/2014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68EB2F-5022-44B1-88FD-99E851E880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26DB533-FF5B-4BD1-9ECE-12F995883750}" type="datetimeFigureOut">
              <a:rPr lang="en-US" smtClean="0"/>
              <a:pPr/>
              <a:t>3/18/2014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768EB2F-5022-44B1-88FD-99E851E8802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26DB533-FF5B-4BD1-9ECE-12F995883750}" type="datetimeFigureOut">
              <a:rPr lang="en-US" smtClean="0"/>
              <a:pPr/>
              <a:t>3/18/2014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C768EB2F-5022-44B1-88FD-99E851E8802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b="0" i="0" kern="1200" baseline="0">
          <a:solidFill>
            <a:schemeClr val="tx1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32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32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7" Type="http://schemas.openxmlformats.org/officeDocument/2006/relationships/image" Target="../media/image11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0.bin"/><Relationship Id="rId5" Type="http://schemas.openxmlformats.org/officeDocument/2006/relationships/image" Target="../media/image10.wmf"/><Relationship Id="rId4" Type="http://schemas.openxmlformats.org/officeDocument/2006/relationships/oleObject" Target="../embeddings/oleObject9.bin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12.wmf"/><Relationship Id="rId4" Type="http://schemas.openxmlformats.org/officeDocument/2006/relationships/oleObject" Target="../embeddings/oleObject11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7" Type="http://schemas.openxmlformats.org/officeDocument/2006/relationships/image" Target="../media/image1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3.bin"/><Relationship Id="rId5" Type="http://schemas.openxmlformats.org/officeDocument/2006/relationships/image" Target="../media/image13.wmf"/><Relationship Id="rId4" Type="http://schemas.openxmlformats.org/officeDocument/2006/relationships/oleObject" Target="../embeddings/oleObject12.bin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15.wmf"/><Relationship Id="rId4" Type="http://schemas.openxmlformats.org/officeDocument/2006/relationships/oleObject" Target="../embeddings/oleObject14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16.wmf"/><Relationship Id="rId4" Type="http://schemas.openxmlformats.org/officeDocument/2006/relationships/oleObject" Target="../embeddings/oleObject15.bin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5" Type="http://schemas.openxmlformats.org/officeDocument/2006/relationships/image" Target="../media/image17.wmf"/><Relationship Id="rId4" Type="http://schemas.openxmlformats.org/officeDocument/2006/relationships/oleObject" Target="../embeddings/oleObject16.bin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7" Type="http://schemas.openxmlformats.org/officeDocument/2006/relationships/image" Target="../media/image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2.wmf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7" Type="http://schemas.openxmlformats.org/officeDocument/2006/relationships/image" Target="../media/image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4.wmf"/><Relationship Id="rId4" Type="http://schemas.openxmlformats.org/officeDocument/2006/relationships/oleObject" Target="../embeddings/oleObject3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7" Type="http://schemas.openxmlformats.org/officeDocument/2006/relationships/image" Target="../media/image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6.bin"/><Relationship Id="rId5" Type="http://schemas.openxmlformats.org/officeDocument/2006/relationships/image" Target="../media/image6.wmf"/><Relationship Id="rId4" Type="http://schemas.openxmlformats.org/officeDocument/2006/relationships/oleObject" Target="../embeddings/oleObject5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7" Type="http://schemas.openxmlformats.org/officeDocument/2006/relationships/image" Target="../media/image9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8.bin"/><Relationship Id="rId5" Type="http://schemas.openxmlformats.org/officeDocument/2006/relationships/image" Target="../media/image8.wmf"/><Relationship Id="rId4" Type="http://schemas.openxmlformats.org/officeDocument/2006/relationships/oleObject" Target="../embeddings/oleObject7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0" dirty="0" err="1" smtClean="0">
                <a:latin typeface="Forte" pitchFamily="66" charset="0"/>
              </a:rPr>
              <a:t>Ukuran</a:t>
            </a:r>
            <a:r>
              <a:rPr lang="en-US" b="0" dirty="0" smtClean="0">
                <a:latin typeface="Forte" pitchFamily="66" charset="0"/>
              </a:rPr>
              <a:t> </a:t>
            </a:r>
            <a:r>
              <a:rPr lang="en-US" b="0" dirty="0" err="1" smtClean="0">
                <a:latin typeface="Forte" pitchFamily="66" charset="0"/>
              </a:rPr>
              <a:t>Pemusatan</a:t>
            </a:r>
            <a:r>
              <a:rPr lang="en-US" b="0" dirty="0" smtClean="0">
                <a:latin typeface="Forte" pitchFamily="66" charset="0"/>
              </a:rPr>
              <a:t> </a:t>
            </a:r>
            <a:br>
              <a:rPr lang="en-US" b="0" dirty="0" smtClean="0">
                <a:latin typeface="Forte" pitchFamily="66" charset="0"/>
              </a:rPr>
            </a:br>
            <a:r>
              <a:rPr lang="en-US" b="0" dirty="0" smtClean="0">
                <a:latin typeface="Forte" pitchFamily="66" charset="0"/>
              </a:rPr>
              <a:t>- Data Tunggal</a:t>
            </a:r>
            <a:endParaRPr lang="en-US" b="0" dirty="0">
              <a:latin typeface="Forte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endParaRPr lang="en-US" sz="3200" dirty="0" smtClean="0">
              <a:latin typeface="Mistral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67000"/>
            <a:ext cx="8229600" cy="4525963"/>
          </a:xfrm>
        </p:spPr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 : 2,1,3,4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Data </a:t>
            </a:r>
            <a:r>
              <a:rPr lang="en-US" dirty="0" err="1" smtClean="0"/>
              <a:t>diurutkan</a:t>
            </a:r>
            <a:r>
              <a:rPr lang="en-US" dirty="0" smtClean="0"/>
              <a:t>  : 1,2,3,4</a:t>
            </a:r>
          </a:p>
          <a:p>
            <a:pPr>
              <a:buNone/>
            </a:pPr>
            <a:r>
              <a:rPr lang="en-US" dirty="0"/>
              <a:t>	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Letak</a:t>
            </a:r>
            <a:r>
              <a:rPr lang="en-US" dirty="0" smtClean="0"/>
              <a:t> median : 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Median = 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47775"/>
            <a:ext cx="8229600" cy="1143000"/>
          </a:xfrm>
        </p:spPr>
        <p:txBody>
          <a:bodyPr/>
          <a:lstStyle/>
          <a:p>
            <a:r>
              <a:rPr lang="en-US" dirty="0" smtClean="0"/>
              <a:t>Median Data </a:t>
            </a:r>
            <a:r>
              <a:rPr lang="en-US" dirty="0" err="1" smtClean="0"/>
              <a:t>Genap</a:t>
            </a:r>
            <a:r>
              <a:rPr lang="en-US" dirty="0" smtClean="0"/>
              <a:t> (2)</a:t>
            </a:r>
            <a:endParaRPr lang="en-US" dirty="0"/>
          </a:p>
        </p:txBody>
      </p:sp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0" y="7905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485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150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1510" name="Rectangle 6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mbria Math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12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34044930"/>
              </p:ext>
            </p:extLst>
          </p:nvPr>
        </p:nvGraphicFramePr>
        <p:xfrm>
          <a:off x="3488531" y="4114800"/>
          <a:ext cx="2166938" cy="987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8" name="Equation" r:id="rId4" imgW="863280" imgH="393480" progId="Equation.3">
                  <p:embed/>
                </p:oleObj>
              </mc:Choice>
              <mc:Fallback>
                <p:oleObj name="Equation" r:id="rId4" imgW="863280" imgH="3934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88531" y="4114800"/>
                        <a:ext cx="2166938" cy="987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3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43872479"/>
              </p:ext>
            </p:extLst>
          </p:nvPr>
        </p:nvGraphicFramePr>
        <p:xfrm>
          <a:off x="2590800" y="5334000"/>
          <a:ext cx="6015038" cy="576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9" name="Equation" r:id="rId6" imgW="2387520" imgH="228600" progId="Equation.3">
                  <p:embed/>
                </p:oleObj>
              </mc:Choice>
              <mc:Fallback>
                <p:oleObj name="Equation" r:id="rId6" imgW="2387520" imgH="2286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5334000"/>
                        <a:ext cx="6015038" cy="576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Kuartil</a:t>
            </a:r>
            <a:r>
              <a:rPr lang="en-US" dirty="0" smtClean="0"/>
              <a:t> (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Q)</a:t>
            </a:r>
            <a:endParaRPr lang="en-US" dirty="0" smtClean="0"/>
          </a:p>
          <a:p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yang </a:t>
            </a:r>
            <a:r>
              <a:rPr lang="en-US" dirty="0" err="1" smtClean="0"/>
              <a:t>didapat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sederetan</a:t>
            </a:r>
            <a:r>
              <a:rPr lang="en-US" dirty="0" smtClean="0"/>
              <a:t> </a:t>
            </a:r>
            <a:r>
              <a:rPr lang="en-US" dirty="0" err="1" smtClean="0"/>
              <a:t>bilangan</a:t>
            </a:r>
            <a:r>
              <a:rPr lang="en-US" dirty="0" smtClean="0"/>
              <a:t> </a:t>
            </a:r>
            <a:r>
              <a:rPr lang="en-US" dirty="0" err="1" smtClean="0"/>
              <a:t>dibagi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empat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yang </a:t>
            </a:r>
            <a:r>
              <a:rPr lang="en-US" dirty="0" err="1" smtClean="0"/>
              <a:t>sama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kuartil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3 (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baseline="-25000" dirty="0" smtClean="0"/>
              <a:t>1</a:t>
            </a:r>
            <a:r>
              <a:rPr lang="en-US" dirty="0" smtClean="0"/>
              <a:t>,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baseline="-25000" dirty="0" smtClean="0"/>
              <a:t>2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baseline="-25000" dirty="0" smtClean="0"/>
              <a:t>3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Kuartil</a:t>
            </a:r>
            <a:r>
              <a:rPr lang="en-US" dirty="0" smtClean="0"/>
              <a:t> (1)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Data </a:t>
            </a:r>
            <a:r>
              <a:rPr lang="en-US" dirty="0" err="1" smtClean="0"/>
              <a:t>diurutkan</a:t>
            </a:r>
            <a:r>
              <a:rPr lang="en-US" dirty="0" smtClean="0"/>
              <a:t> </a:t>
            </a:r>
            <a:r>
              <a:rPr lang="en-US" dirty="0" err="1" smtClean="0"/>
              <a:t>terlebih</a:t>
            </a:r>
            <a:r>
              <a:rPr lang="en-US" dirty="0" smtClean="0"/>
              <a:t> </a:t>
            </a:r>
            <a:r>
              <a:rPr lang="en-US" dirty="0" err="1" smtClean="0"/>
              <a:t>dahulu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Kemudian</a:t>
            </a:r>
            <a:r>
              <a:rPr lang="en-US" dirty="0" smtClean="0"/>
              <a:t> </a:t>
            </a:r>
            <a:r>
              <a:rPr lang="en-US" dirty="0" err="1" smtClean="0"/>
              <a:t>tentukan</a:t>
            </a:r>
            <a:r>
              <a:rPr lang="en-US" dirty="0" smtClean="0"/>
              <a:t> </a:t>
            </a:r>
            <a:r>
              <a:rPr lang="en-US" dirty="0" err="1" smtClean="0"/>
              <a:t>letak</a:t>
            </a:r>
            <a:r>
              <a:rPr lang="en-US" dirty="0" smtClean="0"/>
              <a:t> </a:t>
            </a:r>
            <a:r>
              <a:rPr lang="en-US" dirty="0" err="1" smtClean="0"/>
              <a:t>kuartil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/>
              <a:t>	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Letak</a:t>
            </a:r>
            <a:r>
              <a:rPr lang="en-US" dirty="0" smtClean="0"/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dirty="0" smtClean="0"/>
              <a:t> = </a:t>
            </a:r>
            <a:r>
              <a:rPr lang="en-US" dirty="0" err="1" smtClean="0"/>
              <a:t>nilai</a:t>
            </a:r>
            <a:r>
              <a:rPr lang="en-US" dirty="0" smtClean="0"/>
              <a:t> yang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</a:p>
          <a:p>
            <a:pPr>
              <a:buNone/>
            </a:pPr>
            <a:endParaRPr lang="en-US" dirty="0"/>
          </a:p>
          <a:p>
            <a:r>
              <a:rPr lang="en-US" dirty="0" err="1" smtClean="0"/>
              <a:t>Tentukan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dirty="0" smtClean="0"/>
              <a:t>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letaknya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Kuartil</a:t>
            </a:r>
            <a:r>
              <a:rPr lang="en-US" dirty="0" smtClean="0"/>
              <a:t> (2)</a:t>
            </a:r>
            <a:endParaRPr lang="en-US" dirty="0"/>
          </a:p>
        </p:txBody>
      </p:sp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4929188" y="2974975"/>
          <a:ext cx="1179512" cy="987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4" name="Equation" r:id="rId4" imgW="469800" imgH="393480" progId="Equation.3">
                  <p:embed/>
                </p:oleObj>
              </mc:Choice>
              <mc:Fallback>
                <p:oleObj name="Equation" r:id="rId4" imgW="469800" imgH="3934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29188" y="2974975"/>
                        <a:ext cx="1179512" cy="987425"/>
                      </a:xfrm>
                      <a:prstGeom prst="rect">
                        <a:avLst/>
                      </a:prstGeom>
                      <a:noFill/>
                      <a:ln w="38100">
                        <a:solidFill>
                          <a:schemeClr val="accent2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 : 15,10,20,30,25</a:t>
            </a:r>
          </a:p>
          <a:p>
            <a:r>
              <a:rPr lang="en-US" dirty="0" smtClean="0"/>
              <a:t>Data </a:t>
            </a:r>
            <a:r>
              <a:rPr lang="en-US" dirty="0" err="1" smtClean="0"/>
              <a:t>diurutkan</a:t>
            </a:r>
            <a:r>
              <a:rPr lang="en-US" dirty="0" smtClean="0"/>
              <a:t> : 10,15,20,25,30</a:t>
            </a:r>
          </a:p>
          <a:p>
            <a:endParaRPr lang="en-US" dirty="0" smtClean="0"/>
          </a:p>
          <a:p>
            <a:r>
              <a:rPr lang="en-US" dirty="0" err="1" smtClean="0"/>
              <a:t>Letak</a:t>
            </a:r>
            <a:r>
              <a:rPr lang="en-US" dirty="0" smtClean="0"/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baseline="-25000" dirty="0" smtClean="0"/>
              <a:t>1</a:t>
            </a:r>
            <a:r>
              <a:rPr lang="en-US" dirty="0" smtClean="0"/>
              <a:t> = </a:t>
            </a:r>
            <a:r>
              <a:rPr lang="en-US" dirty="0" err="1" smtClean="0"/>
              <a:t>nilai</a:t>
            </a:r>
            <a:r>
              <a:rPr lang="en-US" dirty="0" smtClean="0"/>
              <a:t> yang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baseline="-25000" dirty="0" smtClean="0"/>
              <a:t>1</a:t>
            </a:r>
            <a:r>
              <a:rPr lang="en-US" dirty="0" smtClean="0"/>
              <a:t> = 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Kuartil</a:t>
            </a:r>
            <a:r>
              <a:rPr lang="en-US" dirty="0" smtClean="0"/>
              <a:t> (3)</a:t>
            </a:r>
            <a:endParaRPr lang="en-US" dirty="0"/>
          </a:p>
        </p:txBody>
      </p:sp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7170" name="Object 2"/>
          <p:cNvGraphicFramePr>
            <a:graphicFrameLocks noChangeAspect="1"/>
          </p:cNvGraphicFramePr>
          <p:nvPr/>
        </p:nvGraphicFramePr>
        <p:xfrm>
          <a:off x="4953000" y="2971800"/>
          <a:ext cx="1909762" cy="985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6" name="Equation" r:id="rId4" imgW="761760" imgH="393480" progId="Equation.3">
                  <p:embed/>
                </p:oleObj>
              </mc:Choice>
              <mc:Fallback>
                <p:oleObj name="Equation" r:id="rId4" imgW="761760" imgH="3934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0" y="2971800"/>
                        <a:ext cx="1909762" cy="985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/>
        </p:nvGraphicFramePr>
        <p:xfrm>
          <a:off x="2590800" y="4149725"/>
          <a:ext cx="6105525" cy="574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7" name="Equation" r:id="rId6" imgW="2425680" imgH="228600" progId="Equation.3">
                  <p:embed/>
                </p:oleObj>
              </mc:Choice>
              <mc:Fallback>
                <p:oleObj name="Equation" r:id="rId6" imgW="2425680" imgH="2286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4149725"/>
                        <a:ext cx="6105525" cy="574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Desil</a:t>
            </a:r>
            <a:r>
              <a:rPr lang="en-US" dirty="0" smtClean="0"/>
              <a:t> (</a:t>
            </a:r>
            <a:r>
              <a:rPr lang="en-US" dirty="0"/>
              <a:t>D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yang </a:t>
            </a:r>
            <a:r>
              <a:rPr lang="en-US" dirty="0" err="1" smtClean="0"/>
              <a:t>didapat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sederetan</a:t>
            </a:r>
            <a:r>
              <a:rPr lang="en-US" dirty="0" smtClean="0"/>
              <a:t> </a:t>
            </a:r>
            <a:r>
              <a:rPr lang="en-US" dirty="0" err="1" smtClean="0"/>
              <a:t>bilangan</a:t>
            </a:r>
            <a:r>
              <a:rPr lang="en-US" dirty="0" smtClean="0"/>
              <a:t> </a:t>
            </a:r>
            <a:r>
              <a:rPr lang="en-US" dirty="0" err="1" smtClean="0"/>
              <a:t>dibagi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sepuluh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yang </a:t>
            </a:r>
            <a:r>
              <a:rPr lang="en-US" dirty="0" err="1" smtClean="0"/>
              <a:t>sama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Desil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9 (D</a:t>
            </a:r>
            <a:r>
              <a:rPr lang="en-US" baseline="-25000" dirty="0" smtClean="0"/>
              <a:t>1</a:t>
            </a:r>
            <a:r>
              <a:rPr lang="en-US" dirty="0" smtClean="0"/>
              <a:t>,D</a:t>
            </a:r>
            <a:r>
              <a:rPr lang="en-US" baseline="-25000" dirty="0" smtClean="0"/>
              <a:t>2</a:t>
            </a:r>
            <a:r>
              <a:rPr lang="en-US" dirty="0" smtClean="0"/>
              <a:t>,…,D</a:t>
            </a:r>
            <a:r>
              <a:rPr lang="en-US" baseline="-25000" dirty="0" smtClean="0"/>
              <a:t>9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Desil</a:t>
            </a:r>
            <a:r>
              <a:rPr lang="en-US" dirty="0" smtClean="0"/>
              <a:t> (1)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Data </a:t>
            </a:r>
            <a:r>
              <a:rPr lang="en-US" dirty="0" err="1" smtClean="0"/>
              <a:t>diurutkan</a:t>
            </a:r>
            <a:r>
              <a:rPr lang="en-US" dirty="0" smtClean="0"/>
              <a:t> </a:t>
            </a:r>
            <a:r>
              <a:rPr lang="en-US" dirty="0" err="1" smtClean="0"/>
              <a:t>terlebih</a:t>
            </a:r>
            <a:r>
              <a:rPr lang="en-US" dirty="0" smtClean="0"/>
              <a:t> </a:t>
            </a:r>
            <a:r>
              <a:rPr lang="en-US" dirty="0" err="1" smtClean="0"/>
              <a:t>dahulu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Kemudian</a:t>
            </a:r>
            <a:r>
              <a:rPr lang="en-US" dirty="0" smtClean="0"/>
              <a:t> </a:t>
            </a:r>
            <a:r>
              <a:rPr lang="en-US" dirty="0" err="1" smtClean="0"/>
              <a:t>tentukan</a:t>
            </a:r>
            <a:r>
              <a:rPr lang="en-US" dirty="0" smtClean="0"/>
              <a:t> </a:t>
            </a:r>
            <a:r>
              <a:rPr lang="en-US" dirty="0" err="1" smtClean="0"/>
              <a:t>letak</a:t>
            </a:r>
            <a:r>
              <a:rPr lang="en-US" dirty="0" smtClean="0"/>
              <a:t> </a:t>
            </a:r>
            <a:r>
              <a:rPr lang="en-US" dirty="0" err="1" smtClean="0"/>
              <a:t>desil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/>
              <a:t>	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Letak</a:t>
            </a:r>
            <a:r>
              <a:rPr lang="en-US" dirty="0" smtClean="0"/>
              <a:t> D = </a:t>
            </a:r>
            <a:r>
              <a:rPr lang="en-US" dirty="0" err="1" smtClean="0"/>
              <a:t>nilai</a:t>
            </a:r>
            <a:r>
              <a:rPr lang="en-US" dirty="0" smtClean="0"/>
              <a:t> yang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</a:p>
          <a:p>
            <a:pPr>
              <a:buNone/>
            </a:pPr>
            <a:endParaRPr lang="en-US" dirty="0"/>
          </a:p>
          <a:p>
            <a:r>
              <a:rPr lang="en-US" dirty="0" err="1" smtClean="0"/>
              <a:t>Tentukan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D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letaknya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Desil</a:t>
            </a:r>
            <a:r>
              <a:rPr lang="en-US" dirty="0" smtClean="0"/>
              <a:t> (2)</a:t>
            </a:r>
            <a:endParaRPr lang="en-US" dirty="0"/>
          </a:p>
        </p:txBody>
      </p:sp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4737100" y="2971800"/>
          <a:ext cx="1206500" cy="984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2" name="Equation" r:id="rId4" imgW="482400" imgH="393480" progId="Equation.3">
                  <p:embed/>
                </p:oleObj>
              </mc:Choice>
              <mc:Fallback>
                <p:oleObj name="Equation" r:id="rId4" imgW="482400" imgH="3934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37100" y="2971800"/>
                        <a:ext cx="1206500" cy="984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 : 15,10,20,30,25,40,35,45,50</a:t>
            </a:r>
          </a:p>
          <a:p>
            <a:r>
              <a:rPr lang="en-US" dirty="0" smtClean="0"/>
              <a:t>Data </a:t>
            </a:r>
            <a:r>
              <a:rPr lang="en-US" dirty="0" err="1" smtClean="0"/>
              <a:t>diurutkan</a:t>
            </a:r>
            <a:r>
              <a:rPr lang="en-US" dirty="0" smtClean="0"/>
              <a:t> : 10,15,20,25,30,35,40,45,50</a:t>
            </a:r>
          </a:p>
          <a:p>
            <a:endParaRPr lang="en-US" dirty="0" smtClean="0"/>
          </a:p>
          <a:p>
            <a:r>
              <a:rPr lang="en-US" dirty="0" err="1" smtClean="0"/>
              <a:t>Letak</a:t>
            </a:r>
            <a:r>
              <a:rPr lang="en-US" dirty="0" smtClean="0"/>
              <a:t> D</a:t>
            </a:r>
            <a:r>
              <a:rPr lang="en-US" baseline="-25000" dirty="0" smtClean="0"/>
              <a:t>7</a:t>
            </a:r>
            <a:r>
              <a:rPr lang="en-US" dirty="0" smtClean="0"/>
              <a:t> = </a:t>
            </a:r>
            <a:r>
              <a:rPr lang="en-US" dirty="0" err="1" smtClean="0"/>
              <a:t>nilai</a:t>
            </a:r>
            <a:r>
              <a:rPr lang="en-US" dirty="0" smtClean="0"/>
              <a:t> yang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                  </a:t>
            </a:r>
          </a:p>
          <a:p>
            <a:r>
              <a:rPr lang="en-US" dirty="0" err="1" smtClean="0"/>
              <a:t>Nilai</a:t>
            </a:r>
            <a:r>
              <a:rPr lang="en-US" dirty="0" smtClean="0"/>
              <a:t> D</a:t>
            </a:r>
            <a:r>
              <a:rPr lang="en-US" baseline="-25000" dirty="0" smtClean="0"/>
              <a:t>7</a:t>
            </a:r>
            <a:r>
              <a:rPr lang="en-US" dirty="0" smtClean="0"/>
              <a:t> = 40 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Desil</a:t>
            </a:r>
            <a:r>
              <a:rPr lang="en-US" dirty="0" smtClean="0"/>
              <a:t> (3)</a:t>
            </a:r>
            <a:endParaRPr lang="en-US" dirty="0"/>
          </a:p>
        </p:txBody>
      </p:sp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9218" name="Object 2"/>
          <p:cNvGraphicFramePr>
            <a:graphicFrameLocks noChangeAspect="1"/>
          </p:cNvGraphicFramePr>
          <p:nvPr/>
        </p:nvGraphicFramePr>
        <p:xfrm>
          <a:off x="4953000" y="2971800"/>
          <a:ext cx="3344863" cy="987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6" name="Equation" r:id="rId4" imgW="1333440" imgH="393480" progId="Equation.3">
                  <p:embed/>
                </p:oleObj>
              </mc:Choice>
              <mc:Fallback>
                <p:oleObj name="Equation" r:id="rId4" imgW="1333440" imgH="3934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0" y="2971800"/>
                        <a:ext cx="3344863" cy="987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Persentil</a:t>
            </a:r>
            <a:r>
              <a:rPr lang="en-US" dirty="0" smtClean="0"/>
              <a:t> (P)</a:t>
            </a:r>
          </a:p>
          <a:p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yang </a:t>
            </a:r>
            <a:r>
              <a:rPr lang="en-US" dirty="0" err="1" smtClean="0"/>
              <a:t>didapat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sederetan</a:t>
            </a:r>
            <a:r>
              <a:rPr lang="en-US" dirty="0" smtClean="0"/>
              <a:t> </a:t>
            </a:r>
            <a:r>
              <a:rPr lang="en-US" dirty="0" err="1" smtClean="0"/>
              <a:t>bilangan</a:t>
            </a:r>
            <a:r>
              <a:rPr lang="en-US" dirty="0" smtClean="0"/>
              <a:t> </a:t>
            </a:r>
            <a:r>
              <a:rPr lang="en-US" dirty="0" err="1" smtClean="0"/>
              <a:t>dibagi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seratus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yang </a:t>
            </a:r>
            <a:r>
              <a:rPr lang="en-US" dirty="0" err="1" smtClean="0"/>
              <a:t>sama</a:t>
            </a:r>
            <a:endParaRPr lang="en-US" dirty="0" smtClean="0"/>
          </a:p>
          <a:p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desil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99 (P</a:t>
            </a:r>
            <a:r>
              <a:rPr lang="en-US" baseline="-25000" dirty="0" smtClean="0"/>
              <a:t>1</a:t>
            </a:r>
            <a:r>
              <a:rPr lang="en-US" dirty="0" smtClean="0"/>
              <a:t>,P</a:t>
            </a:r>
            <a:r>
              <a:rPr lang="en-US" baseline="-25000" dirty="0" smtClean="0"/>
              <a:t>2</a:t>
            </a:r>
            <a:r>
              <a:rPr lang="en-US" dirty="0" smtClean="0"/>
              <a:t>…P</a:t>
            </a:r>
            <a:r>
              <a:rPr lang="en-US" baseline="-25000" dirty="0" smtClean="0"/>
              <a:t>99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Persentil</a:t>
            </a:r>
            <a:r>
              <a:rPr lang="en-US" dirty="0" smtClean="0"/>
              <a:t> (1)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Data </a:t>
            </a:r>
            <a:r>
              <a:rPr lang="en-US" dirty="0" err="1" smtClean="0"/>
              <a:t>diurutkan</a:t>
            </a:r>
            <a:r>
              <a:rPr lang="en-US" dirty="0" smtClean="0"/>
              <a:t> </a:t>
            </a:r>
            <a:r>
              <a:rPr lang="en-US" dirty="0" err="1" smtClean="0"/>
              <a:t>terlebih</a:t>
            </a:r>
            <a:r>
              <a:rPr lang="en-US" dirty="0" smtClean="0"/>
              <a:t> </a:t>
            </a:r>
            <a:r>
              <a:rPr lang="en-US" dirty="0" err="1" smtClean="0"/>
              <a:t>dahulu</a:t>
            </a:r>
            <a:endParaRPr lang="en-US" dirty="0" smtClean="0"/>
          </a:p>
          <a:p>
            <a:r>
              <a:rPr lang="en-US" dirty="0" err="1" smtClean="0"/>
              <a:t>Kemudian</a:t>
            </a:r>
            <a:r>
              <a:rPr lang="en-US" dirty="0" smtClean="0"/>
              <a:t> </a:t>
            </a:r>
            <a:r>
              <a:rPr lang="en-US" dirty="0" err="1" smtClean="0"/>
              <a:t>tentukan</a:t>
            </a:r>
            <a:r>
              <a:rPr lang="en-US" dirty="0" smtClean="0"/>
              <a:t> </a:t>
            </a:r>
            <a:r>
              <a:rPr lang="en-US" dirty="0" err="1" smtClean="0"/>
              <a:t>letak</a:t>
            </a:r>
            <a:r>
              <a:rPr lang="en-US" dirty="0" smtClean="0"/>
              <a:t> </a:t>
            </a:r>
            <a:r>
              <a:rPr lang="en-US" dirty="0" err="1" smtClean="0"/>
              <a:t>persentil</a:t>
            </a:r>
            <a:endParaRPr lang="en-US" dirty="0" smtClean="0"/>
          </a:p>
          <a:p>
            <a:pPr>
              <a:buNone/>
            </a:pPr>
            <a:r>
              <a:rPr lang="en-US" dirty="0"/>
              <a:t>	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Letak</a:t>
            </a:r>
            <a:r>
              <a:rPr lang="en-US" dirty="0" smtClean="0"/>
              <a:t> P = </a:t>
            </a:r>
            <a:r>
              <a:rPr lang="en-US" dirty="0" err="1" smtClean="0"/>
              <a:t>nilai</a:t>
            </a:r>
            <a:r>
              <a:rPr lang="en-US" dirty="0" smtClean="0"/>
              <a:t> yang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</a:p>
          <a:p>
            <a:pPr>
              <a:buNone/>
            </a:pPr>
            <a:endParaRPr lang="en-US" dirty="0"/>
          </a:p>
          <a:p>
            <a:r>
              <a:rPr lang="en-US" dirty="0" err="1" smtClean="0"/>
              <a:t>Tentukan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P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letaknya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Persentil</a:t>
            </a:r>
            <a:r>
              <a:rPr lang="en-US" dirty="0" smtClean="0"/>
              <a:t> (2)</a:t>
            </a:r>
            <a:endParaRPr lang="en-US" dirty="0"/>
          </a:p>
        </p:txBody>
      </p:sp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0243" name="Object 3"/>
          <p:cNvGraphicFramePr>
            <a:graphicFrameLocks noChangeAspect="1"/>
          </p:cNvGraphicFramePr>
          <p:nvPr/>
        </p:nvGraphicFramePr>
        <p:xfrm>
          <a:off x="4724400" y="2978150"/>
          <a:ext cx="1206500" cy="984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1" name="Equation" r:id="rId4" imgW="482400" imgH="393480" progId="Equation.3">
                  <p:embed/>
                </p:oleObj>
              </mc:Choice>
              <mc:Fallback>
                <p:oleObj name="Equation" r:id="rId4" imgW="482400" imgH="39348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4400" y="2978150"/>
                        <a:ext cx="1206500" cy="984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4525963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dirty="0" err="1" smtClean="0"/>
              <a:t>Tentukan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:</a:t>
            </a:r>
          </a:p>
          <a:p>
            <a:pPr marL="0" indent="0">
              <a:buNone/>
            </a:pPr>
            <a:r>
              <a:rPr lang="en-US" dirty="0" smtClean="0"/>
              <a:t> Mean, Modus, Median, </a:t>
            </a:r>
            <a:r>
              <a:rPr lang="en-US" dirty="0" err="1" smtClean="0"/>
              <a:t>Kuartil</a:t>
            </a:r>
            <a:r>
              <a:rPr lang="en-US" dirty="0" smtClean="0"/>
              <a:t> 3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66800"/>
            <a:ext cx="8229600" cy="1143000"/>
          </a:xfrm>
        </p:spPr>
        <p:txBody>
          <a:bodyPr/>
          <a:lstStyle/>
          <a:p>
            <a:r>
              <a:rPr lang="en-US" dirty="0" smtClean="0"/>
              <a:t> </a:t>
            </a:r>
            <a:r>
              <a:rPr lang="en-US" dirty="0" err="1" smtClean="0"/>
              <a:t>Latihan</a:t>
            </a:r>
            <a:r>
              <a:rPr lang="en-US" dirty="0" smtClean="0"/>
              <a:t> </a:t>
            </a:r>
            <a:r>
              <a:rPr lang="en-US" dirty="0" err="1" smtClean="0"/>
              <a:t>Soal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4606007"/>
              </p:ext>
            </p:extLst>
          </p:nvPr>
        </p:nvGraphicFramePr>
        <p:xfrm>
          <a:off x="685800" y="2743200"/>
          <a:ext cx="4937760" cy="74168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617220"/>
                <a:gridCol w="617220"/>
                <a:gridCol w="617220"/>
                <a:gridCol w="617220"/>
                <a:gridCol w="617220"/>
                <a:gridCol w="617220"/>
                <a:gridCol w="617220"/>
                <a:gridCol w="61722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10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12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11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15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16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19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20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32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44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41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42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40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34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31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25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20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73334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828800"/>
            <a:ext cx="8229600" cy="4525963"/>
          </a:xfrm>
        </p:spPr>
        <p:txBody>
          <a:bodyPr/>
          <a:lstStyle/>
          <a:p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ukuran-ukuran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 data yang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mewakili</a:t>
            </a:r>
            <a:r>
              <a:rPr lang="en-US" dirty="0" smtClean="0"/>
              <a:t> </a:t>
            </a:r>
            <a:r>
              <a:rPr lang="en-US" dirty="0" err="1" smtClean="0"/>
              <a:t>karakteristik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populasi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Ukuran-ukuran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diantaranya</a:t>
            </a:r>
            <a:r>
              <a:rPr lang="en-US" dirty="0"/>
              <a:t> </a:t>
            </a:r>
            <a:r>
              <a:rPr lang="en-US" dirty="0" smtClean="0"/>
              <a:t>: 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- Rata-rata (mean)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- Modus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-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tengah</a:t>
            </a:r>
            <a:r>
              <a:rPr lang="en-US" dirty="0" smtClean="0"/>
              <a:t> (median)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- </a:t>
            </a:r>
            <a:r>
              <a:rPr lang="en-US" dirty="0" err="1" smtClean="0"/>
              <a:t>Kuartil</a:t>
            </a:r>
            <a:r>
              <a:rPr lang="en-US" dirty="0" smtClean="0"/>
              <a:t>, </a:t>
            </a:r>
            <a:r>
              <a:rPr lang="en-US" dirty="0" err="1" smtClean="0"/>
              <a:t>Desil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Persentil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838200"/>
            <a:ext cx="8229600" cy="1143000"/>
          </a:xfrm>
        </p:spPr>
        <p:txBody>
          <a:bodyPr/>
          <a:lstStyle/>
          <a:p>
            <a:r>
              <a:rPr lang="en-US" dirty="0" err="1" smtClean="0"/>
              <a:t>Definisi</a:t>
            </a:r>
            <a:r>
              <a:rPr lang="en-US" dirty="0" smtClean="0"/>
              <a:t> </a:t>
            </a:r>
            <a:r>
              <a:rPr lang="en-US" dirty="0" err="1" smtClean="0"/>
              <a:t>Ukuran</a:t>
            </a:r>
            <a:r>
              <a:rPr lang="en-US" dirty="0" smtClean="0"/>
              <a:t> </a:t>
            </a:r>
            <a:r>
              <a:rPr lang="en-US" dirty="0" err="1" smtClean="0"/>
              <a:t>Pemusatan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93634192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481328"/>
                <a:ext cx="8229600" cy="5224272"/>
              </a:xfrm>
            </p:spPr>
            <p:txBody>
              <a:bodyPr>
                <a:normAutofit fontScale="55000" lnSpcReduction="20000"/>
              </a:bodyPr>
              <a:lstStyle/>
              <a:p>
                <a:r>
                  <a:rPr lang="id-ID" sz="4500" dirty="0" smtClean="0"/>
                  <a:t>Data diurutkan :</a:t>
                </a:r>
              </a:p>
              <a:p>
                <a:pPr marL="109728" indent="0">
                  <a:buNone/>
                </a:pPr>
                <a:r>
                  <a:rPr lang="id-ID" sz="4500" dirty="0" smtClean="0"/>
                  <a:t>  10,11,12,15,16,19,20,20,25,31,32,34,40,41,42,44</a:t>
                </a:r>
              </a:p>
              <a:p>
                <a:pPr marL="109728" indent="0">
                  <a:buNone/>
                </a:pPr>
                <a:endParaRPr lang="id-ID" sz="4500" dirty="0" smtClean="0"/>
              </a:p>
              <a:p>
                <a:r>
                  <a:rPr lang="id-ID" sz="4500" dirty="0" smtClean="0"/>
                  <a:t>Mean 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id-ID" sz="4500" i="1" smtClean="0">
                            <a:latin typeface="Cambria Math"/>
                          </a:rPr>
                        </m:ctrlPr>
                      </m:fPr>
                      <m:num>
                        <m:nary>
                          <m:naryPr>
                            <m:chr m:val="∑"/>
                            <m:subHide m:val="on"/>
                            <m:supHide m:val="on"/>
                            <m:ctrlPr>
                              <a:rPr lang="id-ID" sz="4500" i="1" smtClean="0">
                                <a:latin typeface="Cambria Math"/>
                              </a:rPr>
                            </m:ctrlPr>
                          </m:naryPr>
                          <m:sub/>
                          <m:sup/>
                          <m:e>
                            <m:r>
                              <a:rPr lang="id-ID" sz="4500" b="0" i="1" smtClean="0">
                                <a:latin typeface="Cambria Math"/>
                              </a:rPr>
                              <m:t>𝑋𝑖</m:t>
                            </m:r>
                          </m:e>
                        </m:nary>
                      </m:num>
                      <m:den>
                        <m:r>
                          <a:rPr lang="id-ID" sz="4500" b="0" i="1" smtClean="0">
                            <a:latin typeface="Cambria Math"/>
                          </a:rPr>
                          <m:t>𝑛</m:t>
                        </m:r>
                      </m:den>
                    </m:f>
                    <m:r>
                      <a:rPr lang="id-ID" sz="4500" b="0" i="1" smtClean="0">
                        <a:latin typeface="Cambria Math"/>
                      </a:rPr>
                      <m:t>= </m:t>
                    </m:r>
                    <m:f>
                      <m:fPr>
                        <m:ctrlPr>
                          <a:rPr lang="id-ID" sz="45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id-ID" sz="4500" b="0" i="1" smtClean="0">
                            <a:latin typeface="Cambria Math"/>
                          </a:rPr>
                          <m:t>412</m:t>
                        </m:r>
                      </m:num>
                      <m:den>
                        <m:r>
                          <a:rPr lang="id-ID" sz="4500" b="0" i="1" smtClean="0">
                            <a:latin typeface="Cambria Math"/>
                          </a:rPr>
                          <m:t>16</m:t>
                        </m:r>
                      </m:den>
                    </m:f>
                    <m:r>
                      <a:rPr lang="id-ID" sz="4500" b="0" i="1" smtClean="0">
                        <a:latin typeface="Cambria Math"/>
                      </a:rPr>
                      <m:t>=25.75</m:t>
                    </m:r>
                  </m:oMath>
                </a14:m>
                <a:endParaRPr lang="id-ID" sz="4500" dirty="0" smtClean="0"/>
              </a:p>
              <a:p>
                <a:endParaRPr lang="id-ID" sz="4500" dirty="0"/>
              </a:p>
              <a:p>
                <a:r>
                  <a:rPr lang="id-ID" sz="4500" dirty="0" smtClean="0"/>
                  <a:t>Modus : 20</a:t>
                </a:r>
              </a:p>
              <a:p>
                <a:r>
                  <a:rPr lang="id-ID" sz="4500" dirty="0" smtClean="0"/>
                  <a:t>Median : </a:t>
                </a:r>
                <a14:m>
                  <m:oMath xmlns:m="http://schemas.openxmlformats.org/officeDocument/2006/math">
                    <m:r>
                      <a:rPr lang="id-ID" sz="4500" b="0" i="1" smtClean="0">
                        <a:latin typeface="Cambria Math"/>
                      </a:rPr>
                      <m:t>𝑘</m:t>
                    </m:r>
                    <m:r>
                      <a:rPr lang="id-ID" sz="4500" i="1" smtClean="0">
                        <a:latin typeface="Cambria Math"/>
                      </a:rPr>
                      <m:t>=</m:t>
                    </m:r>
                    <m:r>
                      <a:rPr lang="id-ID" sz="4500" b="0" i="1" smtClean="0">
                        <a:latin typeface="Cambria Math"/>
                      </a:rPr>
                      <m:t> </m:t>
                    </m:r>
                    <m:f>
                      <m:fPr>
                        <m:ctrlPr>
                          <a:rPr lang="id-ID" sz="45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id-ID" sz="4500" b="0" i="1" smtClean="0">
                            <a:latin typeface="Cambria Math"/>
                          </a:rPr>
                          <m:t>𝑛</m:t>
                        </m:r>
                      </m:num>
                      <m:den>
                        <m:r>
                          <a:rPr lang="id-ID" sz="4500" b="0" i="1" smtClean="0"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lang="id-ID" sz="4500" b="0" i="1" smtClean="0">
                        <a:latin typeface="Cambria Math"/>
                      </a:rPr>
                      <m:t>= </m:t>
                    </m:r>
                    <m:f>
                      <m:fPr>
                        <m:ctrlPr>
                          <a:rPr lang="id-ID" sz="45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id-ID" sz="4500" b="0" i="1" smtClean="0">
                            <a:latin typeface="Cambria Math"/>
                          </a:rPr>
                          <m:t>16</m:t>
                        </m:r>
                      </m:num>
                      <m:den>
                        <m:r>
                          <a:rPr lang="id-ID" sz="4500" b="0" i="1" smtClean="0"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lang="id-ID" sz="4500" b="0" i="1" smtClean="0">
                        <a:latin typeface="Cambria Math"/>
                      </a:rPr>
                      <m:t>=8</m:t>
                    </m:r>
                  </m:oMath>
                </a14:m>
                <a:endParaRPr lang="id-ID" sz="4500" dirty="0" smtClean="0"/>
              </a:p>
              <a:p>
                <a:endParaRPr lang="id-ID" sz="4500" dirty="0"/>
              </a:p>
              <a:p>
                <a:r>
                  <a:rPr lang="id-ID" sz="4500" dirty="0" smtClean="0"/>
                  <a:t>Med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id-ID" sz="45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id-ID" sz="4500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id-ID" sz="4500" b="0" i="1" smtClean="0">
                            <a:latin typeface="Cambria Math"/>
                          </a:rPr>
                          <m:t>2</m:t>
                        </m:r>
                      </m:den>
                    </m:f>
                    <m:d>
                      <m:dPr>
                        <m:ctrlPr>
                          <a:rPr lang="id-ID" sz="4500" b="0" i="1" smtClean="0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id-ID" sz="4500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id-ID" sz="4500" b="0" i="1" smtClean="0">
                                <a:latin typeface="Cambria Math"/>
                              </a:rPr>
                              <m:t>𝑋</m:t>
                            </m:r>
                          </m:e>
                          <m:sub>
                            <m:r>
                              <a:rPr lang="id-ID" sz="4500" b="0" i="1" smtClean="0">
                                <a:latin typeface="Cambria Math"/>
                              </a:rPr>
                              <m:t>8</m:t>
                            </m:r>
                          </m:sub>
                        </m:sSub>
                        <m:r>
                          <a:rPr lang="id-ID" sz="4500" b="0" i="1" smtClean="0">
                            <a:latin typeface="Cambria Math"/>
                          </a:rPr>
                          <m:t>+ </m:t>
                        </m:r>
                        <m:sSub>
                          <m:sSubPr>
                            <m:ctrlPr>
                              <a:rPr lang="id-ID" sz="4500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id-ID" sz="4500" b="0" i="1" smtClean="0">
                                <a:latin typeface="Cambria Math"/>
                              </a:rPr>
                              <m:t>𝑋</m:t>
                            </m:r>
                          </m:e>
                          <m:sub>
                            <m:r>
                              <a:rPr lang="id-ID" sz="4500" b="0" i="1" smtClean="0">
                                <a:latin typeface="Cambria Math"/>
                              </a:rPr>
                              <m:t>9</m:t>
                            </m:r>
                          </m:sub>
                        </m:sSub>
                      </m:e>
                    </m:d>
                    <m:r>
                      <a:rPr lang="id-ID" sz="4500" i="1" smtClean="0">
                        <a:latin typeface="Cambria Math"/>
                      </a:rPr>
                      <m:t>=</m:t>
                    </m:r>
                    <m:r>
                      <a:rPr lang="id-ID" sz="4500" b="0" i="1" smtClean="0">
                        <a:latin typeface="Cambria Math"/>
                      </a:rPr>
                      <m:t> </m:t>
                    </m:r>
                    <m:f>
                      <m:fPr>
                        <m:ctrlPr>
                          <a:rPr lang="id-ID" sz="45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id-ID" sz="4500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id-ID" sz="4500" b="0" i="1" smtClean="0">
                            <a:latin typeface="Cambria Math"/>
                          </a:rPr>
                          <m:t>2</m:t>
                        </m:r>
                      </m:den>
                    </m:f>
                    <m:d>
                      <m:dPr>
                        <m:ctrlPr>
                          <a:rPr lang="id-ID" sz="45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id-ID" sz="4500" b="0" i="1" smtClean="0">
                            <a:latin typeface="Cambria Math"/>
                          </a:rPr>
                          <m:t>20+25</m:t>
                        </m:r>
                      </m:e>
                    </m:d>
                    <m:r>
                      <a:rPr lang="id-ID" sz="4500" b="0" i="1" smtClean="0">
                        <a:latin typeface="Cambria Math"/>
                      </a:rPr>
                      <m:t>=22.5</m:t>
                    </m:r>
                  </m:oMath>
                </a14:m>
                <a:endParaRPr lang="id-ID" sz="4500" dirty="0" smtClean="0"/>
              </a:p>
              <a:p>
                <a:pPr marL="109728" indent="0">
                  <a:buNone/>
                </a:pPr>
                <a:endParaRPr lang="id-ID" sz="2800" dirty="0" smtClean="0"/>
              </a:p>
              <a:p>
                <a:pPr marL="109728" indent="0">
                  <a:buNone/>
                </a:pPr>
                <a:r>
                  <a:rPr lang="id-ID" sz="2800" dirty="0" smtClean="0"/>
                  <a:t>    </a:t>
                </a:r>
              </a:p>
              <a:p>
                <a:pPr marL="109728" indent="0">
                  <a:buNone/>
                </a:pPr>
                <a:r>
                  <a:rPr lang="id-ID" sz="2800" dirty="0" smtClean="0"/>
                  <a:t>	</a:t>
                </a:r>
              </a:p>
              <a:p>
                <a:endParaRPr lang="id-ID" sz="2800" dirty="0" smtClean="0"/>
              </a:p>
              <a:p>
                <a:pPr marL="109728" indent="0">
                  <a:buNone/>
                </a:pPr>
                <a:endParaRPr lang="id-ID" sz="2800" dirty="0" smtClean="0"/>
              </a:p>
              <a:p>
                <a:pPr marL="109728" indent="0">
                  <a:buNone/>
                </a:pPr>
                <a:r>
                  <a:rPr lang="id-ID" dirty="0" smtClean="0"/>
                  <a:t>   </a:t>
                </a:r>
                <a:endParaRPr lang="en-US" dirty="0"/>
              </a:p>
            </p:txBody>
          </p:sp>
        </mc:Choice>
        <mc:Fallback xmlns=""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481328"/>
                <a:ext cx="8229600" cy="5224272"/>
              </a:xfrm>
              <a:blipFill rotWithShape="1">
                <a:blip r:embed="rId2"/>
                <a:stretch>
                  <a:fillRect t="-2217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Solusi :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4525963"/>
          </a:xfrm>
        </p:spPr>
        <p:txBody>
          <a:bodyPr/>
          <a:lstStyle/>
          <a:p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ukuran</a:t>
            </a:r>
            <a:r>
              <a:rPr lang="en-US" dirty="0" smtClean="0"/>
              <a:t> </a:t>
            </a:r>
            <a:r>
              <a:rPr lang="en-US" dirty="0" err="1" smtClean="0"/>
              <a:t>pemusatan</a:t>
            </a:r>
            <a:r>
              <a:rPr lang="en-US" dirty="0" smtClean="0"/>
              <a:t> </a:t>
            </a:r>
            <a:r>
              <a:rPr lang="en-US" dirty="0" err="1" smtClean="0"/>
              <a:t>terbagi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 data, </a:t>
            </a:r>
            <a:r>
              <a:rPr lang="en-US" dirty="0" err="1" smtClean="0"/>
              <a:t>yaitu</a:t>
            </a:r>
            <a:r>
              <a:rPr lang="en-US" dirty="0" smtClean="0"/>
              <a:t>:</a:t>
            </a:r>
          </a:p>
          <a:p>
            <a:pPr lvl="1"/>
            <a:r>
              <a:rPr lang="en-US" b="1" dirty="0"/>
              <a:t>D</a:t>
            </a:r>
            <a:r>
              <a:rPr lang="en-US" b="1" dirty="0" smtClean="0"/>
              <a:t>ata </a:t>
            </a:r>
            <a:r>
              <a:rPr lang="en-US" b="1" dirty="0" err="1" smtClean="0"/>
              <a:t>tunggal</a:t>
            </a:r>
            <a:r>
              <a:rPr lang="en-US" b="1" dirty="0" smtClean="0"/>
              <a:t> (data yang </a:t>
            </a:r>
            <a:r>
              <a:rPr lang="en-US" b="1" dirty="0" err="1" smtClean="0"/>
              <a:t>tidak</a:t>
            </a:r>
            <a:r>
              <a:rPr lang="en-US" b="1" dirty="0" smtClean="0"/>
              <a:t> </a:t>
            </a:r>
            <a:r>
              <a:rPr lang="en-US" b="1" dirty="0" err="1" smtClean="0"/>
              <a:t>berkelompok</a:t>
            </a:r>
            <a:r>
              <a:rPr lang="en-US" b="1" dirty="0" smtClean="0"/>
              <a:t>)</a:t>
            </a:r>
          </a:p>
          <a:p>
            <a:pPr lvl="1"/>
            <a:r>
              <a:rPr lang="en-US" b="1" dirty="0"/>
              <a:t>D</a:t>
            </a:r>
            <a:r>
              <a:rPr lang="en-US" b="1" dirty="0" smtClean="0"/>
              <a:t>ata yang </a:t>
            </a:r>
            <a:r>
              <a:rPr lang="en-US" b="1" dirty="0" err="1" smtClean="0"/>
              <a:t>berkelompok</a:t>
            </a:r>
            <a:r>
              <a:rPr lang="en-US" b="1" dirty="0" smtClean="0"/>
              <a:t>.</a:t>
            </a:r>
            <a:endParaRPr lang="en-US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1143000"/>
          </a:xfrm>
        </p:spPr>
        <p:txBody>
          <a:bodyPr/>
          <a:lstStyle/>
          <a:p>
            <a:r>
              <a:rPr lang="en-US" dirty="0" smtClean="0"/>
              <a:t>Data </a:t>
            </a:r>
            <a:r>
              <a:rPr lang="en-US" dirty="0" err="1" smtClean="0"/>
              <a:t>Ukuran</a:t>
            </a:r>
            <a:r>
              <a:rPr lang="en-US" dirty="0" smtClean="0"/>
              <a:t> </a:t>
            </a:r>
            <a:r>
              <a:rPr lang="en-US" dirty="0" err="1" smtClean="0"/>
              <a:t>Pemusatan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25110"/>
            <a:ext cx="8229600" cy="4525963"/>
          </a:xfrm>
        </p:spPr>
        <p:txBody>
          <a:bodyPr/>
          <a:lstStyle/>
          <a:p>
            <a:r>
              <a:rPr lang="en-US" dirty="0" smtClean="0"/>
              <a:t>Rata-rata (</a:t>
            </a:r>
            <a:r>
              <a:rPr lang="en-US" i="1" dirty="0" smtClean="0"/>
              <a:t>mean</a:t>
            </a:r>
            <a:r>
              <a:rPr lang="en-US" dirty="0" smtClean="0"/>
              <a:t>)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err="1" smtClean="0"/>
              <a:t>Contoh</a:t>
            </a:r>
            <a:r>
              <a:rPr lang="en-US" dirty="0" smtClean="0"/>
              <a:t> : 2,4,3,1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08809"/>
            <a:ext cx="8229600" cy="1143000"/>
          </a:xfrm>
        </p:spPr>
        <p:txBody>
          <a:bodyPr/>
          <a:lstStyle/>
          <a:p>
            <a:r>
              <a:rPr lang="en-US" dirty="0" err="1" smtClean="0"/>
              <a:t>Ukuran</a:t>
            </a:r>
            <a:r>
              <a:rPr lang="en-US" dirty="0" smtClean="0"/>
              <a:t> </a:t>
            </a:r>
            <a:r>
              <a:rPr lang="en-US" dirty="0" err="1" smtClean="0"/>
              <a:t>Pemusatan</a:t>
            </a:r>
            <a:r>
              <a:rPr lang="en-US" dirty="0" smtClean="0"/>
              <a:t> Data </a:t>
            </a:r>
            <a:r>
              <a:rPr lang="en-US" dirty="0" err="1" smtClean="0"/>
              <a:t>tunggal</a:t>
            </a:r>
            <a:endParaRPr lang="en-US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8096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8001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27506800"/>
              </p:ext>
            </p:extLst>
          </p:nvPr>
        </p:nvGraphicFramePr>
        <p:xfrm>
          <a:off x="4114800" y="2667000"/>
          <a:ext cx="1527175" cy="1081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2" name="Equation" r:id="rId4" imgW="609480" imgH="431640" progId="Equation.3">
                  <p:embed/>
                </p:oleObj>
              </mc:Choice>
              <mc:Fallback>
                <p:oleObj name="Equation" r:id="rId4" imgW="609480" imgH="4316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4800" y="2667000"/>
                        <a:ext cx="1527175" cy="1081088"/>
                      </a:xfrm>
                      <a:prstGeom prst="rect">
                        <a:avLst/>
                      </a:prstGeom>
                      <a:noFill/>
                      <a:ln w="38100">
                        <a:solidFill>
                          <a:schemeClr val="accent2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03300402"/>
              </p:ext>
            </p:extLst>
          </p:nvPr>
        </p:nvGraphicFramePr>
        <p:xfrm>
          <a:off x="838200" y="4724400"/>
          <a:ext cx="4518025" cy="1081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3" name="Equation" r:id="rId6" imgW="1803240" imgH="431640" progId="Equation.3">
                  <p:embed/>
                </p:oleObj>
              </mc:Choice>
              <mc:Fallback>
                <p:oleObj name="Equation" r:id="rId6" imgW="1803240" imgH="43164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4724400"/>
                        <a:ext cx="4518025" cy="10810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59746"/>
            <a:ext cx="8458200" cy="4525963"/>
          </a:xfrm>
        </p:spPr>
        <p:txBody>
          <a:bodyPr/>
          <a:lstStyle/>
          <a:p>
            <a:r>
              <a:rPr lang="en-US" dirty="0" smtClean="0"/>
              <a:t>Modus (</a:t>
            </a:r>
            <a:r>
              <a:rPr lang="en-US" dirty="0" err="1" smtClean="0"/>
              <a:t>nilai</a:t>
            </a:r>
            <a:r>
              <a:rPr lang="en-US" dirty="0" smtClean="0"/>
              <a:t> yang </a:t>
            </a:r>
            <a:r>
              <a:rPr lang="en-US" dirty="0" err="1" smtClean="0"/>
              <a:t>sering</a:t>
            </a:r>
            <a:r>
              <a:rPr lang="en-US" dirty="0" smtClean="0"/>
              <a:t> </a:t>
            </a:r>
            <a:r>
              <a:rPr lang="en-US" dirty="0" err="1" smtClean="0"/>
              <a:t>muncul</a:t>
            </a:r>
            <a:r>
              <a:rPr lang="en-US" dirty="0" smtClean="0"/>
              <a:t>).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err="1" smtClean="0"/>
              <a:t>Ditentukan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banyaknya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yang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sederetan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 data.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err="1" smtClean="0"/>
              <a:t>Contoh</a:t>
            </a:r>
            <a:r>
              <a:rPr lang="en-US" dirty="0" smtClean="0"/>
              <a:t> : 3,3,1,2,3,4,4,3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Modus = 3 (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3 paling </a:t>
            </a:r>
            <a:r>
              <a:rPr lang="en-US" dirty="0" err="1" smtClean="0"/>
              <a:t>sering</a:t>
            </a:r>
            <a:r>
              <a:rPr lang="en-US" dirty="0" smtClean="0"/>
              <a:t> </a:t>
            </a:r>
            <a:r>
              <a:rPr lang="en-US" dirty="0" err="1" smtClean="0"/>
              <a:t>muncul</a:t>
            </a:r>
            <a:r>
              <a:rPr lang="en-US" dirty="0" smtClean="0"/>
              <a:t>)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19200"/>
            <a:ext cx="8229600" cy="1143000"/>
          </a:xfrm>
        </p:spPr>
        <p:txBody>
          <a:bodyPr/>
          <a:lstStyle/>
          <a:p>
            <a:r>
              <a:rPr lang="en-US" dirty="0" smtClean="0"/>
              <a:t>Modus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4525963"/>
          </a:xfrm>
        </p:spPr>
        <p:txBody>
          <a:bodyPr/>
          <a:lstStyle/>
          <a:p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tengah</a:t>
            </a:r>
            <a:r>
              <a:rPr lang="en-US" dirty="0" smtClean="0"/>
              <a:t> (median)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yang </a:t>
            </a:r>
            <a:r>
              <a:rPr lang="en-US" dirty="0" err="1" smtClean="0"/>
              <a:t>terletak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tengah-tengah</a:t>
            </a:r>
            <a:r>
              <a:rPr lang="en-US" dirty="0" smtClean="0"/>
              <a:t> </a:t>
            </a:r>
            <a:r>
              <a:rPr lang="en-US" dirty="0" err="1" smtClean="0"/>
              <a:t>deretan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 data.</a:t>
            </a:r>
          </a:p>
          <a:p>
            <a:r>
              <a:rPr lang="en-US" dirty="0" err="1" smtClean="0"/>
              <a:t>Deretan</a:t>
            </a:r>
            <a:r>
              <a:rPr lang="en-US" dirty="0" smtClean="0"/>
              <a:t> data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diurutkan</a:t>
            </a:r>
            <a:r>
              <a:rPr lang="en-US" dirty="0" smtClean="0"/>
              <a:t> </a:t>
            </a:r>
            <a:r>
              <a:rPr lang="en-US" dirty="0" err="1" smtClean="0"/>
              <a:t>terlebih</a:t>
            </a:r>
            <a:r>
              <a:rPr lang="en-US" dirty="0" smtClean="0"/>
              <a:t> </a:t>
            </a:r>
            <a:r>
              <a:rPr lang="en-US" dirty="0" err="1" smtClean="0"/>
              <a:t>dahulu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Untuk</a:t>
            </a:r>
            <a:r>
              <a:rPr lang="en-US" dirty="0" smtClean="0"/>
              <a:t> data </a:t>
            </a:r>
            <a:r>
              <a:rPr lang="en-US" dirty="0" err="1" smtClean="0"/>
              <a:t>tunggal</a:t>
            </a:r>
            <a:r>
              <a:rPr lang="en-US" dirty="0" smtClean="0"/>
              <a:t>, </a:t>
            </a:r>
            <a:r>
              <a:rPr lang="en-US" dirty="0" err="1" smtClean="0"/>
              <a:t>nilai</a:t>
            </a:r>
            <a:r>
              <a:rPr lang="en-US" dirty="0" smtClean="0"/>
              <a:t> median </a:t>
            </a:r>
            <a:r>
              <a:rPr lang="en-US" dirty="0" err="1" smtClean="0"/>
              <a:t>terdiri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data yang </a:t>
            </a:r>
            <a:r>
              <a:rPr lang="en-US" dirty="0" err="1" smtClean="0"/>
              <a:t>jumlahnya</a:t>
            </a:r>
            <a:r>
              <a:rPr lang="en-US" dirty="0" smtClean="0"/>
              <a:t> </a:t>
            </a:r>
            <a:r>
              <a:rPr lang="en-US" dirty="0" err="1" smtClean="0"/>
              <a:t>ganjil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genap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66800"/>
            <a:ext cx="8229600" cy="1143000"/>
          </a:xfrm>
        </p:spPr>
        <p:txBody>
          <a:bodyPr/>
          <a:lstStyle/>
          <a:p>
            <a:r>
              <a:rPr lang="en-US" dirty="0" smtClean="0"/>
              <a:t>Median (1)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43200"/>
            <a:ext cx="8229600" cy="4525963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r>
              <a:rPr lang="en-US" dirty="0" err="1" smtClean="0"/>
              <a:t>Letak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median (k) :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Median = 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76400"/>
            <a:ext cx="8229600" cy="1143000"/>
          </a:xfrm>
        </p:spPr>
        <p:txBody>
          <a:bodyPr/>
          <a:lstStyle/>
          <a:p>
            <a:r>
              <a:rPr lang="en-US" dirty="0" smtClean="0"/>
              <a:t>Median Data </a:t>
            </a:r>
            <a:r>
              <a:rPr lang="en-US" dirty="0" err="1" smtClean="0"/>
              <a:t>Ganjil</a:t>
            </a:r>
            <a:r>
              <a:rPr lang="en-US" dirty="0" smtClean="0"/>
              <a:t> (1)</a:t>
            </a:r>
            <a:endParaRPr lang="en-US" dirty="0"/>
          </a:p>
        </p:txBody>
      </p:sp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0" y="7715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413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7414" name="Rectangle 6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416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7417" name="Rectangle 9"/>
          <p:cNvSpPr>
            <a:spLocks noChangeArrowheads="1"/>
          </p:cNvSpPr>
          <p:nvPr/>
        </p:nvSpPr>
        <p:spPr bwMode="auto">
          <a:xfrm>
            <a:off x="0" y="8001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419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86874253"/>
              </p:ext>
            </p:extLst>
          </p:nvPr>
        </p:nvGraphicFramePr>
        <p:xfrm>
          <a:off x="4800600" y="3124200"/>
          <a:ext cx="1435100" cy="989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6" name="Equation" r:id="rId4" imgW="571320" imgH="393480" progId="Equation.3">
                  <p:embed/>
                </p:oleObj>
              </mc:Choice>
              <mc:Fallback>
                <p:oleObj name="Equation" r:id="rId4" imgW="571320" imgH="3934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0600" y="3124200"/>
                        <a:ext cx="1435100" cy="989013"/>
                      </a:xfrm>
                      <a:prstGeom prst="rect">
                        <a:avLst/>
                      </a:prstGeom>
                      <a:noFill/>
                      <a:ln w="38100">
                        <a:solidFill>
                          <a:schemeClr val="accent2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86301884"/>
              </p:ext>
            </p:extLst>
          </p:nvPr>
        </p:nvGraphicFramePr>
        <p:xfrm>
          <a:off x="2667000" y="4876800"/>
          <a:ext cx="804863" cy="690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7" name="Equation" r:id="rId6" imgW="266400" imgH="228600" progId="Equation.3">
                  <p:embed/>
                </p:oleObj>
              </mc:Choice>
              <mc:Fallback>
                <p:oleObj name="Equation" r:id="rId6" imgW="266400" imgH="2286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4876800"/>
                        <a:ext cx="804863" cy="690563"/>
                      </a:xfrm>
                      <a:prstGeom prst="rect">
                        <a:avLst/>
                      </a:prstGeom>
                      <a:noFill/>
                      <a:ln w="38100">
                        <a:solidFill>
                          <a:schemeClr val="accent2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4525963"/>
          </a:xfrm>
        </p:spPr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 : 2,1,3,4,5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Data </a:t>
            </a:r>
            <a:r>
              <a:rPr lang="en-US" dirty="0" err="1" smtClean="0"/>
              <a:t>diurutkan</a:t>
            </a:r>
            <a:r>
              <a:rPr lang="en-US" dirty="0" smtClean="0"/>
              <a:t>  : 1,2,3,4,5</a:t>
            </a:r>
          </a:p>
          <a:p>
            <a:pPr>
              <a:buNone/>
            </a:pPr>
            <a:r>
              <a:rPr lang="en-US" dirty="0"/>
              <a:t>	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Letak</a:t>
            </a:r>
            <a:r>
              <a:rPr lang="en-US" dirty="0" smtClean="0"/>
              <a:t> median : 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Median = 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99284"/>
            <a:ext cx="8229600" cy="1143000"/>
          </a:xfrm>
        </p:spPr>
        <p:txBody>
          <a:bodyPr/>
          <a:lstStyle/>
          <a:p>
            <a:r>
              <a:rPr lang="en-US" dirty="0" smtClean="0"/>
              <a:t>Median Data </a:t>
            </a:r>
            <a:r>
              <a:rPr lang="en-US" dirty="0" err="1" smtClean="0"/>
              <a:t>Ganjil</a:t>
            </a:r>
            <a:r>
              <a:rPr lang="en-US" dirty="0" smtClean="0"/>
              <a:t> (2)</a:t>
            </a:r>
            <a:endParaRPr lang="en-US" dirty="0"/>
          </a:p>
        </p:txBody>
      </p:sp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0" y="7905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485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487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63418053"/>
              </p:ext>
            </p:extLst>
          </p:nvPr>
        </p:nvGraphicFramePr>
        <p:xfrm>
          <a:off x="3505200" y="3581400"/>
          <a:ext cx="3052763" cy="985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1" name="Equation" r:id="rId4" imgW="1218960" imgH="393480" progId="Equation.3">
                  <p:embed/>
                </p:oleObj>
              </mc:Choice>
              <mc:Fallback>
                <p:oleObj name="Equation" r:id="rId4" imgW="1218960" imgH="39348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5200" y="3581400"/>
                        <a:ext cx="3052763" cy="9858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37499934"/>
              </p:ext>
            </p:extLst>
          </p:nvPr>
        </p:nvGraphicFramePr>
        <p:xfrm>
          <a:off x="2743200" y="4800600"/>
          <a:ext cx="2916237" cy="576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2" name="Equation" r:id="rId6" imgW="1155600" imgH="228600" progId="Equation.3">
                  <p:embed/>
                </p:oleObj>
              </mc:Choice>
              <mc:Fallback>
                <p:oleObj name="Equation" r:id="rId6" imgW="1155600" imgH="2286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4800600"/>
                        <a:ext cx="2916237" cy="5762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4525963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r>
              <a:rPr lang="en-US" dirty="0" err="1" smtClean="0"/>
              <a:t>Letak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median (k) :</a:t>
            </a:r>
          </a:p>
          <a:p>
            <a:pPr>
              <a:buNone/>
            </a:pPr>
            <a:r>
              <a:rPr lang="en-US" dirty="0" smtClean="0"/>
              <a:t>	</a:t>
            </a:r>
            <a:endParaRPr lang="en-US" dirty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Median = 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1798"/>
            <a:ext cx="8229600" cy="1143000"/>
          </a:xfrm>
        </p:spPr>
        <p:txBody>
          <a:bodyPr/>
          <a:lstStyle/>
          <a:p>
            <a:r>
              <a:rPr lang="en-US" dirty="0" smtClean="0"/>
              <a:t>Median Data </a:t>
            </a:r>
            <a:r>
              <a:rPr lang="en-US" dirty="0" err="1" smtClean="0"/>
              <a:t>Genap</a:t>
            </a:r>
            <a:r>
              <a:rPr lang="en-US" dirty="0" smtClean="0"/>
              <a:t> (1)</a:t>
            </a:r>
            <a:endParaRPr lang="en-US" dirty="0"/>
          </a:p>
        </p:txBody>
      </p:sp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0" y="7715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413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7414" name="Rectangle 6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76045220"/>
              </p:ext>
            </p:extLst>
          </p:nvPr>
        </p:nvGraphicFramePr>
        <p:xfrm>
          <a:off x="4800600" y="2895600"/>
          <a:ext cx="960438" cy="992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4" name="Equation" r:id="rId4" imgW="380880" imgH="393480" progId="Equation.3">
                  <p:embed/>
                </p:oleObj>
              </mc:Choice>
              <mc:Fallback>
                <p:oleObj name="Equation" r:id="rId4" imgW="380880" imgH="3934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0600" y="2895600"/>
                        <a:ext cx="960438" cy="992188"/>
                      </a:xfrm>
                      <a:prstGeom prst="rect">
                        <a:avLst/>
                      </a:prstGeom>
                      <a:noFill/>
                      <a:ln w="38100">
                        <a:solidFill>
                          <a:schemeClr val="accent2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72910029"/>
              </p:ext>
            </p:extLst>
          </p:nvPr>
        </p:nvGraphicFramePr>
        <p:xfrm>
          <a:off x="2590800" y="4648200"/>
          <a:ext cx="1700213" cy="577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5" name="Equation" r:id="rId6" imgW="672840" imgH="228600" progId="Equation.3">
                  <p:embed/>
                </p:oleObj>
              </mc:Choice>
              <mc:Fallback>
                <p:oleObj name="Equation" r:id="rId6" imgW="672840" imgH="2286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4648200"/>
                        <a:ext cx="1700213" cy="577850"/>
                      </a:xfrm>
                      <a:prstGeom prst="rect">
                        <a:avLst/>
                      </a:prstGeom>
                      <a:noFill/>
                      <a:ln w="38100">
                        <a:solidFill>
                          <a:schemeClr val="accent2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Custom 3">
      <a:majorFont>
        <a:latin typeface="Berlin Sans FB"/>
        <a:ea typeface=""/>
        <a:cs typeface=""/>
      </a:majorFont>
      <a:minorFont>
        <a:latin typeface="Tw Cen MT"/>
        <a:ea typeface=""/>
        <a:cs typeface="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4732</TotalTime>
  <Words>424</Words>
  <Application>Microsoft Office PowerPoint</Application>
  <PresentationFormat>On-screen Show (4:3)</PresentationFormat>
  <Paragraphs>162</Paragraphs>
  <Slides>21</Slides>
  <Notes>19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21</vt:i4>
      </vt:variant>
    </vt:vector>
  </HeadingPairs>
  <TitlesOfParts>
    <vt:vector size="24" baseType="lpstr">
      <vt:lpstr>Concourse</vt:lpstr>
      <vt:lpstr>Equation</vt:lpstr>
      <vt:lpstr>Microsoft Equation 3.0</vt:lpstr>
      <vt:lpstr>Ukuran Pemusatan  - Data Tunggal</vt:lpstr>
      <vt:lpstr>Definisi Ukuran Pemusatan </vt:lpstr>
      <vt:lpstr>Data Ukuran Pemusatan</vt:lpstr>
      <vt:lpstr>Ukuran Pemusatan Data tunggal</vt:lpstr>
      <vt:lpstr>Modus</vt:lpstr>
      <vt:lpstr>Median (1)</vt:lpstr>
      <vt:lpstr>Median Data Ganjil (1)</vt:lpstr>
      <vt:lpstr>Median Data Ganjil (2)</vt:lpstr>
      <vt:lpstr>Median Data Genap (1)</vt:lpstr>
      <vt:lpstr>Median Data Genap (2)</vt:lpstr>
      <vt:lpstr>Kuartil (1)</vt:lpstr>
      <vt:lpstr>Kuartil (2)</vt:lpstr>
      <vt:lpstr>Kuartil (3)</vt:lpstr>
      <vt:lpstr>Desil (1)</vt:lpstr>
      <vt:lpstr>Desil (2)</vt:lpstr>
      <vt:lpstr>Desil (3)</vt:lpstr>
      <vt:lpstr>Persentil (1)</vt:lpstr>
      <vt:lpstr>Persentil (2)</vt:lpstr>
      <vt:lpstr> Latihan Soal</vt:lpstr>
      <vt:lpstr>PowerPoint Presentation</vt:lpstr>
      <vt:lpstr>Solusi 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Ukuran Pemusatan</dc:title>
  <dc:creator>Teknik Industri</dc:creator>
  <cp:lastModifiedBy>ismail - [2010]</cp:lastModifiedBy>
  <cp:revision>39</cp:revision>
  <dcterms:created xsi:type="dcterms:W3CDTF">2011-10-24T01:10:40Z</dcterms:created>
  <dcterms:modified xsi:type="dcterms:W3CDTF">2014-03-18T05:33:49Z</dcterms:modified>
</cp:coreProperties>
</file>