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D05E"/>
    <a:srgbClr val="00EE6C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lineChart>
        <c:grouping val="standard"/>
        <c:ser>
          <c:idx val="0"/>
          <c:order val="0"/>
          <c:val>
            <c:numRef>
              <c:f>Sheet1!$A$1:$A$5</c:f>
              <c:numCache>
                <c:formatCode>General</c:formatCode>
                <c:ptCount val="5"/>
                <c:pt idx="0">
                  <c:v>100</c:v>
                </c:pt>
                <c:pt idx="1">
                  <c:v>40</c:v>
                </c:pt>
                <c:pt idx="2">
                  <c:v>80</c:v>
                </c:pt>
                <c:pt idx="3">
                  <c:v>20</c:v>
                </c:pt>
                <c:pt idx="4">
                  <c:v>10</c:v>
                </c:pt>
              </c:numCache>
            </c:numRef>
          </c:val>
        </c:ser>
        <c:marker val="1"/>
        <c:axId val="59907072"/>
        <c:axId val="60251520"/>
      </c:lineChart>
      <c:catAx>
        <c:axId val="59907072"/>
        <c:scaling>
          <c:orientation val="minMax"/>
        </c:scaling>
        <c:axPos val="b"/>
        <c:tickLblPos val="nextTo"/>
        <c:crossAx val="60251520"/>
        <c:crosses val="autoZero"/>
        <c:auto val="1"/>
        <c:lblAlgn val="ctr"/>
        <c:lblOffset val="100"/>
      </c:catAx>
      <c:valAx>
        <c:axId val="60251520"/>
        <c:scaling>
          <c:orientation val="minMax"/>
        </c:scaling>
        <c:axPos val="l"/>
        <c:majorGridlines/>
        <c:numFmt formatCode="General" sourceLinked="1"/>
        <c:tickLblPos val="nextTo"/>
        <c:crossAx val="5990707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plotArea>
      <c:layout/>
      <c:lineChart>
        <c:grouping val="standard"/>
        <c:ser>
          <c:idx val="0"/>
          <c:order val="0"/>
          <c:val>
            <c:numRef>
              <c:f>Sheet2!$A$1:$A$5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30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</c:ser>
        <c:marker val="1"/>
        <c:axId val="60689408"/>
        <c:axId val="60695296"/>
      </c:lineChart>
      <c:catAx>
        <c:axId val="60689408"/>
        <c:scaling>
          <c:orientation val="minMax"/>
        </c:scaling>
        <c:axPos val="b"/>
        <c:tickLblPos val="nextTo"/>
        <c:crossAx val="60695296"/>
        <c:crosses val="autoZero"/>
        <c:auto val="1"/>
        <c:lblAlgn val="ctr"/>
        <c:lblOffset val="100"/>
      </c:catAx>
      <c:valAx>
        <c:axId val="60695296"/>
        <c:scaling>
          <c:orientation val="minMax"/>
        </c:scaling>
        <c:axPos val="l"/>
        <c:majorGridlines/>
        <c:numFmt formatCode="General" sourceLinked="1"/>
        <c:tickLblPos val="nextTo"/>
        <c:crossAx val="60689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5"/>
  <c:chart>
    <c:plotArea>
      <c:layout/>
      <c:lineChart>
        <c:grouping val="standard"/>
        <c:ser>
          <c:idx val="0"/>
          <c:order val="0"/>
          <c:val>
            <c:numRef>
              <c:f>Sheet3!$A$1:$A$5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marker val="1"/>
        <c:axId val="60709120"/>
        <c:axId val="60710912"/>
      </c:lineChart>
      <c:catAx>
        <c:axId val="60709120"/>
        <c:scaling>
          <c:orientation val="minMax"/>
        </c:scaling>
        <c:axPos val="b"/>
        <c:tickLblPos val="nextTo"/>
        <c:crossAx val="60710912"/>
        <c:crosses val="autoZero"/>
        <c:auto val="1"/>
        <c:lblAlgn val="ctr"/>
        <c:lblOffset val="100"/>
      </c:catAx>
      <c:valAx>
        <c:axId val="60710912"/>
        <c:scaling>
          <c:orientation val="minMax"/>
        </c:scaling>
        <c:axPos val="l"/>
        <c:majorGridlines/>
        <c:numFmt formatCode="General" sourceLinked="1"/>
        <c:tickLblPos val="nextTo"/>
        <c:crossAx val="6070912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A470-F18C-4BD9-8CCB-7FB73A71E477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AFAB9-E451-4B6B-B9DC-109ABA6C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9E193-02CA-4E7E-82C0-42255B400A5C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0DBDC-EA0D-47C0-AF15-09B203CE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0DBDC-EA0D-47C0-AF15-09B203CE70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3AE3D-2730-4DA0-B9EC-34784B52599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Ukuran</a:t>
            </a:r>
            <a:r>
              <a:rPr lang="en-US" sz="5400" dirty="0" smtClean="0">
                <a:solidFill>
                  <a:schemeClr val="tx1"/>
                </a:solidFill>
                <a:latin typeface="Lucida Handwriting" pitchFamily="66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Lucida Handwriting" pitchFamily="66" charset="0"/>
              </a:rPr>
              <a:t>Dispersi</a:t>
            </a:r>
            <a:endParaRPr lang="en-US" sz="5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2286000"/>
          <a:ext cx="4176713" cy="1443038"/>
        </p:xfrm>
        <a:graphic>
          <a:graphicData uri="http://schemas.openxmlformats.org/presentationml/2006/ole">
            <p:oleObj spid="_x0000_s41985" name="Equation" r:id="rId4" imgW="1396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057400"/>
          <a:ext cx="7467600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(CM-X)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(CM-X)</a:t>
                      </a:r>
                      <a:r>
                        <a:rPr lang="en-US" dirty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</a:t>
                      </a:r>
                      <a:r>
                        <a:rPr lang="en-US" dirty="0" smtClean="0"/>
                        <a:t>.(CM-X)2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7440.12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5416.96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2832.2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67.76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4620.8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4771.44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26082.4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4267200" y="5943600"/>
          <a:ext cx="2660650" cy="793750"/>
        </p:xfrm>
        <a:graphic>
          <a:graphicData uri="http://schemas.openxmlformats.org/presentationml/2006/ole">
            <p:oleObj spid="_x0000_s39937" name="Equation" r:id="rId4" imgW="1447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600" b="1" dirty="0" err="1" smtClean="0">
                <a:solidFill>
                  <a:srgbClr val="CC0099"/>
                </a:solidFill>
              </a:rPr>
              <a:t>Definisi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derajat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ketidaksimetrian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distribusi</a:t>
            </a:r>
            <a:r>
              <a:rPr lang="en-US" sz="2600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just" eaLnBrk="1" hangingPunct="1"/>
            <a:r>
              <a:rPr lang="en-US" sz="2600" b="1" dirty="0" err="1" smtClean="0">
                <a:solidFill>
                  <a:srgbClr val="CC0099"/>
                </a:solidFill>
              </a:rPr>
              <a:t>Rumus</a:t>
            </a:r>
            <a:endParaRPr lang="en-US" sz="26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skewness</a:t>
            </a:r>
            <a:r>
              <a:rPr lang="en-US" sz="2600" i="1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keruncingan</a:t>
            </a:r>
            <a:r>
              <a:rPr lang="en-US" sz="2600" dirty="0" smtClean="0"/>
              <a:t> (</a:t>
            </a:r>
            <a:r>
              <a:rPr lang="en-US" sz="2600" i="1" dirty="0" smtClean="0"/>
              <a:t>kurtosis</a:t>
            </a:r>
            <a:r>
              <a:rPr lang="en-US" sz="2600" dirty="0" smtClean="0"/>
              <a:t>)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Pearson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err="1" smtClean="0"/>
              <a:t>skewness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</a:t>
            </a:r>
            <a:r>
              <a:rPr lang="en-US" sz="2600" dirty="0" err="1" smtClean="0"/>
              <a:t>Momen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i="1" dirty="0" smtClean="0"/>
              <a:t>kurtosis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1D11E-E396-4690-A565-1067941195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/miring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284FA-E964-452D-9D2D-095191073E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38150" y="2438400"/>
          <a:ext cx="8172450" cy="3702050"/>
        </p:xfrm>
        <a:graphic>
          <a:graphicData uri="http://schemas.openxmlformats.org/presentationml/2006/ole">
            <p:oleObj spid="_x0000_s35843" name="Visio" r:id="rId4" imgW="10821924" imgH="490237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AA7CC-3E95-4A4B-BE40-3AE6457A2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(2)</a:t>
            </a:r>
            <a:endParaRPr lang="en-US" dirty="0"/>
          </a:p>
        </p:txBody>
      </p:sp>
      <p:graphicFrame>
        <p:nvGraphicFramePr>
          <p:cNvPr id="5" name="Group 433"/>
          <p:cNvGraphicFramePr>
            <a:graphicFrameLocks/>
          </p:cNvGraphicFramePr>
          <p:nvPr/>
        </p:nvGraphicFramePr>
        <p:xfrm>
          <a:off x="685800" y="1371600"/>
          <a:ext cx="7620000" cy="4793617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1524000"/>
                <a:gridCol w="1447800"/>
              </a:tblGrid>
              <a:tr h="2809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Kelas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Frekuensi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2,5 - 7,5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7,5 - 12,5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12,5 - 17,5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17,5 - 22,5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22,5 - 27,5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27,5 - 32,5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32,5 - 37,5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16,52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23,48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Modus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0386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ea typeface="굴림" charset="-127"/>
              </a:rPr>
              <a:t>Pada kelompok A, data menyebar secara normal, sehingga histogram yang terbentuk mengikuti </a:t>
            </a:r>
            <a:r>
              <a:rPr lang="sv-SE" altLang="ko-KR" dirty="0" smtClean="0">
                <a:solidFill>
                  <a:srgbClr val="0070C0"/>
                </a:solidFill>
                <a:ea typeface="굴림" charset="-127"/>
              </a:rPr>
              <a:t>kurva normal</a:t>
            </a:r>
            <a:r>
              <a:rPr lang="sv-SE" altLang="ko-KR" dirty="0" smtClean="0">
                <a:ea typeface="굴림" charset="-127"/>
              </a:rPr>
              <a:t>. Informasi yang dapat diambil dari tabel frekuensi tersebut adalah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solidFill>
                  <a:srgbClr val="CC0099"/>
                </a:solidFill>
                <a:ea typeface="굴림" charset="-127"/>
              </a:rPr>
              <a:t>mean = med = mod = 20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5AF52-3104-46BD-A656-1CBC28E06E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(3)</a:t>
            </a:r>
            <a:endParaRPr lang="en-US" dirty="0"/>
          </a:p>
        </p:txBody>
      </p:sp>
      <p:pic>
        <p:nvPicPr>
          <p:cNvPr id="33797" name="Picture 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7225" y="1603375"/>
            <a:ext cx="45243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03860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B, data simetris kanan &amp; kiri, sehingga histogram yang terbentuk bersifat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simetris</a:t>
            </a:r>
            <a:r>
              <a:rPr lang="it-IT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mean = median =  20,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memiliki 2 modus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9B52D-173D-4237-967B-63F8A33558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(4)</a:t>
            </a:r>
            <a:endParaRPr lang="en-US" dirty="0"/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3725" y="1658938"/>
            <a:ext cx="4511675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Pada kelompok C, data lebih menyebar ke data yang lebih kecil, sehingga histogram yang terbentuk </a:t>
            </a:r>
            <a:r>
              <a:rPr lang="sv-SE" altLang="ko-KR" dirty="0" smtClean="0">
                <a:solidFill>
                  <a:srgbClr val="0033CC"/>
                </a:solidFill>
                <a:ea typeface="Gulim" pitchFamily="34" charset="-127"/>
              </a:rPr>
              <a:t>panjang ke kanan</a:t>
            </a:r>
            <a:r>
              <a:rPr lang="sv-SE" altLang="ko-KR" dirty="0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ea typeface="Gulim" pitchFamily="34" charset="-127"/>
              </a:rPr>
              <a:t> </a:t>
            </a: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(16,52) &gt; med (15) &gt; mod (10)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2E295-E2EA-406D-9ECE-852BE370DE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(5)</a:t>
            </a:r>
            <a:endParaRPr lang="en-US" dirty="0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6002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191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D, data lebih menyebar ke data yang lebih besar, sehingga histogram yang terbentuk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panjang ke kiri</a:t>
            </a:r>
            <a:r>
              <a:rPr lang="it-IT" altLang="ko-KR" dirty="0" smtClean="0">
                <a:ea typeface="Gulim" pitchFamily="34" charset="-127"/>
              </a:rPr>
              <a:t>. </a:t>
            </a:r>
            <a:r>
              <a:rPr lang="sv-SE" altLang="ko-KR" dirty="0" smtClean="0">
                <a:ea typeface="Gulim" pitchFamily="34" charset="-127"/>
              </a:rPr>
              <a:t>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solidFill>
                  <a:srgbClr val="CC0099"/>
                </a:solidFill>
                <a:ea typeface="Gulim" pitchFamily="34" charset="-127"/>
              </a:rPr>
              <a:t>mean (23,48) &lt; med (25) &lt; mod (30)</a:t>
            </a:r>
            <a:endParaRPr lang="en-US" dirty="0" smtClean="0">
              <a:solidFill>
                <a:srgbClr val="CC0099"/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93C43-CC65-462A-BDD3-0FC159EE6C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(6)</a:t>
            </a:r>
            <a:endParaRPr lang="en-US" dirty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84325"/>
            <a:ext cx="44958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K	=	</a:t>
            </a:r>
            <a:r>
              <a:rPr lang="es-ES" dirty="0" err="1" smtClean="0"/>
              <a:t>ukuran</a:t>
            </a:r>
            <a:r>
              <a:rPr lang="es-ES" dirty="0" smtClean="0"/>
              <a:t> </a:t>
            </a:r>
            <a:r>
              <a:rPr lang="es-ES" dirty="0" err="1" smtClean="0"/>
              <a:t>kemiringan</a:t>
            </a:r>
            <a:endParaRPr lang="es-ES" dirty="0" smtClean="0"/>
          </a:p>
          <a:p>
            <a:pPr eaLnBrk="1" hangingPunct="1"/>
            <a:r>
              <a:rPr lang="it-IT" dirty="0" smtClean="0"/>
              <a:t>Mo	= 	modus</a:t>
            </a:r>
          </a:p>
          <a:p>
            <a:pPr eaLnBrk="1" hangingPunct="1"/>
            <a:r>
              <a:rPr lang="it-IT" dirty="0" smtClean="0"/>
              <a:t>	=	rata-rata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positif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positive skew</a:t>
            </a:r>
            <a:r>
              <a:rPr lang="it-IT" altLang="ko-KR" dirty="0" smtClean="0">
                <a:ea typeface="Gulim" pitchFamily="34" charset="-127"/>
              </a:rPr>
              <a:t> (ekor bagian kanan lebih panjang). 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Sebaliknya, apabila </a:t>
            </a:r>
            <a:r>
              <a:rPr lang="it-IT" altLang="ko-KR" dirty="0" smtClean="0">
                <a:solidFill>
                  <a:srgbClr val="CC0099"/>
                </a:solidFill>
                <a:ea typeface="Gulim" pitchFamily="34" charset="-127"/>
              </a:rPr>
              <a:t>K bernilai negatif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negative skew</a:t>
            </a:r>
            <a:r>
              <a:rPr lang="it-IT" altLang="ko-KR" dirty="0" smtClean="0">
                <a:ea typeface="Gulim" pitchFamily="34" charset="-127"/>
              </a:rPr>
              <a:t> (ekor bagian kiri lebih panjang).</a:t>
            </a:r>
            <a:endParaRPr lang="en-US" dirty="0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44846-FF17-4B70-8A8A-DD22D0FA79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(7)</a:t>
            </a:r>
            <a:endParaRPr lang="en-US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66750" y="1330325"/>
          <a:ext cx="2370138" cy="536575"/>
        </p:xfrm>
        <a:graphic>
          <a:graphicData uri="http://schemas.openxmlformats.org/presentationml/2006/ole">
            <p:oleObj spid="_x0000_s23554" name="Equation" r:id="rId4" imgW="774360" imgH="177480" progId="Equation.3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942975" y="3078163"/>
          <a:ext cx="322263" cy="388937"/>
        </p:xfrm>
        <a:graphic>
          <a:graphicData uri="http://schemas.openxmlformats.org/presentationml/2006/ole">
            <p:oleObj spid="_x0000_s23555" name="Equation" r:id="rId5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mean </a:t>
            </a:r>
            <a:r>
              <a:rPr lang="en-US" dirty="0" err="1" smtClean="0"/>
              <a:t>atau</a:t>
            </a:r>
            <a:r>
              <a:rPr lang="en-US" dirty="0" smtClean="0"/>
              <a:t> median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tesebut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endParaRPr lang="en-US" dirty="0" smtClean="0"/>
          </a:p>
          <a:p>
            <a:pPr marL="1366838" indent="-514350">
              <a:buFont typeface="+mj-lt"/>
              <a:buAutoNum type="arabicPeriod"/>
            </a:pPr>
            <a:r>
              <a:rPr lang="en-US" dirty="0" err="1" smtClean="0"/>
              <a:t>Heterogen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CK	=	</a:t>
            </a:r>
            <a:r>
              <a:rPr lang="en-US" dirty="0" err="1" smtClean="0">
                <a:latin typeface="+mj-lt"/>
              </a:rPr>
              <a:t>koefisien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kemiringan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S	=	</a:t>
            </a:r>
            <a:r>
              <a:rPr lang="en-US" dirty="0" err="1" smtClean="0">
                <a:latin typeface="+mj-lt"/>
              </a:rPr>
              <a:t>simpangan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baku</a:t>
            </a:r>
            <a:endParaRPr lang="en-US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Mod	=	modus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Med	=	median</a:t>
            </a:r>
            <a:endParaRPr lang="en-US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>
                <a:latin typeface="+mj-lt"/>
              </a:rPr>
              <a:t>	=	rata-rata</a:t>
            </a:r>
          </a:p>
        </p:txBody>
      </p:sp>
      <p:sp>
        <p:nvSpPr>
          <p:cNvPr id="20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A8501-6E21-4DC9-9715-54E2B85CFFCF}" type="slidenum">
              <a:rPr lang="en-US" smtClean="0">
                <a:latin typeface="+mj-lt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PEARSON (8)</a:t>
            </a:r>
            <a:endParaRPr lang="en-US" dirty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87363" y="1347788"/>
          <a:ext cx="3956050" cy="2881312"/>
        </p:xfrm>
        <a:graphic>
          <a:graphicData uri="http://schemas.openxmlformats.org/presentationml/2006/ole">
            <p:oleObj spid="_x0000_s24578" name="Equation" r:id="rId4" imgW="1422360" imgH="1028520" progId="Equation.3">
              <p:embed/>
            </p:oleObj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868363" y="5689600"/>
          <a:ext cx="274637" cy="330200"/>
        </p:xfrm>
        <a:graphic>
          <a:graphicData uri="http://schemas.openxmlformats.org/presentationml/2006/ole">
            <p:oleObj spid="_x0000_s24581" name="Equation" r:id="rId5" imgW="139680" imgH="164880" progId="Equation.3">
              <p:embed/>
            </p:oleObj>
          </a:graphicData>
        </a:graphic>
      </p:graphicFrame>
      <p:sp>
        <p:nvSpPr>
          <p:cNvPr id="2060" name="Content Placeholder 2"/>
          <p:cNvSpPr txBox="1">
            <a:spLocks/>
          </p:cNvSpPr>
          <p:nvPr/>
        </p:nvSpPr>
        <p:spPr bwMode="auto">
          <a:xfrm>
            <a:off x="4572000" y="1298575"/>
            <a:ext cx="457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=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simetris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&lt;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kiri</a:t>
            </a:r>
            <a:endParaRPr lang="en-US" sz="2400" dirty="0">
              <a:latin typeface="+mj-lt"/>
            </a:endParaRP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 dirty="0">
              <a:latin typeface="+mj-lt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 dirty="0">
                <a:latin typeface="+mj-lt"/>
              </a:rPr>
              <a:t>CK &gt;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err="1">
                <a:latin typeface="+mj-lt"/>
              </a:rPr>
              <a:t>Distribusi</a:t>
            </a:r>
            <a:r>
              <a:rPr lang="en-US" sz="2400" dirty="0">
                <a:latin typeface="+mj-lt"/>
              </a:rPr>
              <a:t> data </a:t>
            </a:r>
            <a:r>
              <a:rPr lang="en-US" sz="2400" dirty="0" err="1">
                <a:latin typeface="+mj-lt"/>
              </a:rPr>
              <a:t>menceng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kanan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Konsep</a:t>
            </a:r>
            <a:endParaRPr lang="en-US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normalnya</a:t>
            </a:r>
            <a:r>
              <a:rPr lang="en-US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e</a:t>
            </a:r>
            <a:r>
              <a:rPr lang="nl-NL" altLang="ko-KR" dirty="0" smtClean="0">
                <a:ea typeface="Gulim" pitchFamily="34" charset="-127"/>
              </a:rPr>
              <a:t>rat kaitannya dengan kurva normal.</a:t>
            </a:r>
            <a:endParaRPr lang="en-US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1" dirty="0" err="1" smtClean="0">
                <a:solidFill>
                  <a:srgbClr val="CC0099"/>
                </a:solidFill>
              </a:rPr>
              <a:t>Nama</a:t>
            </a:r>
            <a:r>
              <a:rPr lang="en-US" b="1" dirty="0" smtClean="0">
                <a:solidFill>
                  <a:srgbClr val="CC0099"/>
                </a:solidFill>
              </a:rPr>
              <a:t> Lain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8E40"/>
                </a:solidFill>
              </a:rPr>
              <a:t>kurtosis</a:t>
            </a:r>
            <a:r>
              <a:rPr lang="en-US" dirty="0" smtClean="0"/>
              <a:t>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C70E1-FD48-4343-9BCD-AF066E34FE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CC0099"/>
                </a:solidFill>
              </a:rPr>
              <a:t>Jenis</a:t>
            </a:r>
            <a:endParaRPr lang="en-US" sz="3200" b="1" dirty="0" smtClean="0">
              <a:solidFill>
                <a:srgbClr val="CC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dirty="0" smtClean="0"/>
              <a:t>	Kurtosis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Leptokurtis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Mesokurtis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normal.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dirty="0" err="1" smtClean="0">
                <a:solidFill>
                  <a:srgbClr val="008E40"/>
                </a:solidFill>
              </a:rPr>
              <a:t>Platikurtis</a:t>
            </a:r>
            <a:r>
              <a:rPr lang="en-US" sz="3200" dirty="0" smtClean="0"/>
              <a:t>, </a:t>
            </a:r>
            <a:r>
              <a:rPr lang="en-US" sz="3200" dirty="0" err="1" smtClean="0"/>
              <a:t>puncak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endParaRPr lang="en-US" sz="32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1F6BA-1928-4CFC-9A12-36ED7EBCEB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58F9B-1B2F-4E85-A147-2DF0A16237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Keruncingan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(3)</a:t>
            </a:r>
            <a:endParaRPr lang="en-US" dirty="0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757238" y="1368425"/>
          <a:ext cx="6253162" cy="4727575"/>
        </p:xfrm>
        <a:graphic>
          <a:graphicData uri="http://schemas.openxmlformats.org/presentationml/2006/ole">
            <p:oleObj spid="_x0000_s79873" name="Visio" r:id="rId4" imgW="7802880" imgH="589745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0274B-61D5-467C-98CE-EA1B9D37E1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(1)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391400" cy="487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>
                <a:latin typeface="+mn-lt"/>
              </a:rPr>
              <a:t>Data Tunggal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sz="2400" dirty="0" smtClean="0">
                <a:latin typeface="+mn-lt"/>
                <a:cs typeface="Times New Roman"/>
              </a:rPr>
              <a:t>α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koefisien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M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momen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ketiga</a:t>
            </a:r>
            <a:r>
              <a:rPr lang="en-US" sz="2400" dirty="0">
                <a:latin typeface="+mn-lt"/>
                <a:cs typeface="Times New Roman"/>
              </a:rPr>
              <a:t>, </a:t>
            </a:r>
            <a:r>
              <a:rPr lang="en-US" sz="2400" dirty="0" err="1">
                <a:latin typeface="+mn-lt"/>
                <a:cs typeface="Times New Roman"/>
              </a:rPr>
              <a:t>mengukur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S</a:t>
            </a:r>
            <a:r>
              <a:rPr lang="en-US" sz="2400" baseline="30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simpangan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baku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n	=	</a:t>
            </a:r>
            <a:r>
              <a:rPr lang="en-US" sz="2400" dirty="0" err="1">
                <a:latin typeface="+mn-lt"/>
                <a:cs typeface="Times New Roman"/>
              </a:rPr>
              <a:t>banyaknya</a:t>
            </a:r>
            <a:r>
              <a:rPr lang="en-US" sz="2400" dirty="0">
                <a:latin typeface="+mn-lt"/>
                <a:cs typeface="Times New Roman"/>
              </a:rPr>
              <a:t> data </a:t>
            </a:r>
            <a:r>
              <a:rPr lang="en-US" sz="2400" dirty="0" err="1">
                <a:latin typeface="+mn-lt"/>
                <a:cs typeface="Times New Roman"/>
              </a:rPr>
              <a:t>pengamatan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+mn-lt"/>
                <a:cs typeface="Times New Roman"/>
              </a:rPr>
              <a:t>i</a:t>
            </a:r>
            <a:r>
              <a:rPr lang="en-US" sz="2400" dirty="0">
                <a:latin typeface="+mn-lt"/>
                <a:cs typeface="Times New Roman"/>
              </a:rPr>
              <a:t>	=	data </a:t>
            </a:r>
            <a:r>
              <a:rPr lang="en-US" sz="2400" dirty="0" err="1">
                <a:latin typeface="+mn-lt"/>
                <a:cs typeface="Times New Roman"/>
              </a:rPr>
              <a:t>frekuensi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ke-i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	=	rata-rata </a:t>
            </a:r>
            <a:r>
              <a:rPr lang="en-US" sz="2400" dirty="0" err="1">
                <a:latin typeface="+mn-lt"/>
                <a:cs typeface="Times New Roman"/>
              </a:rPr>
              <a:t>hitung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atau</a:t>
            </a:r>
            <a:r>
              <a:rPr lang="en-US" sz="2400" dirty="0">
                <a:latin typeface="+mn-lt"/>
                <a:cs typeface="Times New Roman"/>
              </a:rPr>
              <a:t> mean</a:t>
            </a: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85813" y="5664200"/>
          <a:ext cx="274637" cy="330200"/>
        </p:xfrm>
        <a:graphic>
          <a:graphicData uri="http://schemas.openxmlformats.org/presentationml/2006/ole">
            <p:oleObj spid="_x0000_s26627" name="Equation" r:id="rId4" imgW="13968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057400"/>
          <a:ext cx="4405313" cy="1077913"/>
        </p:xfrm>
        <a:graphic>
          <a:graphicData uri="http://schemas.openxmlformats.org/presentationml/2006/ole">
            <p:oleObj spid="_x0000_s26628" name="Equation" r:id="rId5" imgW="1765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dirty="0" smtClean="0">
                <a:cs typeface="Times New Roman"/>
              </a:rPr>
              <a:t>α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koefisien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M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momen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keempat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mengukur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S</a:t>
            </a:r>
            <a:r>
              <a:rPr lang="en-US" baseline="30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simpangan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baku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n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data </a:t>
            </a:r>
            <a:r>
              <a:rPr lang="en-US" dirty="0" err="1" smtClean="0">
                <a:cs typeface="Times New Roman"/>
              </a:rPr>
              <a:t>pengamatan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k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frekuensi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ke-i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	=	rata-rata </a:t>
            </a:r>
            <a:r>
              <a:rPr lang="en-US" dirty="0" err="1" smtClean="0">
                <a:cs typeface="Times New Roman"/>
              </a:rPr>
              <a:t>hitung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atau</a:t>
            </a:r>
            <a:r>
              <a:rPr lang="en-US" dirty="0" smtClean="0">
                <a:cs typeface="Times New Roman"/>
              </a:rPr>
              <a:t> mean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80AB-9DFC-429C-9CC1-A0BCD0315F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(2)</a:t>
            </a:r>
            <a:endParaRPr lang="en-US" dirty="0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838200" y="2133600"/>
          <a:ext cx="4854575" cy="1077913"/>
        </p:xfrm>
        <a:graphic>
          <a:graphicData uri="http://schemas.openxmlformats.org/presentationml/2006/ole">
            <p:oleObj spid="_x0000_s27650" name="Equation" r:id="rId4" imgW="1942920" imgH="431640" progId="Equation.3">
              <p:embed/>
            </p:oleObj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785813" y="5918200"/>
          <a:ext cx="274637" cy="330200"/>
        </p:xfrm>
        <a:graphic>
          <a:graphicData uri="http://schemas.openxmlformats.org/presentationml/2006/ole">
            <p:oleObj spid="_x0000_s27651" name="Equation" r:id="rId5" imgW="13968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7652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&gt;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leptokurtis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meruncing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=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mesokurtis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(normal).</a:t>
            </a:r>
          </a:p>
          <a:p>
            <a:pPr algn="just" eaLnBrk="1" hangingPunct="1"/>
            <a:endParaRPr lang="en-US" sz="3200" dirty="0" smtClean="0">
              <a:latin typeface="+mj-lt"/>
              <a:cs typeface="Times New Roman" pitchFamily="18" charset="0"/>
            </a:endParaRPr>
          </a:p>
          <a:p>
            <a:pPr algn="just" eaLnBrk="1" hangingPunct="1"/>
            <a:r>
              <a:rPr lang="en-US" sz="3200" dirty="0" err="1" smtClean="0">
                <a:latin typeface="+mj-lt"/>
              </a:rPr>
              <a:t>Jika</a:t>
            </a:r>
            <a:r>
              <a:rPr lang="en-US" sz="3200" dirty="0" smtClean="0">
                <a:latin typeface="+mj-lt"/>
              </a:rPr>
              <a:t> </a:t>
            </a:r>
            <a:r>
              <a:rPr lang="el-GR" sz="3200" dirty="0" smtClean="0">
                <a:latin typeface="+mj-lt"/>
                <a:cs typeface="Times New Roman" pitchFamily="18" charset="0"/>
              </a:rPr>
              <a:t>α</a:t>
            </a:r>
            <a:r>
              <a:rPr lang="en-US" sz="32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&lt; 3,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maka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bentuk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kurva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8E40"/>
                </a:solidFill>
                <a:latin typeface="+mj-lt"/>
                <a:cs typeface="Times New Roman" pitchFamily="18" charset="0"/>
              </a:rPr>
              <a:t>platikurtis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mendatar</a:t>
            </a:r>
            <a:r>
              <a:rPr lang="en-US" sz="3200" dirty="0" smtClean="0">
                <a:latin typeface="+mj-lt"/>
                <a:cs typeface="Times New Roman" pitchFamily="18" charset="0"/>
              </a:rPr>
              <a:t>).</a:t>
            </a:r>
            <a:endParaRPr lang="en-US" sz="3200" dirty="0" smtClean="0">
              <a:latin typeface="+mj-lt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8A5E8-F9CC-4C8C-A65E-AC55A57206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MOMEN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Homogen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Heterogen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Data:</a:t>
                      </a:r>
                      <a:r>
                        <a:rPr lang="en-US" baseline="0" dirty="0" smtClean="0"/>
                        <a:t> 50 50 50 50 50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50 40 30 60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 100 40 80 20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Mean:</a:t>
                      </a:r>
                      <a:r>
                        <a:rPr lang="en-US" baseline="0" dirty="0" smtClean="0"/>
                        <a:t> 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sempurna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cukup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Rata-rata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mewakili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5943600" y="3048000"/>
          <a:ext cx="25908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124200" y="2895600"/>
          <a:ext cx="2590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533400" y="2895600"/>
          <a:ext cx="23622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</a:t>
            </a:r>
            <a:r>
              <a:rPr lang="en-US" i="1" dirty="0" smtClean="0"/>
              <a:t>Range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</a:t>
            </a:r>
            <a:r>
              <a:rPr lang="en-US" i="1" dirty="0" smtClean="0"/>
              <a:t>mean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n-US" i="1" dirty="0" smtClean="0"/>
              <a:t>standard deviation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(</a:t>
            </a:r>
            <a:r>
              <a:rPr lang="en-US" i="1" dirty="0" smtClean="0"/>
              <a:t>coefficient of variation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(Range) :</a:t>
            </a:r>
          </a:p>
          <a:p>
            <a:pPr>
              <a:buNone/>
            </a:pPr>
            <a:r>
              <a:rPr lang="en-US" dirty="0" smtClean="0"/>
              <a:t>Range =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r>
              <a:rPr lang="en-US" dirty="0" smtClean="0"/>
              <a:t>Range = 70 – 30 = 40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(RS)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2133600"/>
          <a:ext cx="3190875" cy="758825"/>
        </p:xfrm>
        <a:graphic>
          <a:graphicData uri="http://schemas.openxmlformats.org/presentationml/2006/ole">
            <p:oleObj spid="_x0000_s50177" name="Equation" r:id="rId4" imgW="1066680" imgH="253800" progId="Equation.3">
              <p:embed/>
            </p:oleObj>
          </a:graphicData>
        </a:graphic>
      </p:graphicFrame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738188" y="3276600"/>
          <a:ext cx="7750175" cy="1508125"/>
        </p:xfrm>
        <a:graphic>
          <a:graphicData uri="http://schemas.openxmlformats.org/presentationml/2006/ole">
            <p:oleObj spid="_x0000_s50178" name="Equation" r:id="rId5" imgW="345420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19150" y="2284413"/>
          <a:ext cx="7583488" cy="2897187"/>
        </p:xfrm>
        <a:graphic>
          <a:graphicData uri="http://schemas.openxmlformats.org/presentationml/2006/ole">
            <p:oleObj spid="_x0000_s48129" name="Equation" r:id="rId4" imgW="25272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20700" y="2743200"/>
          <a:ext cx="7972425" cy="1320800"/>
        </p:xfrm>
        <a:graphic>
          <a:graphicData uri="http://schemas.openxmlformats.org/presentationml/2006/ole">
            <p:oleObj spid="_x0000_s46081" name="Equation" r:id="rId4" imgW="39877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(Range)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Range = UCB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– LCB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Range = 100,5 – 9,5 = 91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675</TotalTime>
  <Words>802</Words>
  <Application>Microsoft Office PowerPoint</Application>
  <PresentationFormat>On-screen Show (4:3)</PresentationFormat>
  <Paragraphs>382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Concourse</vt:lpstr>
      <vt:lpstr>Equation</vt:lpstr>
      <vt:lpstr>Microsoft Equation 3.0</vt:lpstr>
      <vt:lpstr>Visio</vt:lpstr>
      <vt:lpstr>Ukuran  Dispersi</vt:lpstr>
      <vt:lpstr>Mengapa perlu mempelajari dispersi?</vt:lpstr>
      <vt:lpstr>Kelompok Nilai</vt:lpstr>
      <vt:lpstr>Ukuran Variasi atau Dispersi</vt:lpstr>
      <vt:lpstr>Data tidak berkelompok (1)</vt:lpstr>
      <vt:lpstr>Data tidak berkelompok (2)</vt:lpstr>
      <vt:lpstr>Data tidak berkelompok (3)</vt:lpstr>
      <vt:lpstr>Data tidak berkelompok (4)</vt:lpstr>
      <vt:lpstr>Data berkelompok (1)</vt:lpstr>
      <vt:lpstr>Data berkelompok (2)</vt:lpstr>
      <vt:lpstr>Data berkelompok (3)</vt:lpstr>
      <vt:lpstr>Ukuran Kemiringan Kurva</vt:lpstr>
      <vt:lpstr>Rumus PEARSON (1)</vt:lpstr>
      <vt:lpstr>Rumus PEARSON (2)</vt:lpstr>
      <vt:lpstr>Rumus PEARSON (3)</vt:lpstr>
      <vt:lpstr>Rumus PEARSON (4)</vt:lpstr>
      <vt:lpstr>Rumus PEARSON (5)</vt:lpstr>
      <vt:lpstr>Rumus PEARSON (6)</vt:lpstr>
      <vt:lpstr>Rumus PEARSON (7)</vt:lpstr>
      <vt:lpstr>Rumus PEARSON (8)</vt:lpstr>
      <vt:lpstr>Ukuran Keruncingan Kurva (1)</vt:lpstr>
      <vt:lpstr>Ukuran Keruncingan Kurva (2)</vt:lpstr>
      <vt:lpstr>Ukuran Keruncingan Kurva (3)</vt:lpstr>
      <vt:lpstr>Rumus MOMEN (1)</vt:lpstr>
      <vt:lpstr>Rumus MOMEN (2)</vt:lpstr>
      <vt:lpstr>Rumus MOMEN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Teknik Industri</dc:creator>
  <cp:lastModifiedBy>Teknik Industri</cp:lastModifiedBy>
  <cp:revision>23</cp:revision>
  <dcterms:created xsi:type="dcterms:W3CDTF">2012-10-17T01:20:57Z</dcterms:created>
  <dcterms:modified xsi:type="dcterms:W3CDTF">2013-03-25T07:09:54Z</dcterms:modified>
</cp:coreProperties>
</file>