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3" r:id="rId3"/>
    <p:sldId id="261" r:id="rId4"/>
    <p:sldId id="258" r:id="rId5"/>
    <p:sldId id="259" r:id="rId6"/>
    <p:sldId id="262" r:id="rId7"/>
    <p:sldId id="260" r:id="rId8"/>
    <p:sldId id="264" r:id="rId9"/>
    <p:sldId id="265" r:id="rId10"/>
    <p:sldId id="257" r:id="rId11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d-ID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Sheet1!$A$2:$A$5</c:f>
              <c:strCache>
                <c:ptCount val="4"/>
                <c:pt idx="0">
                  <c:v>Requirement</c:v>
                </c:pt>
                <c:pt idx="1">
                  <c:v>Design</c:v>
                </c:pt>
                <c:pt idx="2">
                  <c:v>Code</c:v>
                </c:pt>
                <c:pt idx="3">
                  <c:v>Other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0.56000000000000005</c:v>
                </c:pt>
                <c:pt idx="1">
                  <c:v>0.27</c:v>
                </c:pt>
                <c:pt idx="2">
                  <c:v>7.0000000000000007E-2</c:v>
                </c:pt>
                <c:pt idx="3">
                  <c:v>0.1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78812092932827837"/>
          <c:y val="0.39385363954588226"/>
          <c:w val="0.20261981141246233"/>
          <c:h val="0.4546356211926611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id-ID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B0D80955-A432-49FE-AC6F-F6D38CFEB5FB}" type="datetimeFigureOut">
              <a:rPr lang="id-ID" smtClean="0"/>
              <a:t>24/03/2014</a:t>
            </a:fld>
            <a:endParaRPr lang="id-ID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4D8C35DA-E3B9-49E4-B929-30064B839032}" type="slidenum">
              <a:rPr lang="id-ID" smtClean="0"/>
              <a:t>‹#›</a:t>
            </a:fld>
            <a:endParaRPr lang="id-ID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80955-A432-49FE-AC6F-F6D38CFEB5FB}" type="datetimeFigureOut">
              <a:rPr lang="id-ID" smtClean="0"/>
              <a:t>24/03/2014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C35DA-E3B9-49E4-B929-30064B839032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80955-A432-49FE-AC6F-F6D38CFEB5FB}" type="datetimeFigureOut">
              <a:rPr lang="id-ID" smtClean="0"/>
              <a:t>24/03/2014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C35DA-E3B9-49E4-B929-30064B839032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80955-A432-49FE-AC6F-F6D38CFEB5FB}" type="datetimeFigureOut">
              <a:rPr lang="id-ID" smtClean="0"/>
              <a:t>24/03/2014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C35DA-E3B9-49E4-B929-30064B839032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80955-A432-49FE-AC6F-F6D38CFEB5FB}" type="datetimeFigureOut">
              <a:rPr lang="id-ID" smtClean="0"/>
              <a:t>24/03/2014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C35DA-E3B9-49E4-B929-30064B839032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80955-A432-49FE-AC6F-F6D38CFEB5FB}" type="datetimeFigureOut">
              <a:rPr lang="id-ID" smtClean="0"/>
              <a:t>24/03/2014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C35DA-E3B9-49E4-B929-30064B839032}" type="slidenum">
              <a:rPr lang="id-ID" smtClean="0"/>
              <a:t>‹#›</a:t>
            </a:fld>
            <a:endParaRPr lang="id-ID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80955-A432-49FE-AC6F-F6D38CFEB5FB}" type="datetimeFigureOut">
              <a:rPr lang="id-ID" smtClean="0"/>
              <a:t>24/03/2014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C35DA-E3B9-49E4-B929-30064B839032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80955-A432-49FE-AC6F-F6D38CFEB5FB}" type="datetimeFigureOut">
              <a:rPr lang="id-ID" smtClean="0"/>
              <a:t>24/03/2014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C35DA-E3B9-49E4-B929-30064B839032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80955-A432-49FE-AC6F-F6D38CFEB5FB}" type="datetimeFigureOut">
              <a:rPr lang="id-ID" smtClean="0"/>
              <a:t>24/03/2014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C35DA-E3B9-49E4-B929-30064B839032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80955-A432-49FE-AC6F-F6D38CFEB5FB}" type="datetimeFigureOut">
              <a:rPr lang="id-ID" smtClean="0"/>
              <a:t>24/03/2014</a:t>
            </a:fld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C35DA-E3B9-49E4-B929-30064B839032}" type="slidenum">
              <a:rPr lang="id-ID" smtClean="0"/>
              <a:t>‹#›</a:t>
            </a:fld>
            <a:endParaRPr lang="id-ID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80955-A432-49FE-AC6F-F6D38CFEB5FB}" type="datetimeFigureOut">
              <a:rPr lang="id-ID" smtClean="0"/>
              <a:t>24/03/2014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C35DA-E3B9-49E4-B929-30064B839032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B0D80955-A432-49FE-AC6F-F6D38CFEB5FB}" type="datetimeFigureOut">
              <a:rPr lang="id-ID" smtClean="0"/>
              <a:t>24/03/2014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4D8C35DA-E3B9-49E4-B929-30064B839032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Prologue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444612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649126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Goal of testing (???)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d-ID" dirty="0" smtClean="0"/>
              <a:t>What do our customers want from the system?</a:t>
            </a:r>
          </a:p>
          <a:p>
            <a:r>
              <a:rPr lang="id-ID" dirty="0" smtClean="0"/>
              <a:t>Will it deliver what they want when thy use it?</a:t>
            </a:r>
          </a:p>
          <a:p>
            <a:endParaRPr lang="id-ID" dirty="0"/>
          </a:p>
          <a:p>
            <a:endParaRPr lang="id-ID" dirty="0" smtClean="0"/>
          </a:p>
          <a:p>
            <a:pPr algn="just"/>
            <a:r>
              <a:rPr lang="id-ID" dirty="0" smtClean="0"/>
              <a:t>Our goal must be their delight and satisfaction. We aim for quality but quality is not an abstract ideal</a:t>
            </a:r>
          </a:p>
        </p:txBody>
      </p:sp>
      <p:sp>
        <p:nvSpPr>
          <p:cNvPr id="4" name="Down Arrow 3"/>
          <p:cNvSpPr/>
          <p:nvPr/>
        </p:nvSpPr>
        <p:spPr>
          <a:xfrm>
            <a:off x="4139952" y="3573016"/>
            <a:ext cx="484632" cy="86409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748191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Quality Assurance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id-ID" dirty="0" smtClean="0"/>
              <a:t>Monitors the software and the development processes that produce it</a:t>
            </a:r>
          </a:p>
          <a:p>
            <a:pPr algn="just"/>
            <a:r>
              <a:rPr lang="id-ID" dirty="0" smtClean="0"/>
              <a:t>Ensures all compliance with established standards and procedures for the software and the software process</a:t>
            </a:r>
          </a:p>
          <a:p>
            <a:pPr algn="just"/>
            <a:r>
              <a:rPr lang="id-ID" dirty="0" smtClean="0"/>
              <a:t>Ensures that inadequancies in the product, the process or the standards are brought to management’s attention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760373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The Six essentials of S/W testing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id-ID" dirty="0" smtClean="0"/>
              <a:t>The quality of the test process determines the success of the test effort</a:t>
            </a:r>
          </a:p>
          <a:p>
            <a:pPr algn="just"/>
            <a:r>
              <a:rPr lang="id-ID" dirty="0" smtClean="0"/>
              <a:t>Prevent defect migration by using early life cycle testing techniques</a:t>
            </a:r>
          </a:p>
          <a:p>
            <a:pPr algn="just"/>
            <a:r>
              <a:rPr lang="id-ID" dirty="0" smtClean="0"/>
              <a:t>The time for s/w testing tools is now</a:t>
            </a:r>
          </a:p>
          <a:p>
            <a:pPr algn="just"/>
            <a:r>
              <a:rPr lang="id-ID" dirty="0" smtClean="0"/>
              <a:t>A real person must take responbility for improving the testing process</a:t>
            </a:r>
          </a:p>
          <a:p>
            <a:pPr algn="just"/>
            <a:r>
              <a:rPr lang="id-ID" dirty="0" smtClean="0"/>
              <a:t>Testing is a professional discipline requiring trained, skilled people</a:t>
            </a:r>
          </a:p>
          <a:p>
            <a:pPr algn="just"/>
            <a:r>
              <a:rPr lang="id-ID" dirty="0" smtClean="0"/>
              <a:t>Cultivate a positive team attitude of creative destruction.</a:t>
            </a:r>
          </a:p>
          <a:p>
            <a:pPr algn="just"/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672380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136904" cy="745152"/>
          </a:xfrm>
        </p:spPr>
        <p:txBody>
          <a:bodyPr>
            <a:noAutofit/>
          </a:bodyPr>
          <a:lstStyle/>
          <a:p>
            <a:r>
              <a:rPr lang="id-ID" sz="3600" dirty="0" smtClean="0"/>
              <a:t>Development and testing evolution</a:t>
            </a:r>
            <a:endParaRPr lang="id-ID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83991233"/>
              </p:ext>
            </p:extLst>
          </p:nvPr>
        </p:nvGraphicFramePr>
        <p:xfrm>
          <a:off x="539551" y="1196752"/>
          <a:ext cx="8136904" cy="5699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70073"/>
                <a:gridCol w="1139151"/>
                <a:gridCol w="1210348"/>
                <a:gridCol w="1566332"/>
                <a:gridCol w="651000"/>
              </a:tblGrid>
              <a:tr h="370840">
                <a:tc>
                  <a:txBody>
                    <a:bodyPr/>
                    <a:lstStyle/>
                    <a:p>
                      <a:endParaRPr lang="id-ID" sz="2000" dirty="0"/>
                    </a:p>
                  </a:txBody>
                  <a:tcPr marL="75301" marR="7530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/>
                        <a:t>1960</a:t>
                      </a:r>
                      <a:endParaRPr lang="id-ID" sz="2000" dirty="0"/>
                    </a:p>
                  </a:txBody>
                  <a:tcPr marL="75301" marR="7530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/>
                        <a:t>1970</a:t>
                      </a:r>
                      <a:endParaRPr lang="id-ID" sz="2000" dirty="0"/>
                    </a:p>
                  </a:txBody>
                  <a:tcPr marL="75301" marR="7530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/>
                        <a:t>1995</a:t>
                      </a:r>
                      <a:endParaRPr lang="id-ID" sz="2000" dirty="0"/>
                    </a:p>
                  </a:txBody>
                  <a:tcPr marL="75301" marR="7530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/>
                        <a:t>Now</a:t>
                      </a:r>
                      <a:endParaRPr lang="id-ID" sz="2000" dirty="0"/>
                    </a:p>
                  </a:txBody>
                  <a:tcPr marL="75301" marR="75301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S/W Size</a:t>
                      </a:r>
                      <a:endParaRPr lang="id-ID" sz="2000" dirty="0"/>
                    </a:p>
                  </a:txBody>
                  <a:tcPr marL="75301" marR="75301"/>
                </a:tc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Small</a:t>
                      </a:r>
                      <a:endParaRPr lang="id-ID" sz="2000" dirty="0"/>
                    </a:p>
                  </a:txBody>
                  <a:tcPr marL="75301" marR="75301"/>
                </a:tc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Moderate</a:t>
                      </a:r>
                      <a:endParaRPr lang="id-ID" sz="2000" dirty="0"/>
                    </a:p>
                  </a:txBody>
                  <a:tcPr marL="75301" marR="75301"/>
                </a:tc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Large</a:t>
                      </a:r>
                      <a:endParaRPr lang="id-ID" sz="2000" dirty="0"/>
                    </a:p>
                  </a:txBody>
                  <a:tcPr marL="75301" marR="7530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/>
                        <a:t>?</a:t>
                      </a:r>
                      <a:endParaRPr lang="id-ID" sz="2000" dirty="0"/>
                    </a:p>
                  </a:txBody>
                  <a:tcPr marL="75301" marR="75301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Degree of s/w complexity</a:t>
                      </a:r>
                    </a:p>
                  </a:txBody>
                  <a:tcPr marL="75301" marR="75301"/>
                </a:tc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Low</a:t>
                      </a:r>
                      <a:endParaRPr lang="id-ID" sz="2000" dirty="0"/>
                    </a:p>
                  </a:txBody>
                  <a:tcPr marL="75301" marR="75301"/>
                </a:tc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Medium</a:t>
                      </a:r>
                      <a:endParaRPr lang="id-ID" sz="2000" dirty="0"/>
                    </a:p>
                  </a:txBody>
                  <a:tcPr marL="75301" marR="75301"/>
                </a:tc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High</a:t>
                      </a:r>
                      <a:endParaRPr lang="id-ID" sz="2000" dirty="0"/>
                    </a:p>
                  </a:txBody>
                  <a:tcPr marL="75301" marR="75301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2000" dirty="0" smtClean="0"/>
                        <a:t>?</a:t>
                      </a:r>
                    </a:p>
                  </a:txBody>
                  <a:tcPr marL="75301" marR="75301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Size of development teams</a:t>
                      </a:r>
                      <a:endParaRPr lang="id-ID" sz="2000" dirty="0"/>
                    </a:p>
                  </a:txBody>
                  <a:tcPr marL="75301" marR="75301"/>
                </a:tc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Small</a:t>
                      </a:r>
                      <a:endParaRPr lang="id-ID" sz="2000" dirty="0"/>
                    </a:p>
                  </a:txBody>
                  <a:tcPr marL="75301" marR="75301"/>
                </a:tc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Medium</a:t>
                      </a:r>
                      <a:endParaRPr lang="id-ID" sz="2000" dirty="0"/>
                    </a:p>
                  </a:txBody>
                  <a:tcPr marL="75301" marR="75301"/>
                </a:tc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Large</a:t>
                      </a:r>
                      <a:endParaRPr lang="id-ID" sz="2000" dirty="0"/>
                    </a:p>
                  </a:txBody>
                  <a:tcPr marL="75301" marR="75301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2000" dirty="0" smtClean="0"/>
                        <a:t>?</a:t>
                      </a:r>
                    </a:p>
                  </a:txBody>
                  <a:tcPr marL="75301" marR="75301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Development methods</a:t>
                      </a:r>
                      <a:r>
                        <a:rPr lang="id-ID" sz="2000" baseline="0" dirty="0" smtClean="0"/>
                        <a:t> and standards</a:t>
                      </a:r>
                      <a:endParaRPr lang="id-ID" sz="2000" dirty="0"/>
                    </a:p>
                  </a:txBody>
                  <a:tcPr marL="75301" marR="75301"/>
                </a:tc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Ad hoc</a:t>
                      </a:r>
                      <a:endParaRPr lang="id-ID" sz="2000" dirty="0"/>
                    </a:p>
                  </a:txBody>
                  <a:tcPr marL="75301" marR="75301"/>
                </a:tc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Moderate</a:t>
                      </a:r>
                      <a:endParaRPr lang="id-ID" sz="2000" dirty="0"/>
                    </a:p>
                  </a:txBody>
                  <a:tcPr marL="75301" marR="75301"/>
                </a:tc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Sophisticated</a:t>
                      </a:r>
                      <a:endParaRPr lang="id-ID" sz="2000" dirty="0"/>
                    </a:p>
                  </a:txBody>
                  <a:tcPr marL="75301" marR="75301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2000" dirty="0" smtClean="0"/>
                        <a:t>?</a:t>
                      </a:r>
                    </a:p>
                  </a:txBody>
                  <a:tcPr marL="75301" marR="75301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Test methods</a:t>
                      </a:r>
                      <a:r>
                        <a:rPr lang="id-ID" sz="2000" baseline="0" dirty="0" smtClean="0"/>
                        <a:t> and standards</a:t>
                      </a:r>
                      <a:endParaRPr lang="id-ID" sz="2000" dirty="0"/>
                    </a:p>
                  </a:txBody>
                  <a:tcPr marL="75301" marR="75301"/>
                </a:tc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Ad hoc</a:t>
                      </a:r>
                      <a:endParaRPr lang="id-ID" sz="2000" dirty="0"/>
                    </a:p>
                  </a:txBody>
                  <a:tcPr marL="75301" marR="75301"/>
                </a:tc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Primitive</a:t>
                      </a:r>
                      <a:endParaRPr lang="id-ID" sz="2000" dirty="0"/>
                    </a:p>
                  </a:txBody>
                  <a:tcPr marL="75301" marR="75301"/>
                </a:tc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Emerging</a:t>
                      </a:r>
                      <a:endParaRPr lang="id-ID" sz="2000" dirty="0"/>
                    </a:p>
                  </a:txBody>
                  <a:tcPr marL="75301" marR="75301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2000" dirty="0" smtClean="0"/>
                        <a:t>?</a:t>
                      </a:r>
                    </a:p>
                  </a:txBody>
                  <a:tcPr marL="75301" marR="75301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Independent</a:t>
                      </a:r>
                      <a:r>
                        <a:rPr lang="id-ID" sz="2000" baseline="0" dirty="0" smtClean="0"/>
                        <a:t> test organizations</a:t>
                      </a:r>
                      <a:endParaRPr lang="id-ID" sz="2000" dirty="0"/>
                    </a:p>
                  </a:txBody>
                  <a:tcPr marL="75301" marR="75301"/>
                </a:tc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Few</a:t>
                      </a:r>
                      <a:endParaRPr lang="id-ID" sz="2000" dirty="0"/>
                    </a:p>
                  </a:txBody>
                  <a:tcPr marL="75301" marR="75301"/>
                </a:tc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Some</a:t>
                      </a:r>
                      <a:endParaRPr lang="id-ID" sz="2000" dirty="0"/>
                    </a:p>
                  </a:txBody>
                  <a:tcPr marL="75301" marR="75301"/>
                </a:tc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Many</a:t>
                      </a:r>
                      <a:endParaRPr lang="id-ID" sz="2000" dirty="0"/>
                    </a:p>
                  </a:txBody>
                  <a:tcPr marL="75301" marR="75301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2000" dirty="0" smtClean="0"/>
                        <a:t>?</a:t>
                      </a:r>
                    </a:p>
                  </a:txBody>
                  <a:tcPr marL="75301" marR="75301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Recognition</a:t>
                      </a:r>
                      <a:r>
                        <a:rPr lang="id-ID" sz="2000" baseline="0" dirty="0" smtClean="0"/>
                        <a:t> of testing’s importance</a:t>
                      </a:r>
                      <a:endParaRPr lang="id-ID" sz="2000" dirty="0"/>
                    </a:p>
                  </a:txBody>
                  <a:tcPr marL="75301" marR="75301"/>
                </a:tc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Little </a:t>
                      </a:r>
                      <a:endParaRPr lang="id-ID" sz="2000" dirty="0"/>
                    </a:p>
                  </a:txBody>
                  <a:tcPr marL="75301" marR="75301"/>
                </a:tc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some</a:t>
                      </a:r>
                      <a:endParaRPr lang="id-ID" sz="2000" dirty="0"/>
                    </a:p>
                  </a:txBody>
                  <a:tcPr marL="75301" marR="75301"/>
                </a:tc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Significant </a:t>
                      </a:r>
                      <a:endParaRPr lang="id-ID" sz="2000" dirty="0"/>
                    </a:p>
                  </a:txBody>
                  <a:tcPr marL="75301" marR="75301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2000" dirty="0" smtClean="0"/>
                        <a:t>?</a:t>
                      </a:r>
                    </a:p>
                  </a:txBody>
                  <a:tcPr marL="75301" marR="75301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Number of testing professionals</a:t>
                      </a:r>
                      <a:endParaRPr lang="id-ID" sz="2000" dirty="0"/>
                    </a:p>
                  </a:txBody>
                  <a:tcPr marL="75301" marR="75301"/>
                </a:tc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Few</a:t>
                      </a:r>
                      <a:endParaRPr lang="id-ID" sz="2000" dirty="0"/>
                    </a:p>
                  </a:txBody>
                  <a:tcPr marL="75301" marR="75301"/>
                </a:tc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Few</a:t>
                      </a:r>
                      <a:endParaRPr lang="id-ID" sz="2000" dirty="0"/>
                    </a:p>
                  </a:txBody>
                  <a:tcPr marL="75301" marR="75301"/>
                </a:tc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Many</a:t>
                      </a:r>
                      <a:endParaRPr lang="id-ID" sz="2000" dirty="0"/>
                    </a:p>
                  </a:txBody>
                  <a:tcPr marL="75301" marR="75301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2000" dirty="0" smtClean="0"/>
                        <a:t>?</a:t>
                      </a:r>
                    </a:p>
                  </a:txBody>
                  <a:tcPr marL="75301" marR="75301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9687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Common Distribution of errors</a:t>
            </a:r>
            <a:endParaRPr lang="id-ID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70497729"/>
              </p:ext>
            </p:extLst>
          </p:nvPr>
        </p:nvGraphicFramePr>
        <p:xfrm>
          <a:off x="1042988" y="2324100"/>
          <a:ext cx="6777037" cy="3508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6898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1027664"/>
            <a:ext cx="7704856" cy="1143000"/>
          </a:xfrm>
        </p:spPr>
        <p:txBody>
          <a:bodyPr>
            <a:normAutofit fontScale="90000"/>
          </a:bodyPr>
          <a:lstStyle/>
          <a:p>
            <a:r>
              <a:rPr lang="id-ID" dirty="0" smtClean="0"/>
              <a:t>Definitions of Testing (IEEE/ANSI)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id-ID" dirty="0" smtClean="0"/>
              <a:t>The process of operating a system or component under specified conditions, observing or recording the results, and making an evaluation of some aspect of the system or component</a:t>
            </a:r>
          </a:p>
          <a:p>
            <a:pPr algn="just"/>
            <a:r>
              <a:rPr lang="id-ID" dirty="0" smtClean="0"/>
              <a:t>The process of analyzing a software item to detect the difference between existing and required conditions (bugs) and to evaluate the features of the software items.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805554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Good testers have a testing attitude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Testers hunt errors</a:t>
            </a:r>
          </a:p>
          <a:p>
            <a:r>
              <a:rPr lang="id-ID" dirty="0" smtClean="0"/>
              <a:t>Testers are destructive but creatively so</a:t>
            </a:r>
          </a:p>
          <a:p>
            <a:r>
              <a:rPr lang="id-ID" dirty="0" smtClean="0"/>
              <a:t>Tester pursue errors, not people</a:t>
            </a:r>
          </a:p>
          <a:p>
            <a:r>
              <a:rPr lang="id-ID" dirty="0" smtClean="0"/>
              <a:t>Testers add value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3521621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How testers Do IT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By examining the internal structure and design</a:t>
            </a:r>
          </a:p>
          <a:p>
            <a:r>
              <a:rPr lang="id-ID" dirty="0"/>
              <a:t>By examining the </a:t>
            </a:r>
            <a:r>
              <a:rPr lang="id-ID" dirty="0" smtClean="0"/>
              <a:t>functional user interface</a:t>
            </a:r>
            <a:endParaRPr lang="id-ID" dirty="0"/>
          </a:p>
          <a:p>
            <a:r>
              <a:rPr lang="id-ID" dirty="0"/>
              <a:t>By examining </a:t>
            </a:r>
            <a:r>
              <a:rPr lang="id-ID" dirty="0" smtClean="0"/>
              <a:t>design objectives</a:t>
            </a:r>
            <a:endParaRPr lang="id-ID" dirty="0"/>
          </a:p>
          <a:p>
            <a:r>
              <a:rPr lang="id-ID" dirty="0"/>
              <a:t>By examining the </a:t>
            </a:r>
            <a:r>
              <a:rPr lang="id-ID" dirty="0" smtClean="0"/>
              <a:t>users requirements</a:t>
            </a:r>
          </a:p>
          <a:p>
            <a:r>
              <a:rPr lang="id-ID" smtClean="0"/>
              <a:t>By executing code</a:t>
            </a:r>
            <a:endParaRPr lang="id-ID" dirty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81663468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43</TotalTime>
  <Words>349</Words>
  <Application>Microsoft Office PowerPoint</Application>
  <PresentationFormat>On-screen Show (4:3)</PresentationFormat>
  <Paragraphs>78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Austin</vt:lpstr>
      <vt:lpstr>Prologue</vt:lpstr>
      <vt:lpstr>Goal of testing (???)</vt:lpstr>
      <vt:lpstr>Quality Assurance</vt:lpstr>
      <vt:lpstr>The Six essentials of S/W testing</vt:lpstr>
      <vt:lpstr>Development and testing evolution</vt:lpstr>
      <vt:lpstr>Common Distribution of errors</vt:lpstr>
      <vt:lpstr>Definitions of Testing (IEEE/ANSI)</vt:lpstr>
      <vt:lpstr>Good testers have a testing attitude</vt:lpstr>
      <vt:lpstr>How testers Do IT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Citra Noviyasari</dc:creator>
  <cp:lastModifiedBy>Citra Noviyasari</cp:lastModifiedBy>
  <cp:revision>6</cp:revision>
  <dcterms:created xsi:type="dcterms:W3CDTF">2014-03-21T22:13:00Z</dcterms:created>
  <dcterms:modified xsi:type="dcterms:W3CDTF">2014-03-24T04:14:12Z</dcterms:modified>
</cp:coreProperties>
</file>