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8" r:id="rId10"/>
    <p:sldId id="263" r:id="rId11"/>
    <p:sldId id="264" r:id="rId12"/>
    <p:sldId id="265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3" autoAdjust="0"/>
    <p:restoredTop sz="94660"/>
  </p:normalViewPr>
  <p:slideViewPr>
    <p:cSldViewPr>
      <p:cViewPr varScale="1">
        <p:scale>
          <a:sx n="75" d="100"/>
          <a:sy n="75" d="100"/>
        </p:scale>
        <p:origin x="82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CC6A3-9D97-44CD-9457-FA391CC13717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E7CB0-8D32-4440-8171-49A60B3D59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3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E178FD-15F6-4673-BD08-16B0E353036F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17A99F5-1C73-4FCD-8012-E3B607F11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78FD-15F6-4673-BD08-16B0E353036F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A99F5-1C73-4FCD-8012-E3B607F11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78FD-15F6-4673-BD08-16B0E353036F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A99F5-1C73-4FCD-8012-E3B607F11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E178FD-15F6-4673-BD08-16B0E353036F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7A99F5-1C73-4FCD-8012-E3B607F11E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E178FD-15F6-4673-BD08-16B0E353036F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17A99F5-1C73-4FCD-8012-E3B607F11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78FD-15F6-4673-BD08-16B0E353036F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A99F5-1C73-4FCD-8012-E3B607F11E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78FD-15F6-4673-BD08-16B0E353036F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A99F5-1C73-4FCD-8012-E3B607F11E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E178FD-15F6-4673-BD08-16B0E353036F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7A99F5-1C73-4FCD-8012-E3B607F11E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78FD-15F6-4673-BD08-16B0E353036F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A99F5-1C73-4FCD-8012-E3B607F11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E178FD-15F6-4673-BD08-16B0E353036F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7A99F5-1C73-4FCD-8012-E3B607F11E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E178FD-15F6-4673-BD08-16B0E353036F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7A99F5-1C73-4FCD-8012-E3B607F11E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E178FD-15F6-4673-BD08-16B0E353036F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7A99F5-1C73-4FCD-8012-E3B607F11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TEORI PELUANG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Inne</a:t>
            </a:r>
            <a:r>
              <a:rPr lang="en-US" dirty="0" smtClean="0"/>
              <a:t> </a:t>
            </a:r>
            <a:r>
              <a:rPr lang="en-US" dirty="0" err="1" smtClean="0"/>
              <a:t>Novita</a:t>
            </a:r>
            <a:r>
              <a:rPr lang="en-US" dirty="0" smtClean="0"/>
              <a:t>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peluang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id-ID" sz="2000" dirty="0" smtClean="0"/>
              <a:t> </a:t>
            </a: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dengan</a:t>
            </a:r>
            <a:r>
              <a:rPr lang="en-US" sz="2000" dirty="0" smtClean="0"/>
              <a:t>  </a:t>
            </a:r>
            <a:r>
              <a:rPr lang="id-ID" sz="2000" dirty="0" smtClean="0"/>
              <a:t>N(A)</a:t>
            </a:r>
            <a:r>
              <a:rPr lang="en-US" sz="2000" dirty="0" smtClean="0"/>
              <a:t> :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penyusun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A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	     N</a:t>
            </a:r>
            <a:r>
              <a:rPr lang="id-ID" sz="2000" dirty="0" smtClean="0"/>
              <a:t>(S) </a:t>
            </a:r>
            <a:r>
              <a:rPr lang="en-US" sz="2000" dirty="0" smtClean="0"/>
              <a:t> :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S</a:t>
            </a:r>
          </a:p>
          <a:p>
            <a:pPr lvl="0"/>
            <a:r>
              <a:rPr lang="en-US" sz="2000" b="1" dirty="0" err="1" smtClean="0"/>
              <a:t>Contoh</a:t>
            </a:r>
            <a:r>
              <a:rPr lang="en-US" sz="2000" b="1" dirty="0" smtClean="0"/>
              <a:t> </a:t>
            </a:r>
            <a:endParaRPr lang="en-US" sz="2000" dirty="0" smtClean="0"/>
          </a:p>
          <a:p>
            <a:r>
              <a:rPr lang="en-US" sz="2000" dirty="0" err="1" smtClean="0"/>
              <a:t>Berapa</a:t>
            </a:r>
            <a:r>
              <a:rPr lang="en-US" sz="2000" dirty="0" smtClean="0"/>
              <a:t> </a:t>
            </a:r>
            <a:r>
              <a:rPr lang="en-US" sz="2000" dirty="0" err="1" smtClean="0"/>
              <a:t>peluang</a:t>
            </a:r>
            <a:r>
              <a:rPr lang="en-US" sz="2000" dirty="0" smtClean="0"/>
              <a:t>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kartu</a:t>
            </a:r>
            <a:r>
              <a:rPr lang="en-US" sz="2000" dirty="0" smtClean="0"/>
              <a:t> as </a:t>
            </a:r>
            <a:r>
              <a:rPr lang="en-US" sz="2000" dirty="0" err="1" smtClean="0"/>
              <a:t>hitam</a:t>
            </a:r>
            <a:r>
              <a:rPr lang="en-US" sz="2000" dirty="0" smtClean="0"/>
              <a:t>,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kartu</a:t>
            </a:r>
            <a:r>
              <a:rPr lang="en-US" sz="2000" dirty="0" smtClean="0"/>
              <a:t>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acak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kartu</a:t>
            </a:r>
            <a:r>
              <a:rPr lang="en-US" sz="2000" dirty="0" smtClean="0"/>
              <a:t> bridge ?</a:t>
            </a:r>
          </a:p>
          <a:p>
            <a:r>
              <a:rPr lang="en-US" sz="2000" b="1" dirty="0" err="1" smtClean="0"/>
              <a:t>Jawab</a:t>
            </a:r>
            <a:r>
              <a:rPr lang="en-US" sz="2000" dirty="0" smtClean="0"/>
              <a:t> :</a:t>
            </a:r>
          </a:p>
          <a:p>
            <a:r>
              <a:rPr lang="id-ID" sz="2000" dirty="0" smtClean="0"/>
              <a:t> N(A)</a:t>
            </a:r>
            <a:r>
              <a:rPr lang="en-US" sz="2000" dirty="0" smtClean="0"/>
              <a:t> =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kartu</a:t>
            </a:r>
            <a:r>
              <a:rPr lang="en-US" sz="2000" dirty="0" smtClean="0"/>
              <a:t> as </a:t>
            </a:r>
            <a:r>
              <a:rPr lang="en-US" sz="2000" dirty="0" err="1" smtClean="0"/>
              <a:t>hitam</a:t>
            </a:r>
            <a:r>
              <a:rPr lang="en-US" sz="2000" dirty="0" smtClean="0"/>
              <a:t> = 2 (♠ </a:t>
            </a:r>
            <a:r>
              <a:rPr lang="en-US" sz="2000" dirty="0" err="1" smtClean="0"/>
              <a:t>dan</a:t>
            </a:r>
            <a:r>
              <a:rPr lang="en-US" sz="2000" dirty="0" smtClean="0"/>
              <a:t> ♣)                     N</a:t>
            </a:r>
            <a:r>
              <a:rPr lang="id-ID" sz="2000" dirty="0" smtClean="0"/>
              <a:t>(S)</a:t>
            </a:r>
            <a:r>
              <a:rPr lang="en-US" sz="2000" dirty="0" smtClean="0"/>
              <a:t> =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kartu</a:t>
            </a:r>
            <a:r>
              <a:rPr lang="en-US" sz="2000" dirty="0" smtClean="0"/>
              <a:t> bridge = 52</a:t>
            </a:r>
          </a:p>
          <a:p>
            <a:r>
              <a:rPr lang="en-US" sz="2000" dirty="0" smtClean="0"/>
              <a:t>P (</a:t>
            </a:r>
            <a:r>
              <a:rPr lang="id-ID" sz="2000" dirty="0" smtClean="0"/>
              <a:t>A</a:t>
            </a:r>
            <a:r>
              <a:rPr lang="en-US" sz="2000" dirty="0" smtClean="0"/>
              <a:t>) =       → ☺ </a:t>
            </a:r>
            <a:r>
              <a:rPr lang="en-US" sz="2000" dirty="0" err="1" smtClean="0"/>
              <a:t>Peluang</a:t>
            </a:r>
            <a:r>
              <a:rPr lang="en-US" sz="2000" dirty="0" smtClean="0"/>
              <a:t> </a:t>
            </a:r>
            <a:r>
              <a:rPr lang="en-US" sz="2000" dirty="0" err="1" smtClean="0"/>
              <a:t>terambilnya</a:t>
            </a:r>
            <a:r>
              <a:rPr lang="en-US" sz="2000" dirty="0" smtClean="0"/>
              <a:t> as </a:t>
            </a:r>
            <a:r>
              <a:rPr lang="en-US" sz="2000" dirty="0" err="1" smtClean="0"/>
              <a:t>hitam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 </a:t>
            </a: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3657601" y="1696497"/>
          <a:ext cx="1219200" cy="589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3" imgW="863225" imgH="418918" progId="Equation.3">
                  <p:embed/>
                </p:oleObj>
              </mc:Choice>
              <mc:Fallback>
                <p:oleObj name="Equation" r:id="rId3" imgW="863225" imgH="418918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1" y="1696497"/>
                        <a:ext cx="1219200" cy="5895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762126" y="5383696"/>
          <a:ext cx="299224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5" imgW="215713" imgH="393359" progId="Equation.3">
                  <p:embed/>
                </p:oleObj>
              </mc:Choice>
              <mc:Fallback>
                <p:oleObj name="Equation" r:id="rId5" imgW="215713" imgH="39335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6" y="5383696"/>
                        <a:ext cx="299224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000" b="1" dirty="0" err="1" smtClean="0"/>
              <a:t>Contoh</a:t>
            </a:r>
            <a:r>
              <a:rPr lang="en-US" sz="2000" b="1" dirty="0" smtClean="0"/>
              <a:t>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Terdapat</a:t>
            </a:r>
            <a:r>
              <a:rPr lang="en-US" sz="2000" dirty="0" smtClean="0"/>
              <a:t> 10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kandidat</a:t>
            </a:r>
            <a:r>
              <a:rPr lang="en-US" sz="2000" dirty="0" smtClean="0"/>
              <a:t>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6 </a:t>
            </a:r>
            <a:r>
              <a:rPr lang="en-US" sz="2000" dirty="0" err="1" smtClean="0"/>
              <a:t>Sarjana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(SE) </a:t>
            </a:r>
            <a:r>
              <a:rPr lang="en-US" sz="2000" dirty="0" err="1" smtClean="0"/>
              <a:t>dan</a:t>
            </a:r>
            <a:r>
              <a:rPr lang="en-US" sz="2000" dirty="0" smtClean="0"/>
              <a:t> 4 </a:t>
            </a:r>
            <a:r>
              <a:rPr lang="en-US" sz="2000" dirty="0" err="1" smtClean="0"/>
              <a:t>Sarjana</a:t>
            </a:r>
            <a:r>
              <a:rPr lang="en-US" sz="2000" dirty="0" smtClean="0"/>
              <a:t> </a:t>
            </a:r>
            <a:r>
              <a:rPr lang="en-US" sz="2000" dirty="0" err="1" smtClean="0"/>
              <a:t>Teknik</a:t>
            </a:r>
            <a:r>
              <a:rPr lang="en-US" sz="2000" dirty="0" smtClean="0"/>
              <a:t> (ST). </a:t>
            </a:r>
            <a:r>
              <a:rPr lang="en-US" sz="2000" dirty="0" err="1" smtClean="0"/>
              <a:t>Berapa</a:t>
            </a:r>
            <a:r>
              <a:rPr lang="en-US" sz="2000" dirty="0" smtClean="0"/>
              <a:t> </a:t>
            </a:r>
            <a:r>
              <a:rPr lang="en-US" sz="2000" dirty="0" err="1" smtClean="0"/>
              <a:t>peluang</a:t>
            </a:r>
            <a:r>
              <a:rPr lang="en-US" sz="2000" dirty="0" smtClean="0"/>
              <a:t> </a:t>
            </a:r>
            <a:r>
              <a:rPr lang="en-US" sz="2000" dirty="0" err="1" smtClean="0"/>
              <a:t>terpilih</a:t>
            </a:r>
            <a:r>
              <a:rPr lang="en-US" sz="2000" dirty="0" smtClean="0"/>
              <a:t> 3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2 SE </a:t>
            </a:r>
            <a:r>
              <a:rPr lang="en-US" sz="2000" dirty="0" err="1" smtClean="0"/>
              <a:t>dan</a:t>
            </a:r>
            <a:r>
              <a:rPr lang="en-US" sz="2000" dirty="0" smtClean="0"/>
              <a:t> 1 ST?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Jawab</a:t>
            </a:r>
            <a:r>
              <a:rPr lang="en-US" sz="2000" dirty="0" smtClean="0"/>
              <a:t> :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Mis</a:t>
            </a:r>
            <a:r>
              <a:rPr lang="en-US" sz="2000" dirty="0" smtClean="0"/>
              <a:t> A=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</a:t>
            </a:r>
            <a:r>
              <a:rPr lang="en-US" sz="2000" dirty="0" err="1" smtClean="0"/>
              <a:t>terpilihnya</a:t>
            </a:r>
            <a:r>
              <a:rPr lang="en-US" sz="2000" dirty="0" smtClean="0"/>
              <a:t> 3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2 SE </a:t>
            </a:r>
            <a:r>
              <a:rPr lang="en-US" sz="2000" dirty="0" err="1" smtClean="0"/>
              <a:t>dan</a:t>
            </a:r>
            <a:r>
              <a:rPr lang="en-US" sz="2000" dirty="0" smtClean="0"/>
              <a:t> 1 ST? </a:t>
            </a:r>
            <a:r>
              <a:rPr lang="en-US" sz="2000" dirty="0" err="1" smtClean="0"/>
              <a:t>maka</a:t>
            </a:r>
            <a:r>
              <a:rPr lang="en-US" sz="2000" dirty="0" smtClean="0"/>
              <a:t> 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N(A) =                                          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N(S) =         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P(A) = </a:t>
            </a:r>
            <a:endParaRPr lang="en-US" sz="20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3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Jika</a:t>
            </a:r>
            <a:r>
              <a:rPr lang="en-US" sz="2000" dirty="0" smtClean="0"/>
              <a:t> P(A) </a:t>
            </a:r>
            <a:r>
              <a:rPr lang="en-US" sz="2000" dirty="0" err="1" smtClean="0"/>
              <a:t>meyatakan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peluang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A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                 			0 ≤ P(A) ≤1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Jika</a:t>
            </a:r>
            <a:r>
              <a:rPr lang="en-US" sz="2000" dirty="0" smtClean="0"/>
              <a:t>      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 A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</a:p>
          <a:p>
            <a:endParaRPr lang="en-US" dirty="0" smtClean="0"/>
          </a:p>
          <a:p>
            <a:r>
              <a:rPr lang="en-US" sz="2000" dirty="0" err="1" smtClean="0"/>
              <a:t>Contoh</a:t>
            </a:r>
            <a:r>
              <a:rPr lang="en-US" sz="2000" dirty="0" smtClean="0"/>
              <a:t> :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peluang</a:t>
            </a:r>
            <a:r>
              <a:rPr lang="en-US" sz="2000" dirty="0" smtClean="0"/>
              <a:t> </a:t>
            </a:r>
            <a:r>
              <a:rPr lang="en-US" sz="2000" dirty="0" err="1" smtClean="0"/>
              <a:t>hari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hujan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0.65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peluang</a:t>
            </a:r>
            <a:r>
              <a:rPr lang="en-US" sz="2000" dirty="0" smtClean="0"/>
              <a:t> </a:t>
            </a:r>
            <a:r>
              <a:rPr lang="en-US" sz="2000" dirty="0" err="1" smtClean="0"/>
              <a:t>hari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hujan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1-0.65 = 0.35</a:t>
            </a:r>
          </a:p>
          <a:p>
            <a:endParaRPr lang="en-US" sz="2000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32560" y="2438400"/>
          <a:ext cx="24384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3" imgW="152280" imgH="203040" progId="Equation.3">
                  <p:embed/>
                </p:oleObj>
              </mc:Choice>
              <mc:Fallback>
                <p:oleObj name="Equation" r:id="rId3" imgW="1522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2560" y="2438400"/>
                        <a:ext cx="24384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24200" y="2872408"/>
          <a:ext cx="1768976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5" imgW="1002960" imgH="241200" progId="Equation.3">
                  <p:embed/>
                </p:oleObj>
              </mc:Choice>
              <mc:Fallback>
                <p:oleObj name="Equation" r:id="rId5" imgW="100296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72408"/>
                        <a:ext cx="1768976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KAIDAH PENJUMLAHAN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Jika</a:t>
            </a:r>
            <a:r>
              <a:rPr lang="en-US" sz="2000" dirty="0" smtClean="0"/>
              <a:t> A </a:t>
            </a:r>
            <a:r>
              <a:rPr lang="en-US" sz="2000" dirty="0" err="1" smtClean="0"/>
              <a:t>dan</a:t>
            </a:r>
            <a:r>
              <a:rPr lang="en-US" sz="2000" dirty="0" smtClean="0"/>
              <a:t> B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2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</a:t>
            </a:r>
            <a:r>
              <a:rPr lang="en-US" sz="2000" dirty="0" err="1" smtClean="0"/>
              <a:t>sembarang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Jika</a:t>
            </a:r>
            <a:r>
              <a:rPr lang="en-US" sz="2000" dirty="0" smtClean="0"/>
              <a:t> A </a:t>
            </a:r>
            <a:r>
              <a:rPr lang="en-US" sz="2000" dirty="0" err="1" smtClean="0"/>
              <a:t>dan</a:t>
            </a:r>
            <a:r>
              <a:rPr lang="en-US" sz="2000" dirty="0" smtClean="0"/>
              <a:t> B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terpisah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2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</a:t>
            </a:r>
            <a:r>
              <a:rPr lang="en-US" sz="2000" dirty="0" err="1" smtClean="0"/>
              <a:t>dikatakan</a:t>
            </a:r>
            <a:r>
              <a:rPr lang="en-US" sz="2000" dirty="0" smtClean="0"/>
              <a:t>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terpisah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2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bersamaan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Contoh</a:t>
            </a:r>
            <a:r>
              <a:rPr lang="en-US" sz="2000" dirty="0" smtClean="0"/>
              <a:t> :</a:t>
            </a:r>
          </a:p>
          <a:p>
            <a:pPr lvl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melempar</a:t>
            </a:r>
            <a:r>
              <a:rPr lang="en-US" sz="2000" dirty="0" smtClean="0"/>
              <a:t> </a:t>
            </a:r>
            <a:r>
              <a:rPr lang="en-US" sz="2000" dirty="0" err="1" smtClean="0"/>
              <a:t>sekeping</a:t>
            </a:r>
            <a:r>
              <a:rPr lang="en-US" sz="2000" dirty="0" smtClean="0"/>
              <a:t> </a:t>
            </a:r>
            <a:r>
              <a:rPr lang="en-US" sz="2000" dirty="0" err="1" smtClean="0"/>
              <a:t>koin</a:t>
            </a:r>
            <a:r>
              <a:rPr lang="en-US" sz="2000" dirty="0" smtClean="0"/>
              <a:t>,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'</a:t>
            </a:r>
            <a:r>
              <a:rPr lang="en-US" sz="2000" dirty="0" err="1" smtClean="0"/>
              <a:t>mendapat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'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'</a:t>
            </a:r>
            <a:r>
              <a:rPr lang="en-US" sz="2000" dirty="0" err="1" smtClean="0"/>
              <a:t>mendapat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'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terpisah</a:t>
            </a:r>
            <a:r>
              <a:rPr lang="en-US" sz="2000" dirty="0" smtClean="0"/>
              <a:t>, </a:t>
            </a:r>
            <a:r>
              <a:rPr lang="en-US" sz="2000" dirty="0" err="1" smtClean="0"/>
              <a:t>sebab</a:t>
            </a:r>
            <a:r>
              <a:rPr lang="en-US" sz="2000" dirty="0" smtClean="0"/>
              <a:t> </a:t>
            </a:r>
            <a:r>
              <a:rPr lang="en-US" sz="2000" dirty="0" err="1" smtClean="0"/>
              <a:t>keduanya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bersamaan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2260600"/>
          <a:ext cx="4495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Equation" r:id="rId3" imgW="2247840" imgH="203040" progId="Equation.3">
                  <p:embed/>
                </p:oleObj>
              </mc:Choice>
              <mc:Fallback>
                <p:oleObj name="Equation" r:id="rId3" imgW="22478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60600"/>
                        <a:ext cx="44958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86001" y="3276600"/>
          <a:ext cx="3200399" cy="423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5" imgW="1536480" imgH="203040" progId="Equation.3">
                  <p:embed/>
                </p:oleObj>
              </mc:Choice>
              <mc:Fallback>
                <p:oleObj name="Equation" r:id="rId5" imgW="15364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1" y="3276600"/>
                        <a:ext cx="3200399" cy="4231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711952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err="1" smtClean="0"/>
              <a:t>Misalnya</a:t>
            </a:r>
            <a:r>
              <a:rPr lang="en-US" sz="1800" dirty="0" smtClean="0"/>
              <a:t>, </a:t>
            </a:r>
            <a:r>
              <a:rPr lang="en-US" sz="1800" dirty="0" err="1" smtClean="0"/>
              <a:t>ketika</a:t>
            </a:r>
            <a:r>
              <a:rPr lang="en-US" sz="1800" dirty="0" smtClean="0"/>
              <a:t> </a:t>
            </a:r>
            <a:r>
              <a:rPr lang="en-US" sz="1800" dirty="0" err="1" smtClean="0"/>
              <a:t>memilah</a:t>
            </a:r>
            <a:r>
              <a:rPr lang="en-US" sz="1800" dirty="0" smtClean="0"/>
              <a:t> bola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acak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keranjang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berisi</a:t>
            </a:r>
            <a:r>
              <a:rPr lang="en-US" sz="1800" dirty="0" smtClean="0"/>
              <a:t> 3 bola </a:t>
            </a:r>
            <a:r>
              <a:rPr lang="en-US" sz="1800" dirty="0" err="1" smtClean="0"/>
              <a:t>biru</a:t>
            </a:r>
            <a:r>
              <a:rPr lang="en-US" sz="1800" dirty="0" smtClean="0"/>
              <a:t>, 2 bola </a:t>
            </a:r>
            <a:r>
              <a:rPr lang="en-US" sz="1800" dirty="0" err="1" smtClean="0"/>
              <a:t>hijau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5 bola </a:t>
            </a:r>
            <a:r>
              <a:rPr lang="en-US" sz="1800" dirty="0" err="1" smtClean="0"/>
              <a:t>merah</a:t>
            </a:r>
            <a:r>
              <a:rPr lang="en-US" sz="1800" dirty="0" smtClean="0"/>
              <a:t>, </a:t>
            </a:r>
            <a:r>
              <a:rPr lang="en-US" sz="1800" dirty="0" err="1" smtClean="0"/>
              <a:t>peluang</a:t>
            </a:r>
            <a:r>
              <a:rPr lang="en-US" sz="1800" dirty="0" smtClean="0"/>
              <a:t> </a:t>
            </a:r>
            <a:r>
              <a:rPr lang="en-US" sz="1800" dirty="0" err="1" smtClean="0"/>
              <a:t>mendapat</a:t>
            </a:r>
            <a:r>
              <a:rPr lang="en-US" sz="1800" dirty="0" smtClean="0"/>
              <a:t> bola </a:t>
            </a:r>
            <a:r>
              <a:rPr lang="en-US" sz="1800" dirty="0" err="1" smtClean="0"/>
              <a:t>biru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merah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endParaRPr lang="en-US" sz="1800" dirty="0" smtClean="0"/>
          </a:p>
          <a:p>
            <a:pPr>
              <a:buNone/>
            </a:pPr>
            <a:r>
              <a:rPr lang="en-US" sz="1800" b="1" i="1" dirty="0" smtClean="0"/>
              <a:t>	P</a:t>
            </a:r>
            <a:r>
              <a:rPr lang="en-US" sz="1800" dirty="0" smtClean="0"/>
              <a:t>(</a:t>
            </a:r>
            <a:r>
              <a:rPr lang="en-US" sz="1800" i="1" dirty="0" err="1" smtClean="0"/>
              <a:t>Biru</a:t>
            </a:r>
            <a:r>
              <a:rPr lang="en-US" sz="1800" dirty="0" smtClean="0"/>
              <a:t> </a:t>
            </a:r>
            <a:r>
              <a:rPr lang="en-US" sz="1800" dirty="0" err="1" smtClean="0"/>
              <a:t>atau</a:t>
            </a:r>
            <a:r>
              <a:rPr lang="en-US" sz="1800" dirty="0" smtClean="0"/>
              <a:t> </a:t>
            </a:r>
            <a:r>
              <a:rPr lang="en-US" sz="1800" i="1" dirty="0" err="1" smtClean="0"/>
              <a:t>Merah</a:t>
            </a:r>
            <a:r>
              <a:rPr lang="en-US" sz="1800" dirty="0" smtClean="0"/>
              <a:t>) = </a:t>
            </a:r>
            <a:r>
              <a:rPr lang="en-US" sz="1800" b="1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err="1" smtClean="0"/>
              <a:t>Biru</a:t>
            </a:r>
            <a:r>
              <a:rPr lang="en-US" sz="1800" dirty="0" smtClean="0"/>
              <a:t>) + </a:t>
            </a:r>
            <a:r>
              <a:rPr lang="en-US" sz="1800" b="1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err="1" smtClean="0"/>
              <a:t>Merah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b="1" i="1" dirty="0" smtClean="0"/>
              <a:t>	P</a:t>
            </a:r>
            <a:r>
              <a:rPr lang="en-US" sz="1800" dirty="0" smtClean="0"/>
              <a:t>(</a:t>
            </a:r>
            <a:r>
              <a:rPr lang="en-US" sz="1800" i="1" dirty="0" err="1" smtClean="0"/>
              <a:t>Biru</a:t>
            </a:r>
            <a:r>
              <a:rPr lang="en-US" sz="1800" dirty="0" smtClean="0"/>
              <a:t> </a:t>
            </a:r>
            <a:r>
              <a:rPr lang="en-US" sz="1800" dirty="0" err="1" smtClean="0"/>
              <a:t>atau</a:t>
            </a:r>
            <a:r>
              <a:rPr lang="en-US" sz="1800" dirty="0" smtClean="0"/>
              <a:t> </a:t>
            </a:r>
            <a:r>
              <a:rPr lang="en-US" sz="1800" i="1" dirty="0" err="1" smtClean="0"/>
              <a:t>Merah</a:t>
            </a:r>
            <a:r>
              <a:rPr lang="en-US" sz="1800" dirty="0" smtClean="0"/>
              <a:t>) = 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/</a:t>
            </a:r>
            <a:r>
              <a:rPr lang="en-US" sz="1800" baseline="-25000" dirty="0" smtClean="0"/>
              <a:t>10</a:t>
            </a:r>
            <a:r>
              <a:rPr lang="en-US" sz="1800" dirty="0" smtClean="0"/>
              <a:t> + </a:t>
            </a:r>
            <a:r>
              <a:rPr lang="en-US" sz="1800" baseline="30000" dirty="0" smtClean="0"/>
              <a:t>5</a:t>
            </a:r>
            <a:r>
              <a:rPr lang="en-US" sz="1800" dirty="0" smtClean="0"/>
              <a:t>/</a:t>
            </a:r>
            <a:r>
              <a:rPr lang="en-US" sz="1800" baseline="-25000" dirty="0" smtClean="0"/>
              <a:t>10</a:t>
            </a:r>
            <a:endParaRPr lang="en-US" sz="1800" dirty="0" smtClean="0"/>
          </a:p>
          <a:p>
            <a:pPr>
              <a:buNone/>
            </a:pPr>
            <a:r>
              <a:rPr lang="en-US" sz="1800" b="1" i="1" dirty="0" smtClean="0"/>
              <a:t>	P</a:t>
            </a:r>
            <a:r>
              <a:rPr lang="en-US" sz="1800" dirty="0" smtClean="0"/>
              <a:t>(</a:t>
            </a:r>
            <a:r>
              <a:rPr lang="en-US" sz="1800" i="1" dirty="0" err="1" smtClean="0"/>
              <a:t>Biru</a:t>
            </a:r>
            <a:r>
              <a:rPr lang="en-US" sz="1800" dirty="0" smtClean="0"/>
              <a:t> </a:t>
            </a:r>
            <a:r>
              <a:rPr lang="en-US" sz="1800" dirty="0" err="1" smtClean="0"/>
              <a:t>atau</a:t>
            </a:r>
            <a:r>
              <a:rPr lang="en-US" sz="1800" dirty="0" smtClean="0"/>
              <a:t> </a:t>
            </a:r>
            <a:r>
              <a:rPr lang="en-US" sz="1800" i="1" dirty="0" err="1" smtClean="0"/>
              <a:t>Merah</a:t>
            </a:r>
            <a:r>
              <a:rPr lang="en-US" sz="1800" dirty="0" smtClean="0"/>
              <a:t>) = </a:t>
            </a:r>
            <a:r>
              <a:rPr lang="en-US" sz="1800" baseline="30000" dirty="0" smtClean="0"/>
              <a:t>8</a:t>
            </a:r>
            <a:r>
              <a:rPr lang="en-US" sz="1800" dirty="0" smtClean="0"/>
              <a:t>/</a:t>
            </a:r>
            <a:r>
              <a:rPr lang="en-US" sz="1800" baseline="-25000" dirty="0" smtClean="0"/>
              <a:t>10</a:t>
            </a:r>
            <a:r>
              <a:rPr lang="en-US" sz="1800" dirty="0" smtClean="0"/>
              <a:t> = 0.8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 err="1" smtClean="0"/>
              <a:t>penjumlahan</a:t>
            </a:r>
            <a:r>
              <a:rPr lang="en-US" sz="1800" dirty="0" smtClean="0"/>
              <a:t> 2 </a:t>
            </a:r>
            <a:r>
              <a:rPr lang="en-US" sz="1800" dirty="0" err="1" smtClean="0"/>
              <a:t>kejadian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saling</a:t>
            </a:r>
            <a:r>
              <a:rPr lang="en-US" sz="1800" dirty="0" smtClean="0"/>
              <a:t> </a:t>
            </a:r>
            <a:r>
              <a:rPr lang="en-US" sz="1800" dirty="0" err="1" smtClean="0"/>
              <a:t>terpisah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Misalnya</a:t>
            </a:r>
            <a:r>
              <a:rPr lang="en-US" sz="1800" dirty="0" smtClean="0"/>
              <a:t>, </a:t>
            </a:r>
            <a:r>
              <a:rPr lang="en-US" sz="1800" dirty="0" err="1" smtClean="0"/>
              <a:t>ketika</a:t>
            </a:r>
            <a:r>
              <a:rPr lang="en-US" sz="1800" dirty="0" smtClean="0"/>
              <a:t> </a:t>
            </a:r>
            <a:r>
              <a:rPr lang="en-US" sz="1800" dirty="0" err="1" smtClean="0"/>
              <a:t>mengambil</a:t>
            </a:r>
            <a:r>
              <a:rPr lang="en-US" sz="1800" dirty="0" smtClean="0"/>
              <a:t> </a:t>
            </a:r>
            <a:r>
              <a:rPr lang="en-US" sz="1800" dirty="0" err="1" smtClean="0"/>
              <a:t>kartu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set </a:t>
            </a:r>
            <a:r>
              <a:rPr lang="en-US" sz="1800" dirty="0" err="1" smtClean="0"/>
              <a:t>kartu</a:t>
            </a:r>
            <a:r>
              <a:rPr lang="en-US" sz="1800" dirty="0" smtClean="0"/>
              <a:t> </a:t>
            </a:r>
            <a:r>
              <a:rPr lang="en-US" sz="1800" dirty="0" err="1" smtClean="0"/>
              <a:t>permainan</a:t>
            </a:r>
            <a:r>
              <a:rPr lang="en-US" sz="1800" dirty="0" smtClean="0"/>
              <a:t> (52 </a:t>
            </a:r>
            <a:r>
              <a:rPr lang="en-US" sz="1800" dirty="0" err="1" smtClean="0"/>
              <a:t>kartu</a:t>
            </a:r>
            <a:r>
              <a:rPr lang="en-US" sz="1800" dirty="0" smtClean="0"/>
              <a:t>), </a:t>
            </a:r>
            <a:r>
              <a:rPr lang="en-US" sz="1800" dirty="0" err="1" smtClean="0"/>
              <a:t>peluang</a:t>
            </a:r>
            <a:r>
              <a:rPr lang="en-US" sz="1800" dirty="0" smtClean="0"/>
              <a:t> </a:t>
            </a:r>
            <a:r>
              <a:rPr lang="en-US" sz="1800" dirty="0" err="1" smtClean="0"/>
              <a:t>mendapat</a:t>
            </a:r>
            <a:r>
              <a:rPr lang="en-US" sz="1800" dirty="0" smtClean="0"/>
              <a:t> </a:t>
            </a:r>
            <a:r>
              <a:rPr lang="en-US" sz="1800" dirty="0" err="1" smtClean="0"/>
              <a:t>kartu</a:t>
            </a:r>
            <a:r>
              <a:rPr lang="en-US" sz="1800" dirty="0" smtClean="0"/>
              <a:t> </a:t>
            </a:r>
            <a:r>
              <a:rPr lang="en-US" sz="1800" dirty="0" err="1" smtClean="0"/>
              <a:t>merah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raja </a:t>
            </a:r>
            <a:r>
              <a:rPr lang="en-US" sz="1800" dirty="0" err="1" smtClean="0"/>
              <a:t>adalah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Jawab</a:t>
            </a:r>
            <a:r>
              <a:rPr lang="en-US" sz="1800" dirty="0" smtClean="0"/>
              <a:t> :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perhatikan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</a:t>
            </a:r>
            <a:r>
              <a:rPr lang="en-US" sz="1800" dirty="0" err="1" smtClean="0"/>
              <a:t>kartu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merah</a:t>
            </a:r>
            <a:r>
              <a:rPr lang="en-US" sz="1800" dirty="0" smtClean="0"/>
              <a:t>, raja,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keduanya</a:t>
            </a:r>
            <a:r>
              <a:rPr lang="en-US" sz="1800" dirty="0" smtClean="0"/>
              <a:t> (</a:t>
            </a:r>
            <a:r>
              <a:rPr lang="en-US" sz="1800" dirty="0" err="1" smtClean="0"/>
              <a:t>yaitu</a:t>
            </a:r>
            <a:r>
              <a:rPr lang="en-US" sz="1800" dirty="0" smtClean="0"/>
              <a:t> raja </a:t>
            </a:r>
            <a:r>
              <a:rPr lang="en-US" sz="1800" dirty="0" err="1" smtClean="0"/>
              <a:t>merah</a:t>
            </a:r>
            <a:r>
              <a:rPr lang="en-US" sz="1800" dirty="0" smtClean="0"/>
              <a:t>). </a:t>
            </a:r>
            <a:r>
              <a:rPr lang="en-US" sz="1800" dirty="0" err="1" smtClean="0"/>
              <a:t>Jadi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mengurangi</a:t>
            </a:r>
            <a:r>
              <a:rPr lang="en-US" sz="1800" dirty="0" smtClean="0"/>
              <a:t> </a:t>
            </a:r>
            <a:r>
              <a:rPr lang="en-US" sz="1800" dirty="0" err="1" smtClean="0"/>
              <a:t>peluang</a:t>
            </a:r>
            <a:r>
              <a:rPr lang="en-US" sz="1800" dirty="0" smtClean="0"/>
              <a:t> </a:t>
            </a:r>
            <a:r>
              <a:rPr lang="en-US" sz="1800" dirty="0" err="1" smtClean="0"/>
              <a:t>kartu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raja </a:t>
            </a:r>
            <a:r>
              <a:rPr lang="en-US" sz="1800" dirty="0" err="1" smtClean="0"/>
              <a:t>merah</a:t>
            </a:r>
            <a:r>
              <a:rPr lang="en-US" sz="1800" dirty="0" smtClean="0"/>
              <a:t>,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peluang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termasuk</a:t>
            </a:r>
            <a:r>
              <a:rPr lang="en-US" sz="1800" dirty="0" smtClean="0"/>
              <a:t> </a:t>
            </a:r>
            <a:r>
              <a:rPr lang="en-US" sz="1800" dirty="0" err="1" smtClean="0"/>
              <a:t>ketika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menghitung</a:t>
            </a:r>
            <a:r>
              <a:rPr lang="en-US" sz="1800" dirty="0" smtClean="0"/>
              <a:t> </a:t>
            </a:r>
            <a:r>
              <a:rPr lang="en-US" sz="1800" dirty="0" err="1" smtClean="0"/>
              <a:t>peluang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kartu</a:t>
            </a:r>
            <a:r>
              <a:rPr lang="en-US" sz="1800" dirty="0" smtClean="0"/>
              <a:t> </a:t>
            </a:r>
            <a:r>
              <a:rPr lang="en-US" sz="1800" dirty="0" err="1" smtClean="0"/>
              <a:t>merah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peluang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kartu</a:t>
            </a:r>
            <a:r>
              <a:rPr lang="en-US" sz="1800" dirty="0" smtClean="0"/>
              <a:t> raja.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penjumlahan</a:t>
            </a:r>
            <a:r>
              <a:rPr lang="en-US" sz="1800" dirty="0" smtClean="0"/>
              <a:t> 2 </a:t>
            </a:r>
            <a:r>
              <a:rPr lang="en-US" sz="1800" dirty="0" err="1" smtClean="0"/>
              <a:t>kejadian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i="1" dirty="0" smtClean="0"/>
              <a:t>	</a:t>
            </a:r>
            <a:endParaRPr lang="en-US" sz="1800" dirty="0" smtClean="0"/>
          </a:p>
          <a:p>
            <a:endParaRPr lang="en-US" sz="2000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828800" y="5715000"/>
          <a:ext cx="4495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Equation" r:id="rId3" imgW="2247840" imgH="203040" progId="Equation.3">
                  <p:embed/>
                </p:oleObj>
              </mc:Choice>
              <mc:Fallback>
                <p:oleObj name="Equation" r:id="rId3" imgW="22478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715000"/>
                        <a:ext cx="44958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/>
          <a:lstStyle/>
          <a:p>
            <a:r>
              <a:rPr lang="en-US" sz="1800" b="1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err="1" smtClean="0"/>
              <a:t>Merah</a:t>
            </a:r>
            <a:r>
              <a:rPr lang="en-US" sz="1800" dirty="0" smtClean="0"/>
              <a:t> </a:t>
            </a:r>
            <a:r>
              <a:rPr lang="en-US" sz="1800" dirty="0" err="1" smtClean="0"/>
              <a:t>atau</a:t>
            </a:r>
            <a:r>
              <a:rPr lang="en-US" sz="1800" dirty="0" smtClean="0"/>
              <a:t> </a:t>
            </a:r>
            <a:r>
              <a:rPr lang="en-US" sz="1800" i="1" dirty="0" smtClean="0"/>
              <a:t>Raja</a:t>
            </a:r>
            <a:r>
              <a:rPr lang="en-US" sz="1800" dirty="0" smtClean="0"/>
              <a:t>) = </a:t>
            </a:r>
            <a:r>
              <a:rPr lang="en-US" sz="1800" b="1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err="1" smtClean="0"/>
              <a:t>Merah</a:t>
            </a:r>
            <a:r>
              <a:rPr lang="en-US" sz="1800" dirty="0" smtClean="0"/>
              <a:t>) + </a:t>
            </a:r>
            <a:r>
              <a:rPr lang="en-US" sz="1800" b="1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Raja</a:t>
            </a:r>
            <a:r>
              <a:rPr lang="en-US" sz="1800" dirty="0" smtClean="0"/>
              <a:t>) - </a:t>
            </a:r>
            <a:r>
              <a:rPr lang="en-US" sz="1800" b="1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err="1" smtClean="0"/>
              <a:t>Merah</a:t>
            </a:r>
            <a:r>
              <a:rPr lang="en-US" sz="1800" dirty="0" smtClean="0"/>
              <a:t> ∩ </a:t>
            </a:r>
            <a:r>
              <a:rPr lang="en-US" sz="1800" i="1" dirty="0" smtClean="0"/>
              <a:t>Raja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b="1" i="1" dirty="0" smtClean="0"/>
              <a:t>	P</a:t>
            </a:r>
            <a:r>
              <a:rPr lang="en-US" sz="1800" dirty="0" smtClean="0"/>
              <a:t>(</a:t>
            </a:r>
            <a:r>
              <a:rPr lang="en-US" sz="1800" i="1" dirty="0" err="1" smtClean="0"/>
              <a:t>Merah</a:t>
            </a:r>
            <a:r>
              <a:rPr lang="en-US" sz="1800" dirty="0" smtClean="0"/>
              <a:t> </a:t>
            </a:r>
            <a:r>
              <a:rPr lang="en-US" sz="1800" dirty="0" err="1" smtClean="0"/>
              <a:t>atau</a:t>
            </a:r>
            <a:r>
              <a:rPr lang="en-US" sz="1800" dirty="0" smtClean="0"/>
              <a:t> </a:t>
            </a:r>
            <a:r>
              <a:rPr lang="en-US" sz="1800" i="1" dirty="0" smtClean="0"/>
              <a:t>Raja</a:t>
            </a:r>
            <a:r>
              <a:rPr lang="en-US" sz="1800" dirty="0" smtClean="0"/>
              <a:t>) = </a:t>
            </a:r>
          </a:p>
          <a:p>
            <a:pPr>
              <a:buNone/>
            </a:pPr>
            <a:r>
              <a:rPr lang="en-US" sz="1800" b="1" i="1" dirty="0" smtClean="0"/>
              <a:t>	P</a:t>
            </a:r>
            <a:r>
              <a:rPr lang="en-US" sz="1800" dirty="0" smtClean="0"/>
              <a:t>(</a:t>
            </a:r>
            <a:r>
              <a:rPr lang="en-US" sz="1800" i="1" dirty="0" err="1" smtClean="0"/>
              <a:t>Merah</a:t>
            </a:r>
            <a:r>
              <a:rPr lang="en-US" sz="1800" dirty="0" smtClean="0"/>
              <a:t> </a:t>
            </a:r>
            <a:r>
              <a:rPr lang="en-US" sz="1800" dirty="0" err="1" smtClean="0"/>
              <a:t>atau</a:t>
            </a:r>
            <a:r>
              <a:rPr lang="en-US" sz="1800" dirty="0" smtClean="0"/>
              <a:t> </a:t>
            </a:r>
            <a:r>
              <a:rPr lang="en-US" sz="1800" i="1" dirty="0" smtClean="0"/>
              <a:t>Raja</a:t>
            </a:r>
            <a:r>
              <a:rPr lang="en-US" sz="1800" dirty="0" smtClean="0"/>
              <a:t>) = </a:t>
            </a:r>
          </a:p>
          <a:p>
            <a:pPr>
              <a:buNone/>
            </a:pPr>
            <a:r>
              <a:rPr lang="en-US" sz="1800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PELUANG BERSYARAT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DEFINISI: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Peluang</a:t>
            </a:r>
            <a:r>
              <a:rPr lang="en-US" sz="1800" dirty="0" smtClean="0"/>
              <a:t> </a:t>
            </a:r>
            <a:r>
              <a:rPr lang="en-US" sz="1800" dirty="0" err="1" smtClean="0"/>
              <a:t>bersyarat</a:t>
            </a:r>
            <a:r>
              <a:rPr lang="en-US" sz="1800" dirty="0" smtClean="0"/>
              <a:t> B, </a:t>
            </a:r>
            <a:r>
              <a:rPr lang="en-US" sz="1800" dirty="0" err="1" smtClean="0"/>
              <a:t>bila</a:t>
            </a:r>
            <a:r>
              <a:rPr lang="en-US" sz="1800" dirty="0" smtClean="0"/>
              <a:t> A </a:t>
            </a:r>
            <a:r>
              <a:rPr lang="en-US" sz="1800" dirty="0" err="1" smtClean="0"/>
              <a:t>diketahui</a:t>
            </a:r>
            <a:r>
              <a:rPr lang="en-US" sz="1800" dirty="0" smtClean="0"/>
              <a:t> </a:t>
            </a:r>
            <a:r>
              <a:rPr lang="en-US" sz="1800" dirty="0" err="1" smtClean="0"/>
              <a:t>dilambangkan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P(B|A), </a:t>
            </a:r>
            <a:r>
              <a:rPr lang="en-US" sz="1800" dirty="0" err="1" smtClean="0"/>
              <a:t>didefinisikan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:</a:t>
            </a:r>
          </a:p>
          <a:p>
            <a:pPr>
              <a:buNone/>
            </a:pPr>
            <a:r>
              <a:rPr lang="en-US" sz="1800" dirty="0" smtClean="0"/>
              <a:t>		                                               </a:t>
            </a:r>
            <a:r>
              <a:rPr lang="en-US" sz="1800" dirty="0" err="1" smtClean="0"/>
              <a:t>jika</a:t>
            </a:r>
            <a:r>
              <a:rPr lang="en-US" sz="1800" dirty="0" smtClean="0"/>
              <a:t> P(A) &gt; 0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Contoh</a:t>
            </a:r>
            <a:r>
              <a:rPr lang="en-US" sz="1800" dirty="0" smtClean="0"/>
              <a:t> : </a:t>
            </a:r>
            <a:r>
              <a:rPr lang="en-US" sz="1800" dirty="0" err="1" smtClean="0"/>
              <a:t>Ruang</a:t>
            </a:r>
            <a:r>
              <a:rPr lang="en-US" sz="1800" dirty="0" smtClean="0"/>
              <a:t> </a:t>
            </a:r>
            <a:r>
              <a:rPr lang="en-US" sz="1800" dirty="0" err="1" smtClean="0"/>
              <a:t>sampel</a:t>
            </a:r>
            <a:r>
              <a:rPr lang="en-US" sz="1800" dirty="0" smtClean="0"/>
              <a:t> S </a:t>
            </a:r>
            <a:r>
              <a:rPr lang="en-US" sz="1800" dirty="0" err="1" smtClean="0"/>
              <a:t>terdiri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populasi</a:t>
            </a:r>
            <a:r>
              <a:rPr lang="en-US" sz="1800" dirty="0" smtClean="0"/>
              <a:t> </a:t>
            </a:r>
            <a:r>
              <a:rPr lang="en-US" sz="1800" dirty="0" err="1" smtClean="0"/>
              <a:t>sarjana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kota</a:t>
            </a:r>
            <a:r>
              <a:rPr lang="en-US" sz="1800" dirty="0" smtClean="0"/>
              <a:t>.   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dikategorikan</a:t>
            </a:r>
            <a:r>
              <a:rPr lang="en-US" sz="1800" dirty="0" smtClean="0"/>
              <a:t> </a:t>
            </a:r>
            <a:r>
              <a:rPr lang="en-US" sz="1800" dirty="0" err="1" smtClean="0"/>
              <a:t>populasi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menurut</a:t>
            </a:r>
            <a:r>
              <a:rPr lang="en-US" sz="1800" dirty="0" smtClean="0"/>
              <a:t> </a:t>
            </a:r>
            <a:r>
              <a:rPr lang="en-US" sz="1800" dirty="0" err="1" smtClean="0"/>
              <a:t>jenis</a:t>
            </a:r>
            <a:r>
              <a:rPr lang="en-US" sz="1800" dirty="0" smtClean="0"/>
              <a:t> </a:t>
            </a:r>
            <a:r>
              <a:rPr lang="en-US" sz="1800" dirty="0" err="1" smtClean="0"/>
              <a:t>kelamin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status </a:t>
            </a:r>
            <a:r>
              <a:rPr lang="en-US" sz="1800" dirty="0" err="1" smtClean="0"/>
              <a:t>pekerjaan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62200" y="2667000"/>
          <a:ext cx="1752600" cy="567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Equation" r:id="rId3" imgW="1295280" imgH="419040" progId="Equation.3">
                  <p:embed/>
                </p:oleObj>
              </mc:Choice>
              <mc:Fallback>
                <p:oleObj name="Equation" r:id="rId3" imgW="129528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667000"/>
                        <a:ext cx="1752600" cy="5670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4323080"/>
          <a:ext cx="4495800" cy="123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600"/>
                <a:gridCol w="1498600"/>
                <a:gridCol w="1498600"/>
              </a:tblGrid>
              <a:tr h="50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Bekerja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Menganggur</a:t>
                      </a:r>
                      <a:endParaRPr lang="en-US" sz="1400" dirty="0"/>
                    </a:p>
                  </a:txBody>
                  <a:tcPr/>
                </a:tc>
              </a:tr>
              <a:tr h="347133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Laki-laki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47133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Perempuan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 err="1" smtClean="0"/>
              <a:t>misalkan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diambil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acak</a:t>
            </a:r>
            <a:r>
              <a:rPr lang="en-US" sz="1800" dirty="0" smtClean="0"/>
              <a:t> </a:t>
            </a:r>
            <a:r>
              <a:rPr lang="en-US" sz="1800" dirty="0" err="1" smtClean="0"/>
              <a:t>seorang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</a:t>
            </a:r>
            <a:r>
              <a:rPr lang="en-US" sz="1800" dirty="0" err="1" smtClean="0"/>
              <a:t>mereka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ditugaskan</a:t>
            </a:r>
            <a:r>
              <a:rPr lang="en-US" sz="1800" dirty="0" smtClean="0"/>
              <a:t> </a:t>
            </a:r>
            <a:r>
              <a:rPr lang="en-US" sz="1800" dirty="0" err="1" smtClean="0"/>
              <a:t>mempublikasikan</a:t>
            </a:r>
            <a:r>
              <a:rPr lang="en-US" sz="1800" dirty="0" smtClean="0"/>
              <a:t> </a:t>
            </a:r>
            <a:r>
              <a:rPr lang="en-US" sz="1800" dirty="0" err="1" smtClean="0"/>
              <a:t>pentingnya</a:t>
            </a:r>
            <a:r>
              <a:rPr lang="en-US" sz="1800" dirty="0" smtClean="0"/>
              <a:t> </a:t>
            </a:r>
            <a:r>
              <a:rPr lang="en-US" sz="1800" dirty="0" err="1" smtClean="0"/>
              <a:t>didirikan</a:t>
            </a:r>
            <a:r>
              <a:rPr lang="en-US" sz="1800" dirty="0" smtClean="0"/>
              <a:t> </a:t>
            </a:r>
            <a:r>
              <a:rPr lang="en-US" sz="1800" dirty="0" err="1" smtClean="0"/>
              <a:t>industri-industri</a:t>
            </a:r>
            <a:r>
              <a:rPr lang="en-US" sz="1800" dirty="0" smtClean="0"/>
              <a:t> </a:t>
            </a:r>
            <a:r>
              <a:rPr lang="en-US" sz="1800" dirty="0" err="1" smtClean="0"/>
              <a:t>baru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kota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sz="1800" dirty="0" err="1" smtClean="0"/>
              <a:t>Perhatikan</a:t>
            </a:r>
            <a:r>
              <a:rPr lang="en-US" sz="1800" dirty="0" smtClean="0"/>
              <a:t> </a:t>
            </a:r>
            <a:r>
              <a:rPr lang="en-US" sz="1800" dirty="0" err="1" smtClean="0"/>
              <a:t>kejadian</a:t>
            </a:r>
            <a:r>
              <a:rPr lang="en-US" sz="1800" dirty="0" smtClean="0"/>
              <a:t> </a:t>
            </a:r>
            <a:r>
              <a:rPr lang="en-US" sz="1800" dirty="0" err="1" smtClean="0"/>
              <a:t>berikut</a:t>
            </a:r>
            <a:r>
              <a:rPr lang="en-US" sz="1800" dirty="0" smtClean="0"/>
              <a:t> :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M : </a:t>
            </a:r>
            <a:r>
              <a:rPr lang="en-US" sz="1600" dirty="0" err="1" smtClean="0"/>
              <a:t>kejadian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terpilih</a:t>
            </a:r>
            <a:r>
              <a:rPr lang="en-US" sz="1600" dirty="0" smtClean="0"/>
              <a:t> </a:t>
            </a:r>
            <a:r>
              <a:rPr lang="en-US" sz="1600" dirty="0" err="1" smtClean="0"/>
              <a:t>laki-laki</a:t>
            </a:r>
            <a:endParaRPr lang="en-US" sz="1600" dirty="0" smtClean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E : </a:t>
            </a:r>
            <a:r>
              <a:rPr lang="en-US" sz="1600" dirty="0" err="1" smtClean="0"/>
              <a:t>Kejadian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terpilih</a:t>
            </a:r>
            <a:r>
              <a:rPr lang="en-US" sz="1600" dirty="0" smtClean="0"/>
              <a:t>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bekerja</a:t>
            </a:r>
            <a:endParaRPr lang="en-US" sz="1600" dirty="0" smtClean="0"/>
          </a:p>
          <a:p>
            <a:pPr>
              <a:lnSpc>
                <a:spcPct val="150000"/>
              </a:lnSpc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peluang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terpilih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Laki-laki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bekerja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:</a:t>
            </a:r>
          </a:p>
          <a:p>
            <a:pPr>
              <a:lnSpc>
                <a:spcPct val="150000"/>
              </a:lnSpc>
              <a:buNone/>
            </a:pPr>
            <a:endParaRPr lang="en-US" sz="1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39455" y="4191000"/>
          <a:ext cx="369454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Equation" r:id="rId3" imgW="2539800" imgH="419040" progId="Equation.3">
                  <p:embed/>
                </p:oleObj>
              </mc:Choice>
              <mc:Fallback>
                <p:oleObj name="Equation" r:id="rId3" imgW="25398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455" y="4191000"/>
                        <a:ext cx="369454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86025" y="4864100"/>
          <a:ext cx="103935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Equation" r:id="rId5" imgW="749160" imgH="393480" progId="Equation.3">
                  <p:embed/>
                </p:oleObj>
              </mc:Choice>
              <mc:Fallback>
                <p:oleObj name="Equation" r:id="rId5" imgW="7491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6025" y="4864100"/>
                        <a:ext cx="1039352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5788152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lnSpc>
                <a:spcPct val="150000"/>
              </a:lnSpc>
            </a:pPr>
            <a:r>
              <a:rPr lang="en-US" sz="1800" dirty="0" err="1" smtClean="0"/>
              <a:t>Peluang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penerbangan</a:t>
            </a:r>
            <a:r>
              <a:rPr lang="en-US" sz="1800" dirty="0" smtClean="0"/>
              <a:t> </a:t>
            </a:r>
            <a:r>
              <a:rPr lang="en-US" sz="1800" dirty="0" err="1" smtClean="0"/>
              <a:t>berangakat</a:t>
            </a:r>
            <a:r>
              <a:rPr lang="en-US" sz="1800" dirty="0" smtClean="0"/>
              <a:t> </a:t>
            </a:r>
            <a:r>
              <a:rPr lang="en-US" sz="1800" dirty="0" err="1" smtClean="0"/>
              <a:t>tepat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waktunya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0.83, </a:t>
            </a:r>
            <a:r>
              <a:rPr lang="en-US" sz="1800" dirty="0" err="1" smtClean="0"/>
              <a:t>peluang</a:t>
            </a:r>
            <a:r>
              <a:rPr lang="en-US" sz="1800" dirty="0" smtClean="0"/>
              <a:t> </a:t>
            </a:r>
            <a:r>
              <a:rPr lang="en-US" sz="1800" dirty="0" err="1" smtClean="0"/>
              <a:t>penerbangan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mendarat</a:t>
            </a:r>
            <a:r>
              <a:rPr lang="en-US" sz="1800" dirty="0" smtClean="0"/>
              <a:t> </a:t>
            </a:r>
            <a:r>
              <a:rPr lang="en-US" sz="1800" dirty="0" err="1" smtClean="0"/>
              <a:t>tepat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waktunya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0.92,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peluang</a:t>
            </a:r>
            <a:r>
              <a:rPr lang="en-US" sz="1800" dirty="0" smtClean="0"/>
              <a:t> </a:t>
            </a:r>
            <a:r>
              <a:rPr lang="en-US" sz="1800" dirty="0" err="1" smtClean="0"/>
              <a:t>penerbangan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berangkat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mendarat</a:t>
            </a:r>
            <a:r>
              <a:rPr lang="en-US" sz="1800" dirty="0" smtClean="0"/>
              <a:t> </a:t>
            </a:r>
            <a:r>
              <a:rPr lang="en-US" sz="1800" dirty="0" err="1" smtClean="0"/>
              <a:t>tepat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0.78. </a:t>
            </a:r>
            <a:r>
              <a:rPr lang="en-US" sz="1800" dirty="0" err="1" smtClean="0"/>
              <a:t>hitung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pesawat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penerbangan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: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a. </a:t>
            </a:r>
            <a:r>
              <a:rPr lang="en-US" sz="1800" dirty="0" err="1" smtClean="0"/>
              <a:t>mendarat</a:t>
            </a:r>
            <a:r>
              <a:rPr lang="en-US" sz="1800" dirty="0" smtClean="0"/>
              <a:t> </a:t>
            </a:r>
            <a:r>
              <a:rPr lang="en-US" sz="1800" dirty="0" err="1" smtClean="0"/>
              <a:t>tepat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diketahui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pesawat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  </a:t>
            </a:r>
            <a:r>
              <a:rPr lang="en-US" sz="1800" dirty="0" err="1" smtClean="0"/>
              <a:t>berangkat</a:t>
            </a:r>
            <a:r>
              <a:rPr lang="en-US" sz="1800" dirty="0" smtClean="0"/>
              <a:t> </a:t>
            </a:r>
            <a:r>
              <a:rPr lang="en-US" sz="1800" dirty="0" err="1" smtClean="0"/>
              <a:t>tepat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1800" dirty="0" smtClean="0"/>
              <a:t>b. </a:t>
            </a:r>
            <a:r>
              <a:rPr lang="en-US" sz="1800" dirty="0" err="1" smtClean="0"/>
              <a:t>berangkat</a:t>
            </a:r>
            <a:r>
              <a:rPr lang="en-US" sz="1800" dirty="0" smtClean="0"/>
              <a:t> </a:t>
            </a:r>
            <a:r>
              <a:rPr lang="en-US" sz="1800" dirty="0" err="1" smtClean="0"/>
              <a:t>tepat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diketahui</a:t>
            </a:r>
            <a:r>
              <a:rPr lang="en-US" sz="1800" dirty="0" smtClean="0"/>
              <a:t> </a:t>
            </a:r>
            <a:r>
              <a:rPr lang="en-US" sz="1800" dirty="0" err="1" smtClean="0"/>
              <a:t>pesawat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mendarat</a:t>
            </a:r>
            <a:r>
              <a:rPr lang="en-US" sz="1800" dirty="0" smtClean="0"/>
              <a:t> </a:t>
            </a:r>
            <a:r>
              <a:rPr lang="en-US" sz="1800" dirty="0" err="1" smtClean="0"/>
              <a:t>tepat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endParaRPr lang="en-US" sz="1800" dirty="0" smtClean="0"/>
          </a:p>
          <a:p>
            <a:pPr>
              <a:lnSpc>
                <a:spcPct val="15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kejadian</a:t>
            </a:r>
            <a:r>
              <a:rPr lang="en-US" sz="1800" dirty="0" smtClean="0"/>
              <a:t> </a:t>
            </a:r>
            <a:r>
              <a:rPr lang="en-US" sz="1800" dirty="0" err="1" smtClean="0"/>
              <a:t>dikatakan</a:t>
            </a:r>
            <a:r>
              <a:rPr lang="en-US" sz="1800" dirty="0" smtClean="0"/>
              <a:t> </a:t>
            </a:r>
            <a:r>
              <a:rPr lang="en-US" sz="1800" dirty="0" err="1" smtClean="0"/>
              <a:t>kejadian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saling</a:t>
            </a:r>
            <a:r>
              <a:rPr lang="en-US" sz="1800" dirty="0" smtClean="0"/>
              <a:t> </a:t>
            </a:r>
            <a:r>
              <a:rPr lang="en-US" sz="1800" dirty="0" err="1" smtClean="0"/>
              <a:t>bebas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kejadian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mempengaruhi</a:t>
            </a:r>
            <a:r>
              <a:rPr lang="en-US" sz="1800" dirty="0" smtClean="0"/>
              <a:t> </a:t>
            </a:r>
            <a:r>
              <a:rPr lang="en-US" sz="1800" dirty="0" err="1" smtClean="0"/>
              <a:t>peluang</a:t>
            </a:r>
            <a:r>
              <a:rPr lang="en-US" sz="1800" dirty="0" smtClean="0"/>
              <a:t> </a:t>
            </a:r>
            <a:r>
              <a:rPr lang="en-US" sz="1800" dirty="0" err="1" smtClean="0"/>
              <a:t>terjadinya</a:t>
            </a:r>
            <a:r>
              <a:rPr lang="en-US" sz="1800" dirty="0" smtClean="0"/>
              <a:t> </a:t>
            </a:r>
            <a:r>
              <a:rPr lang="en-US" sz="1800" dirty="0" err="1" smtClean="0"/>
              <a:t>kejadian</a:t>
            </a:r>
            <a:r>
              <a:rPr lang="en-US" sz="1800" dirty="0" smtClean="0"/>
              <a:t> yang lain.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: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DEFINISI: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kejadian</a:t>
            </a:r>
            <a:r>
              <a:rPr lang="en-US" sz="1800" dirty="0" smtClean="0"/>
              <a:t> A </a:t>
            </a:r>
            <a:r>
              <a:rPr lang="en-US" sz="1800" dirty="0" err="1" smtClean="0"/>
              <a:t>dan</a:t>
            </a:r>
            <a:r>
              <a:rPr lang="en-US" sz="1800" dirty="0" smtClean="0"/>
              <a:t> B </a:t>
            </a:r>
            <a:r>
              <a:rPr lang="en-US" sz="1800" dirty="0" err="1" smtClean="0"/>
              <a:t>dikatakan</a:t>
            </a:r>
            <a:r>
              <a:rPr lang="en-US" sz="1800" dirty="0" smtClean="0"/>
              <a:t> </a:t>
            </a:r>
            <a:r>
              <a:rPr lang="en-US" sz="1800" dirty="0" err="1" smtClean="0"/>
              <a:t>saling</a:t>
            </a:r>
            <a:r>
              <a:rPr lang="en-US" sz="1800" dirty="0" smtClean="0"/>
              <a:t> </a:t>
            </a:r>
            <a:r>
              <a:rPr lang="en-US" sz="1800" dirty="0" err="1" smtClean="0"/>
              <a:t>bebas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:</a:t>
            </a:r>
          </a:p>
          <a:p>
            <a:pPr>
              <a:buNone/>
            </a:pPr>
            <a:r>
              <a:rPr lang="en-US" sz="1800" dirty="0" smtClean="0"/>
              <a:t>			P(B|A) = P(B) </a:t>
            </a:r>
            <a:r>
              <a:rPr lang="en-US" sz="1800" dirty="0" err="1" smtClean="0"/>
              <a:t>atau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	P(A|B) = P(A)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Hal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berpengaruh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kaidah</a:t>
            </a:r>
            <a:r>
              <a:rPr lang="en-US" sz="1800" dirty="0" smtClean="0"/>
              <a:t> </a:t>
            </a:r>
            <a:r>
              <a:rPr lang="en-US" sz="1800" dirty="0" err="1" smtClean="0"/>
              <a:t>penggandaan</a:t>
            </a:r>
            <a:endParaRPr lang="en-US" sz="1800" dirty="0" smtClean="0"/>
          </a:p>
          <a:p>
            <a:pPr lvl="1">
              <a:lnSpc>
                <a:spcPct val="150000"/>
              </a:lnSpc>
            </a:pP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kejadiannya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saling</a:t>
            </a:r>
            <a:r>
              <a:rPr lang="en-US" sz="1800" dirty="0" smtClean="0"/>
              <a:t> </a:t>
            </a:r>
            <a:r>
              <a:rPr lang="en-US" sz="1800" dirty="0" err="1" smtClean="0"/>
              <a:t>bebas</a:t>
            </a:r>
            <a:r>
              <a:rPr lang="en-US" sz="1800" dirty="0" smtClean="0"/>
              <a:t> </a:t>
            </a:r>
            <a:r>
              <a:rPr lang="en-US" sz="1800" dirty="0" err="1" smtClean="0"/>
              <a:t>maka</a:t>
            </a:r>
            <a:r>
              <a:rPr lang="en-US" sz="1800" dirty="0" smtClean="0"/>
              <a:t>: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1800" dirty="0" smtClean="0"/>
              <a:t>			P(A∩B) = P(A). P(B|A)  </a:t>
            </a:r>
            <a:r>
              <a:rPr lang="en-US" sz="1800" dirty="0" err="1" smtClean="0"/>
              <a:t>atau</a:t>
            </a:r>
            <a:endParaRPr lang="en-US" sz="1800" dirty="0" smtClean="0"/>
          </a:p>
          <a:p>
            <a:pPr lvl="1">
              <a:lnSpc>
                <a:spcPct val="150000"/>
              </a:lnSpc>
              <a:buNone/>
            </a:pPr>
            <a:r>
              <a:rPr lang="en-US" sz="1800" dirty="0" smtClean="0"/>
              <a:t>			P(A∩B) = P(B). P(A|B)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sz="4400" dirty="0" err="1" smtClean="0"/>
              <a:t>peluang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latin typeface="Arial Rounded MT Bold" pitchFamily="34" charset="0"/>
              </a:rPr>
              <a:t>Peluang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semata-mata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adalah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suatu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cara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untuk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menyatakan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kesempatan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atau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kemungkinan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terjadinya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suatu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peristiwa</a:t>
            </a:r>
            <a:endParaRPr lang="en-US" sz="2000" dirty="0" smtClean="0">
              <a:latin typeface="Arial Rounded MT Bold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Arial Rounded MT Bold" pitchFamily="34" charset="0"/>
              </a:rPr>
              <a:t>Secara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kuantitatif</a:t>
            </a:r>
            <a:r>
              <a:rPr lang="en-US" sz="2000" dirty="0" smtClean="0">
                <a:latin typeface="Arial Rounded MT Bold" pitchFamily="34" charset="0"/>
              </a:rPr>
              <a:t>, </a:t>
            </a:r>
            <a:r>
              <a:rPr lang="en-US" sz="2000" dirty="0" err="1" smtClean="0">
                <a:latin typeface="Arial Rounded MT Bold" pitchFamily="34" charset="0"/>
              </a:rPr>
              <a:t>peluang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dinyatakan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sebagai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nilai-nilai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numeris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baik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dalam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bentuk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pecahan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maupun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desimal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antara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b="1" dirty="0" smtClean="0">
                <a:latin typeface="Arial Rounded MT Bold" pitchFamily="34" charset="0"/>
              </a:rPr>
              <a:t>0 </a:t>
            </a:r>
            <a:r>
              <a:rPr lang="en-US" sz="2000" b="1" dirty="0" err="1" smtClean="0">
                <a:latin typeface="Arial Rounded MT Bold" pitchFamily="34" charset="0"/>
              </a:rPr>
              <a:t>dan</a:t>
            </a:r>
            <a:r>
              <a:rPr lang="en-US" sz="2000" b="1" dirty="0" smtClean="0">
                <a:latin typeface="Arial Rounded MT Bold" pitchFamily="34" charset="0"/>
              </a:rPr>
              <a:t> 1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Arial Rounded MT Bold" pitchFamily="34" charset="0"/>
              </a:rPr>
              <a:t>Peluang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sama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dengan</a:t>
            </a:r>
            <a:r>
              <a:rPr lang="en-US" sz="2000" dirty="0" smtClean="0">
                <a:latin typeface="Arial Rounded MT Bold" pitchFamily="34" charset="0"/>
              </a:rPr>
              <a:t> 0 </a:t>
            </a:r>
            <a:r>
              <a:rPr lang="en-US" sz="2000" dirty="0" err="1" smtClean="0">
                <a:latin typeface="Arial Rounded MT Bold" pitchFamily="34" charset="0"/>
              </a:rPr>
              <a:t>berarti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sebuah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peristiwa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tidak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bisa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terjadi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sedangkan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peluang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sama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dengan</a:t>
            </a:r>
            <a:r>
              <a:rPr lang="en-US" sz="2000" dirty="0" smtClean="0">
                <a:latin typeface="Arial Rounded MT Bold" pitchFamily="34" charset="0"/>
              </a:rPr>
              <a:t> 1 </a:t>
            </a:r>
            <a:r>
              <a:rPr lang="en-US" sz="2000" dirty="0" err="1" smtClean="0">
                <a:latin typeface="Arial Rounded MT Bold" pitchFamily="34" charset="0"/>
              </a:rPr>
              <a:t>berarti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peristiwa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tersebut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pasti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terjadi</a:t>
            </a:r>
            <a:endParaRPr lang="en-US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kejadiannya</a:t>
            </a:r>
            <a:r>
              <a:rPr lang="en-US" sz="1800" dirty="0" smtClean="0"/>
              <a:t> </a:t>
            </a:r>
            <a:r>
              <a:rPr lang="en-US" sz="1800" dirty="0" err="1" smtClean="0"/>
              <a:t>saling</a:t>
            </a:r>
            <a:r>
              <a:rPr lang="en-US" sz="1800" dirty="0" smtClean="0"/>
              <a:t> </a:t>
            </a:r>
            <a:r>
              <a:rPr lang="en-US" sz="1800" dirty="0" err="1" smtClean="0"/>
              <a:t>bebas</a:t>
            </a:r>
            <a:r>
              <a:rPr lang="en-US" sz="1800" dirty="0" smtClean="0"/>
              <a:t> </a:t>
            </a:r>
            <a:r>
              <a:rPr lang="en-US" sz="1800" dirty="0" err="1" smtClean="0"/>
              <a:t>maka</a:t>
            </a:r>
            <a:endParaRPr lang="en-US" sz="1800" dirty="0" smtClean="0"/>
          </a:p>
          <a:p>
            <a:pPr lvl="1">
              <a:lnSpc>
                <a:spcPct val="150000"/>
              </a:lnSpc>
              <a:buNone/>
            </a:pPr>
            <a:r>
              <a:rPr lang="en-US" sz="1800" dirty="0" smtClean="0"/>
              <a:t>			P(A∩B) = P(A).P(B)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 err="1" smtClean="0"/>
              <a:t>Contoh</a:t>
            </a:r>
            <a:r>
              <a:rPr lang="en-US" sz="1800" dirty="0" smtClean="0"/>
              <a:t> : </a:t>
            </a:r>
            <a:r>
              <a:rPr lang="en-US" sz="1800" dirty="0" err="1" smtClean="0"/>
              <a:t>Misalkan</a:t>
            </a:r>
            <a:r>
              <a:rPr lang="en-US" sz="1800" dirty="0" smtClean="0"/>
              <a:t> </a:t>
            </a:r>
            <a:r>
              <a:rPr lang="en-US" sz="1800" dirty="0" err="1" smtClean="0"/>
              <a:t>terdapat</a:t>
            </a:r>
            <a:r>
              <a:rPr lang="en-US" sz="1800" dirty="0" smtClean="0"/>
              <a:t>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</a:t>
            </a:r>
            <a:r>
              <a:rPr lang="en-US" sz="1800" dirty="0" err="1" smtClean="0"/>
              <a:t>kotak</a:t>
            </a:r>
            <a:r>
              <a:rPr lang="en-US" sz="1800" dirty="0" smtClean="0"/>
              <a:t> </a:t>
            </a:r>
            <a:r>
              <a:rPr lang="en-US" sz="1800" dirty="0" err="1" smtClean="0"/>
              <a:t>berisi</a:t>
            </a:r>
            <a:r>
              <a:rPr lang="en-US" sz="1800" dirty="0" smtClean="0"/>
              <a:t> 20 </a:t>
            </a:r>
            <a:r>
              <a:rPr lang="en-US" sz="1800" dirty="0" err="1" smtClean="0"/>
              <a:t>sekring</a:t>
            </a:r>
            <a:r>
              <a:rPr lang="en-US" sz="1800" dirty="0" smtClean="0"/>
              <a:t> yang 5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antaranya</a:t>
            </a:r>
            <a:r>
              <a:rPr lang="en-US" sz="1800" dirty="0" smtClean="0"/>
              <a:t> </a:t>
            </a:r>
            <a:r>
              <a:rPr lang="en-US" sz="1800" dirty="0" err="1" smtClean="0"/>
              <a:t>rusak</a:t>
            </a:r>
            <a:r>
              <a:rPr lang="en-US" sz="1800" dirty="0" smtClean="0"/>
              <a:t>. </a:t>
            </a:r>
            <a:r>
              <a:rPr lang="en-US" sz="1800" dirty="0" err="1" smtClean="0"/>
              <a:t>Bila</a:t>
            </a:r>
            <a:r>
              <a:rPr lang="en-US" sz="1800" dirty="0" smtClean="0"/>
              <a:t> 2 </a:t>
            </a:r>
            <a:r>
              <a:rPr lang="en-US" sz="1800" dirty="0" err="1" smtClean="0"/>
              <a:t>sekring</a:t>
            </a:r>
            <a:r>
              <a:rPr lang="en-US" sz="1800" dirty="0" smtClean="0"/>
              <a:t> </a:t>
            </a:r>
            <a:r>
              <a:rPr lang="en-US" sz="1800" dirty="0" err="1" smtClean="0"/>
              <a:t>diambil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acak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tanpa</a:t>
            </a:r>
            <a:r>
              <a:rPr lang="en-US" sz="1800" dirty="0" smtClean="0"/>
              <a:t> </a:t>
            </a:r>
            <a:r>
              <a:rPr lang="en-US" sz="1800" dirty="0" err="1" smtClean="0"/>
              <a:t>pengembalian</a:t>
            </a:r>
            <a:r>
              <a:rPr lang="en-US" sz="1800" dirty="0" smtClean="0"/>
              <a:t> </a:t>
            </a:r>
            <a:r>
              <a:rPr lang="en-US" sz="1800" dirty="0" err="1" smtClean="0"/>
              <a:t>berapa</a:t>
            </a:r>
            <a:r>
              <a:rPr lang="en-US" sz="1800" dirty="0" smtClean="0"/>
              <a:t> </a:t>
            </a:r>
            <a:r>
              <a:rPr lang="en-US" sz="1800" dirty="0" err="1" smtClean="0"/>
              <a:t>peluang</a:t>
            </a:r>
            <a:r>
              <a:rPr lang="en-US" sz="1800" dirty="0" smtClean="0"/>
              <a:t> </a:t>
            </a:r>
            <a:r>
              <a:rPr lang="en-US" sz="1800" dirty="0" err="1" smtClean="0"/>
              <a:t>sekring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terambil</a:t>
            </a:r>
            <a:r>
              <a:rPr lang="en-US" sz="1800" dirty="0" smtClean="0"/>
              <a:t> </a:t>
            </a:r>
            <a:r>
              <a:rPr lang="en-US" sz="1800" dirty="0" err="1" smtClean="0"/>
              <a:t>keduanya</a:t>
            </a:r>
            <a:r>
              <a:rPr lang="en-US" sz="1800" dirty="0" smtClean="0"/>
              <a:t> </a:t>
            </a:r>
            <a:r>
              <a:rPr lang="en-US" sz="1800" dirty="0" err="1" smtClean="0"/>
              <a:t>rusak</a:t>
            </a:r>
            <a:r>
              <a:rPr lang="en-US" sz="1800" dirty="0" smtClean="0"/>
              <a:t> ?</a:t>
            </a:r>
          </a:p>
          <a:p>
            <a:pPr>
              <a:lnSpc>
                <a:spcPct val="150000"/>
              </a:lnSpc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000" dirty="0" smtClean="0"/>
              <a:t>1.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ambil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acak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alfabet</a:t>
            </a:r>
            <a:r>
              <a:rPr lang="en-US" sz="2000" dirty="0" smtClean="0"/>
              <a:t> </a:t>
            </a:r>
            <a:r>
              <a:rPr lang="en-US" sz="2000" dirty="0" err="1" smtClean="0"/>
              <a:t>hitung</a:t>
            </a:r>
            <a:r>
              <a:rPr lang="en-US" sz="2000" dirty="0" smtClean="0"/>
              <a:t> </a:t>
            </a:r>
            <a:r>
              <a:rPr lang="en-US" sz="2000" dirty="0" err="1" smtClean="0"/>
              <a:t>peluang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terambil</a:t>
            </a:r>
            <a:r>
              <a:rPr lang="en-US" sz="2000" dirty="0" smtClean="0"/>
              <a:t>:</a:t>
            </a:r>
          </a:p>
          <a:p>
            <a:pPr algn="just">
              <a:buNone/>
            </a:pPr>
            <a:r>
              <a:rPr lang="en-US" sz="2000" dirty="0" smtClean="0"/>
              <a:t>	a.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	b. </a:t>
            </a:r>
            <a:r>
              <a:rPr lang="en-US" sz="2000" dirty="0" err="1" smtClean="0"/>
              <a:t>mendahului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j</a:t>
            </a:r>
          </a:p>
          <a:p>
            <a:pPr algn="just">
              <a:buNone/>
            </a:pPr>
            <a:r>
              <a:rPr lang="en-US" sz="2000" dirty="0" smtClean="0"/>
              <a:t>	c.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belakang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g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2. </a:t>
            </a:r>
            <a:r>
              <a:rPr lang="en-US" sz="2000" dirty="0" err="1" smtClean="0"/>
              <a:t>Sepasang</a:t>
            </a:r>
            <a:r>
              <a:rPr lang="en-US" sz="2000" dirty="0" smtClean="0"/>
              <a:t> </a:t>
            </a:r>
            <a:r>
              <a:rPr lang="en-US" sz="2000" dirty="0" err="1" smtClean="0"/>
              <a:t>dadu</a:t>
            </a:r>
            <a:r>
              <a:rPr lang="en-US" sz="2000" dirty="0" smtClean="0"/>
              <a:t> </a:t>
            </a:r>
            <a:r>
              <a:rPr lang="en-US" sz="2000" dirty="0" err="1" smtClean="0"/>
              <a:t>dilemparkan</a:t>
            </a:r>
            <a:r>
              <a:rPr lang="en-US" sz="2000" dirty="0" smtClean="0"/>
              <a:t>, </a:t>
            </a:r>
            <a:r>
              <a:rPr lang="en-US" sz="2000" dirty="0" err="1" smtClean="0"/>
              <a:t>hitung</a:t>
            </a:r>
            <a:r>
              <a:rPr lang="en-US" sz="2000" dirty="0" smtClean="0"/>
              <a:t> </a:t>
            </a:r>
            <a:r>
              <a:rPr lang="en-US" sz="2000" dirty="0" err="1" smtClean="0"/>
              <a:t>peluang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</a:p>
          <a:p>
            <a:pPr algn="just">
              <a:buNone/>
            </a:pPr>
            <a:r>
              <a:rPr lang="en-US" sz="2000" dirty="0" smtClean="0"/>
              <a:t>	a. </a:t>
            </a:r>
            <a:r>
              <a:rPr lang="en-US" sz="2000" dirty="0" err="1" smtClean="0"/>
              <a:t>jumlahnya</a:t>
            </a:r>
            <a:r>
              <a:rPr lang="en-US" sz="2000" dirty="0" smtClean="0"/>
              <a:t> 8</a:t>
            </a:r>
          </a:p>
          <a:p>
            <a:pPr algn="just">
              <a:buNone/>
            </a:pPr>
            <a:r>
              <a:rPr lang="en-US" sz="2000" dirty="0" smtClean="0"/>
              <a:t>	b. </a:t>
            </a:r>
            <a:r>
              <a:rPr lang="en-US" sz="2000" dirty="0" err="1" smtClean="0"/>
              <a:t>jumlahnya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5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3. </a:t>
            </a:r>
            <a:r>
              <a:rPr lang="en-US" sz="2000" dirty="0" err="1" smtClean="0"/>
              <a:t>Diaantara</a:t>
            </a:r>
            <a:r>
              <a:rPr lang="en-US" sz="2000" dirty="0" smtClean="0"/>
              <a:t> 100 </a:t>
            </a:r>
            <a:r>
              <a:rPr lang="en-US" sz="2000" dirty="0" err="1" smtClean="0"/>
              <a:t>siswa</a:t>
            </a:r>
            <a:r>
              <a:rPr lang="en-US" sz="2000" dirty="0" smtClean="0"/>
              <a:t>, 54 </a:t>
            </a:r>
            <a:r>
              <a:rPr lang="en-US" sz="2000" dirty="0" err="1" smtClean="0"/>
              <a:t>mempelajari</a:t>
            </a:r>
            <a:r>
              <a:rPr lang="en-US" sz="2000" dirty="0" smtClean="0"/>
              <a:t> </a:t>
            </a:r>
            <a:r>
              <a:rPr lang="en-US" sz="2000" dirty="0" err="1" smtClean="0"/>
              <a:t>matematika</a:t>
            </a:r>
            <a:r>
              <a:rPr lang="en-US" sz="2000" dirty="0" smtClean="0"/>
              <a:t>, 69 </a:t>
            </a:r>
            <a:r>
              <a:rPr lang="en-US" sz="2000" dirty="0" err="1" smtClean="0"/>
              <a:t>mempelajari</a:t>
            </a:r>
            <a:r>
              <a:rPr lang="en-US" sz="2000" dirty="0" smtClean="0"/>
              <a:t> </a:t>
            </a:r>
            <a:r>
              <a:rPr lang="en-US" sz="2000" dirty="0" err="1" smtClean="0"/>
              <a:t>sejarah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35 </a:t>
            </a:r>
            <a:r>
              <a:rPr lang="en-US" sz="2000" dirty="0" err="1" smtClean="0"/>
              <a:t>mempelajari</a:t>
            </a:r>
            <a:r>
              <a:rPr lang="en-US" sz="2000" dirty="0" smtClean="0"/>
              <a:t> </a:t>
            </a:r>
            <a:r>
              <a:rPr lang="en-US" sz="2000" dirty="0" err="1" smtClean="0"/>
              <a:t>keduanya</a:t>
            </a:r>
            <a:r>
              <a:rPr lang="en-US" sz="2000" dirty="0" smtClean="0"/>
              <a:t>.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acak</a:t>
            </a:r>
            <a:r>
              <a:rPr lang="en-US" sz="2000" dirty="0" smtClean="0"/>
              <a:t>, </a:t>
            </a:r>
            <a:r>
              <a:rPr lang="en-US" sz="2000" dirty="0" err="1" smtClean="0"/>
              <a:t>hitung</a:t>
            </a:r>
            <a:r>
              <a:rPr lang="en-US" sz="2000" dirty="0" smtClean="0"/>
              <a:t> </a:t>
            </a:r>
            <a:r>
              <a:rPr lang="en-US" sz="2000" dirty="0" err="1" smtClean="0"/>
              <a:t>peluang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:</a:t>
            </a:r>
          </a:p>
          <a:p>
            <a:pPr algn="just">
              <a:buNone/>
            </a:pPr>
            <a:r>
              <a:rPr lang="en-US" sz="2000" dirty="0" smtClean="0"/>
              <a:t>	a.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mempelajari</a:t>
            </a:r>
            <a:r>
              <a:rPr lang="en-US" sz="2000" dirty="0" smtClean="0"/>
              <a:t> </a:t>
            </a:r>
            <a:r>
              <a:rPr lang="en-US" sz="2000" dirty="0" err="1" smtClean="0"/>
              <a:t>matematika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sejarah</a:t>
            </a: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	b.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mempelajari</a:t>
            </a:r>
            <a:r>
              <a:rPr lang="en-US" sz="2000" dirty="0" smtClean="0"/>
              <a:t> </a:t>
            </a:r>
            <a:r>
              <a:rPr lang="en-US" sz="2000" dirty="0" err="1" smtClean="0"/>
              <a:t>keduanya</a:t>
            </a:r>
            <a:endParaRPr lang="en-US" sz="2000" dirty="0" smtClean="0"/>
          </a:p>
          <a:p>
            <a:pPr algn="just">
              <a:buNone/>
            </a:pPr>
            <a:endParaRPr lang="en-US" sz="2000" dirty="0" smtClean="0"/>
          </a:p>
          <a:p>
            <a:pPr algn="just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Peluang</a:t>
            </a:r>
            <a:r>
              <a:rPr lang="en-US" sz="1800" dirty="0" smtClean="0"/>
              <a:t>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</a:t>
            </a:r>
            <a:r>
              <a:rPr lang="en-US" sz="1800" dirty="0" err="1" smtClean="0"/>
              <a:t>mobil</a:t>
            </a:r>
            <a:r>
              <a:rPr lang="en-US" sz="1800" dirty="0" smtClean="0"/>
              <a:t>  yang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isi</a:t>
            </a:r>
            <a:r>
              <a:rPr lang="en-US" sz="1800" dirty="0" smtClean="0"/>
              <a:t> </a:t>
            </a:r>
            <a:r>
              <a:rPr lang="en-US" sz="1800" dirty="0" err="1" smtClean="0"/>
              <a:t>bensin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memerlukan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penggantian</a:t>
            </a:r>
            <a:r>
              <a:rPr lang="en-US" sz="1800" dirty="0" smtClean="0"/>
              <a:t> </a:t>
            </a:r>
            <a:r>
              <a:rPr lang="en-US" sz="1800" dirty="0" err="1" smtClean="0"/>
              <a:t>oli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0.25. </a:t>
            </a:r>
            <a:r>
              <a:rPr lang="en-US" sz="1800" dirty="0" err="1" smtClean="0"/>
              <a:t>peluang</a:t>
            </a:r>
            <a:r>
              <a:rPr lang="en-US" sz="1800" dirty="0" smtClean="0"/>
              <a:t> </a:t>
            </a:r>
            <a:r>
              <a:rPr lang="en-US" sz="1800" dirty="0" err="1" smtClean="0"/>
              <a:t>mobil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memerlukan</a:t>
            </a:r>
            <a:r>
              <a:rPr lang="en-US" sz="1800" dirty="0" smtClean="0"/>
              <a:t> </a:t>
            </a:r>
            <a:r>
              <a:rPr lang="en-US" sz="1800" dirty="0" err="1" smtClean="0"/>
              <a:t>penyaring</a:t>
            </a:r>
            <a:r>
              <a:rPr lang="en-US" sz="1800" dirty="0" smtClean="0"/>
              <a:t> </a:t>
            </a:r>
            <a:r>
              <a:rPr lang="en-US" sz="1800" dirty="0" err="1" smtClean="0"/>
              <a:t>oli</a:t>
            </a:r>
            <a:r>
              <a:rPr lang="en-US" sz="1800" dirty="0" smtClean="0"/>
              <a:t> yang </a:t>
            </a:r>
            <a:r>
              <a:rPr lang="en-US" sz="1800" dirty="0" err="1" smtClean="0"/>
              <a:t>baru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0.4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peluang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moil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memerlukan</a:t>
            </a:r>
            <a:r>
              <a:rPr lang="en-US" sz="1800" dirty="0" smtClean="0"/>
              <a:t> </a:t>
            </a:r>
            <a:r>
              <a:rPr lang="en-US" sz="1800" dirty="0" err="1" smtClean="0"/>
              <a:t>oli</a:t>
            </a:r>
            <a:r>
              <a:rPr lang="en-US" sz="1800" dirty="0" smtClean="0"/>
              <a:t> </a:t>
            </a:r>
            <a:r>
              <a:rPr lang="en-US" sz="1800" dirty="0" err="1" smtClean="0"/>
              <a:t>maupun</a:t>
            </a:r>
            <a:r>
              <a:rPr lang="en-US" sz="1800" dirty="0" smtClean="0"/>
              <a:t> </a:t>
            </a:r>
            <a:r>
              <a:rPr lang="en-US" sz="1800" dirty="0" err="1" smtClean="0"/>
              <a:t>penyaring</a:t>
            </a:r>
            <a:r>
              <a:rPr lang="en-US" sz="1800" dirty="0" smtClean="0"/>
              <a:t> </a:t>
            </a:r>
            <a:r>
              <a:rPr lang="en-US" sz="1800" dirty="0" err="1" smtClean="0"/>
              <a:t>oli</a:t>
            </a:r>
            <a:r>
              <a:rPr lang="en-US" sz="1800" dirty="0" smtClean="0"/>
              <a:t> yang </a:t>
            </a:r>
            <a:r>
              <a:rPr lang="en-US" sz="1800" dirty="0" err="1" smtClean="0"/>
              <a:t>baru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0.14</a:t>
            </a:r>
          </a:p>
          <a:p>
            <a:pPr>
              <a:buNone/>
            </a:pPr>
            <a:r>
              <a:rPr lang="en-US" sz="1800" dirty="0" smtClean="0"/>
              <a:t>	A. </a:t>
            </a:r>
            <a:r>
              <a:rPr lang="en-US" sz="1800" dirty="0" err="1" smtClean="0"/>
              <a:t>bila</a:t>
            </a:r>
            <a:r>
              <a:rPr lang="en-US" sz="1800" dirty="0" smtClean="0"/>
              <a:t> </a:t>
            </a:r>
            <a:r>
              <a:rPr lang="en-US" sz="1800" dirty="0" err="1" smtClean="0"/>
              <a:t>oli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diganti</a:t>
            </a:r>
            <a:r>
              <a:rPr lang="en-US" sz="1800" dirty="0" smtClean="0"/>
              <a:t>, </a:t>
            </a:r>
            <a:r>
              <a:rPr lang="en-US" sz="1800" dirty="0" err="1" smtClean="0"/>
              <a:t>berapa</a:t>
            </a:r>
            <a:r>
              <a:rPr lang="en-US" sz="1800" dirty="0" smtClean="0"/>
              <a:t> </a:t>
            </a:r>
            <a:r>
              <a:rPr lang="en-US" sz="1800" dirty="0" err="1" smtClean="0"/>
              <a:t>peluang</a:t>
            </a:r>
            <a:r>
              <a:rPr lang="en-US" sz="1800" dirty="0" smtClean="0"/>
              <a:t> </a:t>
            </a:r>
            <a:r>
              <a:rPr lang="en-US" sz="1800" dirty="0" err="1" smtClean="0"/>
              <a:t>penyaring</a:t>
            </a:r>
            <a:r>
              <a:rPr lang="en-US" sz="1800" dirty="0" smtClean="0"/>
              <a:t> </a:t>
            </a:r>
            <a:r>
              <a:rPr lang="en-US" sz="1800" dirty="0" err="1" smtClean="0"/>
              <a:t>baru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diperlukan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B. </a:t>
            </a:r>
            <a:r>
              <a:rPr lang="en-US" sz="1800" dirty="0" err="1" smtClean="0"/>
              <a:t>bila</a:t>
            </a:r>
            <a:r>
              <a:rPr lang="en-US" sz="1800" dirty="0" smtClean="0"/>
              <a:t> </a:t>
            </a:r>
            <a:r>
              <a:rPr lang="en-US" sz="1800" dirty="0" err="1" smtClean="0"/>
              <a:t>penyaring</a:t>
            </a:r>
            <a:r>
              <a:rPr lang="en-US" sz="1800" dirty="0" smtClean="0"/>
              <a:t> </a:t>
            </a:r>
            <a:r>
              <a:rPr lang="en-US" sz="1800" dirty="0" err="1" smtClean="0"/>
              <a:t>baru</a:t>
            </a:r>
            <a:r>
              <a:rPr lang="en-US" sz="1800" dirty="0" smtClean="0"/>
              <a:t> </a:t>
            </a:r>
            <a:r>
              <a:rPr lang="en-US" sz="1800" dirty="0" err="1" smtClean="0"/>
              <a:t>diperlukan</a:t>
            </a:r>
            <a:r>
              <a:rPr lang="en-US" sz="1800" dirty="0" smtClean="0"/>
              <a:t> , </a:t>
            </a:r>
            <a:r>
              <a:rPr lang="en-US" sz="1800" dirty="0" err="1" smtClean="0"/>
              <a:t>berapa</a:t>
            </a:r>
            <a:r>
              <a:rPr lang="en-US" sz="1800" dirty="0" smtClean="0"/>
              <a:t> </a:t>
            </a:r>
            <a:r>
              <a:rPr lang="en-US" sz="1800" dirty="0" err="1" smtClean="0"/>
              <a:t>peluang</a:t>
            </a:r>
            <a:r>
              <a:rPr lang="en-US" sz="1800" dirty="0" smtClean="0"/>
              <a:t> </a:t>
            </a:r>
            <a:r>
              <a:rPr lang="en-US" sz="1800" dirty="0" err="1" smtClean="0"/>
              <a:t>olinya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diganti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Peluang</a:t>
            </a:r>
            <a:r>
              <a:rPr lang="en-US" sz="1800" dirty="0" smtClean="0"/>
              <a:t> </a:t>
            </a:r>
            <a:r>
              <a:rPr lang="en-US" sz="1800" dirty="0" err="1" smtClean="0"/>
              <a:t>seorang</a:t>
            </a:r>
            <a:r>
              <a:rPr lang="en-US" sz="1800" dirty="0" smtClean="0"/>
              <a:t> </a:t>
            </a:r>
            <a:r>
              <a:rPr lang="en-US" sz="1800" dirty="0" err="1" smtClean="0"/>
              <a:t>dokter</a:t>
            </a:r>
            <a:r>
              <a:rPr lang="en-US" sz="1800" dirty="0" smtClean="0"/>
              <a:t> </a:t>
            </a:r>
            <a:r>
              <a:rPr lang="en-US" sz="1800" dirty="0" err="1" smtClean="0"/>
              <a:t>mendiagnosis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penyakit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benar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0.7. </a:t>
            </a:r>
            <a:r>
              <a:rPr lang="en-US" sz="1800" dirty="0" err="1" smtClean="0"/>
              <a:t>bila</a:t>
            </a:r>
            <a:r>
              <a:rPr lang="en-US" sz="1800" dirty="0" smtClean="0"/>
              <a:t> </a:t>
            </a:r>
            <a:r>
              <a:rPr lang="en-US" sz="1800" dirty="0" err="1" smtClean="0"/>
              <a:t>diketahui</a:t>
            </a:r>
            <a:r>
              <a:rPr lang="en-US" sz="1800" dirty="0" smtClean="0"/>
              <a:t> </a:t>
            </a:r>
            <a:r>
              <a:rPr lang="en-US" sz="1800" dirty="0" err="1" smtClean="0"/>
              <a:t>dokter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salah</a:t>
            </a:r>
            <a:r>
              <a:rPr lang="en-US" sz="1800" dirty="0" smtClean="0"/>
              <a:t> </a:t>
            </a:r>
            <a:r>
              <a:rPr lang="en-US" sz="1800" dirty="0" err="1" smtClean="0"/>
              <a:t>mendiagnosis</a:t>
            </a:r>
            <a:r>
              <a:rPr lang="en-US" sz="1800" dirty="0" smtClean="0"/>
              <a:t>, </a:t>
            </a:r>
            <a:r>
              <a:rPr lang="en-US" sz="1800" dirty="0" err="1" smtClean="0"/>
              <a:t>bahwa</a:t>
            </a:r>
            <a:r>
              <a:rPr lang="en-US" sz="1800" dirty="0" smtClean="0"/>
              <a:t>  </a:t>
            </a:r>
            <a:r>
              <a:rPr lang="en-US" sz="1800" dirty="0" err="1" smtClean="0"/>
              <a:t>pasien</a:t>
            </a:r>
            <a:r>
              <a:rPr lang="en-US" sz="1800" dirty="0" smtClean="0"/>
              <a:t> </a:t>
            </a:r>
            <a:r>
              <a:rPr lang="en-US" sz="1800" smtClean="0"/>
              <a:t>akan </a:t>
            </a:r>
            <a:r>
              <a:rPr lang="en-US" sz="1800" dirty="0" err="1" smtClean="0"/>
              <a:t>menuntut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pengadilan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0.9. </a:t>
            </a:r>
            <a:r>
              <a:rPr lang="en-US" sz="1800" dirty="0" err="1" smtClean="0"/>
              <a:t>berapa</a:t>
            </a:r>
            <a:r>
              <a:rPr lang="en-US" sz="1800" dirty="0" smtClean="0"/>
              <a:t> </a:t>
            </a:r>
            <a:r>
              <a:rPr lang="en-US" sz="1800" dirty="0" err="1" smtClean="0"/>
              <a:t>peluang</a:t>
            </a:r>
            <a:r>
              <a:rPr lang="en-US" sz="1800" dirty="0" smtClean="0"/>
              <a:t> </a:t>
            </a:r>
            <a:r>
              <a:rPr lang="en-US" sz="1800" dirty="0" err="1" smtClean="0"/>
              <a:t>dokter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salah</a:t>
            </a:r>
            <a:r>
              <a:rPr lang="en-US" sz="1800" dirty="0" smtClean="0"/>
              <a:t> </a:t>
            </a:r>
            <a:r>
              <a:rPr lang="en-US" sz="1800" dirty="0" err="1" smtClean="0"/>
              <a:t>mendiagnosis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pasien</a:t>
            </a:r>
            <a:r>
              <a:rPr lang="en-US" sz="1800" dirty="0" smtClean="0"/>
              <a:t> </a:t>
            </a:r>
            <a:r>
              <a:rPr lang="en-US" sz="1800" dirty="0" err="1" smtClean="0"/>
              <a:t>menuntutunya</a:t>
            </a:r>
            <a:r>
              <a:rPr lang="en-US" sz="1800" dirty="0" smtClean="0"/>
              <a:t>?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ISTILAH DALAM TEORI PELUANG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Percobaan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eksperimen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data</a:t>
            </a:r>
          </a:p>
          <a:p>
            <a:pPr lvl="0">
              <a:lnSpc>
                <a:spcPct val="150000"/>
              </a:lnSpc>
            </a:pPr>
            <a:r>
              <a:rPr lang="en-US" sz="2000" i="1" dirty="0" err="1" smtClean="0"/>
              <a:t>RuangSampel</a:t>
            </a:r>
            <a:r>
              <a:rPr lang="en-US" sz="2000" i="1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himpunan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memuat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kemungkinan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percobaan</a:t>
            </a:r>
            <a:r>
              <a:rPr lang="en-US" sz="2000" dirty="0" smtClean="0"/>
              <a:t>.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disimbolkan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“ S ”, yang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i="1" dirty="0" err="1" smtClean="0"/>
              <a:t>himpunan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semesta</a:t>
            </a:r>
            <a:r>
              <a:rPr lang="en-US" sz="2000" dirty="0" smtClean="0"/>
              <a:t>.</a:t>
            </a:r>
          </a:p>
          <a:p>
            <a:pPr lvl="0"/>
            <a:r>
              <a:rPr lang="id-ID" sz="2000" b="1" dirty="0" smtClean="0"/>
              <a:t>Contoh </a:t>
            </a:r>
            <a:endParaRPr lang="en-US" sz="2000" dirty="0" smtClean="0"/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/>
              <a:t>	a).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percobaan</a:t>
            </a:r>
            <a:r>
              <a:rPr lang="en-US" sz="2000" dirty="0" smtClean="0"/>
              <a:t> </a:t>
            </a:r>
            <a:r>
              <a:rPr lang="en-US" sz="2000" dirty="0" err="1" smtClean="0"/>
              <a:t>pelemparan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uang</a:t>
            </a:r>
            <a:r>
              <a:rPr lang="en-US" sz="2000" dirty="0" smtClean="0"/>
              <a:t>     </a:t>
            </a:r>
            <a:r>
              <a:rPr lang="en-US" sz="2000" dirty="0" err="1" smtClean="0"/>
              <a:t>logam</a:t>
            </a:r>
            <a:r>
              <a:rPr lang="en-US" sz="2000" dirty="0" smtClean="0"/>
              <a:t> </a:t>
            </a:r>
            <a:r>
              <a:rPr lang="en-US" sz="2000" dirty="0" err="1" smtClean="0"/>
              <a:t>sebanyak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kali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S : { </a:t>
            </a:r>
            <a:r>
              <a:rPr lang="en-US" sz="2000" dirty="0" err="1" smtClean="0"/>
              <a:t>gambar</a:t>
            </a:r>
            <a:r>
              <a:rPr lang="en-US" sz="2000" dirty="0" smtClean="0"/>
              <a:t>, </a:t>
            </a:r>
            <a:r>
              <a:rPr lang="en-US" sz="2000" dirty="0" err="1" smtClean="0"/>
              <a:t>angka</a:t>
            </a:r>
            <a:r>
              <a:rPr lang="en-US" sz="2000" dirty="0" smtClean="0"/>
              <a:t> }.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/>
              <a:t>	b).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percobaan</a:t>
            </a:r>
            <a:r>
              <a:rPr lang="en-US" sz="2000" dirty="0" smtClean="0"/>
              <a:t> </a:t>
            </a:r>
            <a:r>
              <a:rPr lang="en-US" sz="2000" dirty="0" err="1" smtClean="0"/>
              <a:t>pelemparan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dadu</a:t>
            </a:r>
            <a:r>
              <a:rPr lang="en-US" sz="2000" dirty="0" smtClean="0"/>
              <a:t> </a:t>
            </a:r>
            <a:r>
              <a:rPr lang="en-US" sz="2000" dirty="0" err="1" smtClean="0"/>
              <a:t>sebanyak</a:t>
            </a:r>
            <a:r>
              <a:rPr lang="en-US" sz="2000" dirty="0" smtClean="0"/>
              <a:t>  </a:t>
            </a:r>
            <a:r>
              <a:rPr lang="en-US" sz="2000" dirty="0" err="1" smtClean="0"/>
              <a:t>satu</a:t>
            </a:r>
            <a:r>
              <a:rPr lang="en-US" sz="2000" dirty="0" smtClean="0"/>
              <a:t>  kali  </a:t>
            </a:r>
            <a:r>
              <a:rPr lang="en-US" sz="2000" dirty="0" err="1" smtClean="0"/>
              <a:t>adalah</a:t>
            </a:r>
            <a:r>
              <a:rPr lang="id-ID" sz="2000" dirty="0" smtClean="0"/>
              <a:t>  </a:t>
            </a:r>
            <a:r>
              <a:rPr lang="en-US" sz="2000" dirty="0" smtClean="0"/>
              <a:t>S : { 1, 2, 3, 4, 5, 6 }.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>
            <a:noAutofit/>
          </a:bodyPr>
          <a:lstStyle/>
          <a:p>
            <a:pPr marL="274320" lvl="1">
              <a:lnSpc>
                <a:spcPct val="150000"/>
              </a:lnSpc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2000" i="1" dirty="0" err="1" smtClean="0"/>
              <a:t>Kejadian</a:t>
            </a:r>
            <a:r>
              <a:rPr lang="en-US" sz="2000" i="1" dirty="0" smtClean="0"/>
              <a:t>/</a:t>
            </a:r>
            <a:r>
              <a:rPr lang="en-US" sz="2000" i="1" dirty="0" err="1" smtClean="0"/>
              <a:t>Peristiwa</a:t>
            </a:r>
            <a:r>
              <a:rPr lang="en-US" sz="2000" i="1" dirty="0" smtClean="0"/>
              <a:t>/Event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himpunan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.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</a:t>
            </a:r>
            <a:r>
              <a:rPr lang="en-US" sz="2000" dirty="0" err="1" smtClean="0"/>
              <a:t>disimbolkan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</a:t>
            </a:r>
            <a:r>
              <a:rPr lang="en-US" sz="2000" dirty="0" err="1" smtClean="0"/>
              <a:t>kapital</a:t>
            </a:r>
            <a:r>
              <a:rPr lang="en-US" sz="2000" dirty="0" smtClean="0"/>
              <a:t> (A, B, C, </a:t>
            </a:r>
            <a:r>
              <a:rPr lang="en-US" sz="2000" dirty="0" err="1" smtClean="0"/>
              <a:t>dll</a:t>
            </a:r>
            <a:r>
              <a:rPr lang="en-US" sz="2000" dirty="0" smtClean="0"/>
              <a:t>)</a:t>
            </a:r>
            <a:r>
              <a:rPr lang="id-ID" sz="2000" dirty="0" smtClean="0"/>
              <a:t>.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id-ID" sz="2000" b="1" dirty="0" smtClean="0"/>
              <a:t>Contoh </a:t>
            </a:r>
            <a:endParaRPr lang="en-US" sz="2000" dirty="0" smtClean="0"/>
          </a:p>
          <a:p>
            <a:pPr lvl="0">
              <a:lnSpc>
                <a:spcPct val="150000"/>
              </a:lnSpc>
            </a:pPr>
            <a:r>
              <a:rPr lang="en-US" sz="2000" dirty="0" smtClean="0"/>
              <a:t>A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</a:t>
            </a:r>
            <a:r>
              <a:rPr lang="en-US" sz="2000" dirty="0" err="1" smtClean="0"/>
              <a:t>munculnya</a:t>
            </a:r>
            <a:r>
              <a:rPr lang="en-US" sz="2000" dirty="0" smtClean="0"/>
              <a:t> </a:t>
            </a:r>
            <a:r>
              <a:rPr lang="en-US" sz="2000" dirty="0" err="1" smtClean="0"/>
              <a:t>muka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           A : {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}.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/>
              <a:t>B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</a:t>
            </a:r>
            <a:r>
              <a:rPr lang="en-US" sz="2000" dirty="0" err="1" smtClean="0"/>
              <a:t>munculnya</a:t>
            </a:r>
            <a:r>
              <a:rPr lang="en-US" sz="2000" dirty="0" smtClean="0"/>
              <a:t> </a:t>
            </a:r>
            <a:r>
              <a:rPr lang="en-US" sz="2000" dirty="0" err="1" smtClean="0"/>
              <a:t>mata</a:t>
            </a:r>
            <a:r>
              <a:rPr lang="en-US" sz="2000" dirty="0" smtClean="0"/>
              <a:t> </a:t>
            </a:r>
            <a:r>
              <a:rPr lang="en-US" sz="2000" dirty="0" err="1" smtClean="0"/>
              <a:t>dadu</a:t>
            </a:r>
            <a:r>
              <a:rPr lang="en-US" sz="2000" dirty="0" smtClean="0"/>
              <a:t>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</a:t>
            </a:r>
            <a:r>
              <a:rPr lang="en-US" sz="2000" dirty="0" err="1" smtClean="0"/>
              <a:t>genap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B :{ 2, 4, 6 }.</a:t>
            </a:r>
          </a:p>
          <a:p>
            <a:pPr>
              <a:lnSpc>
                <a:spcPct val="150000"/>
              </a:lnSpc>
            </a:pPr>
            <a:r>
              <a:rPr lang="en-US" sz="2000" i="1" dirty="0" err="1" smtClean="0"/>
              <a:t>Titik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Contoh</a:t>
            </a:r>
            <a:r>
              <a:rPr lang="en-US" sz="2000" i="1" dirty="0" smtClean="0"/>
              <a:t>/</a:t>
            </a:r>
            <a:r>
              <a:rPr lang="en-US" sz="2000" i="1" dirty="0" err="1" smtClean="0"/>
              <a:t>Titik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.</a:t>
            </a:r>
            <a:r>
              <a:rPr lang="en-US" sz="2000" i="1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menyusun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.</a:t>
            </a:r>
          </a:p>
          <a:p>
            <a:pPr lvl="0">
              <a:lnSpc>
                <a:spcPct val="150000"/>
              </a:lnSpc>
            </a:pPr>
            <a:endParaRPr lang="en-US" sz="2000" dirty="0" smtClean="0"/>
          </a:p>
          <a:p>
            <a:pPr marL="274320" lvl="1">
              <a:lnSpc>
                <a:spcPct val="150000"/>
              </a:lnSpc>
              <a:spcBef>
                <a:spcPts val="600"/>
              </a:spcBef>
              <a:buSzPct val="70000"/>
              <a:buFont typeface="Wingdings"/>
              <a:buChar char=""/>
            </a:pPr>
            <a:endParaRPr lang="en-US" sz="2000" dirty="0" smtClean="0"/>
          </a:p>
          <a:p>
            <a:pPr>
              <a:lnSpc>
                <a:spcPct val="17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lang="id-ID" sz="2000" b="1" dirty="0" smtClean="0"/>
              <a:t>Contoh </a:t>
            </a:r>
            <a:endParaRPr lang="en-US" sz="2000" dirty="0" smtClean="0"/>
          </a:p>
          <a:p>
            <a:pPr lvl="0">
              <a:lnSpc>
                <a:spcPct val="170000"/>
              </a:lnSpc>
            </a:pPr>
            <a:r>
              <a:rPr lang="en-US" sz="2000" dirty="0" smtClean="0"/>
              <a:t>Dari </a:t>
            </a:r>
            <a:r>
              <a:rPr lang="en-US" sz="2000" dirty="0" err="1" smtClean="0"/>
              <a:t>pelemparan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dadu</a:t>
            </a:r>
            <a:r>
              <a:rPr lang="en-US" sz="2000" dirty="0" smtClean="0"/>
              <a:t> </a:t>
            </a:r>
            <a:r>
              <a:rPr lang="en-US" sz="2000" dirty="0" err="1" smtClean="0"/>
              <a:t>sebanyak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kali, S : {1, 2, 3, 4, 5, 6},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sebanyak</a:t>
            </a:r>
            <a:r>
              <a:rPr lang="en-US" sz="2000" dirty="0" smtClean="0"/>
              <a:t> 6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disimbolkan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N(S) = 6.</a:t>
            </a:r>
          </a:p>
          <a:p>
            <a:pPr lvl="0">
              <a:lnSpc>
                <a:spcPct val="170000"/>
              </a:lnSpc>
            </a:pPr>
            <a:r>
              <a:rPr lang="en-US" sz="2000" dirty="0" smtClean="0"/>
              <a:t>A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</a:t>
            </a:r>
            <a:r>
              <a:rPr lang="en-US" sz="2000" dirty="0" err="1" smtClean="0"/>
              <a:t>munculnya</a:t>
            </a:r>
            <a:r>
              <a:rPr lang="en-US" sz="2000" dirty="0" smtClean="0"/>
              <a:t> </a:t>
            </a:r>
            <a:r>
              <a:rPr lang="en-US" sz="2000" dirty="0" err="1" smtClean="0"/>
              <a:t>mata</a:t>
            </a:r>
            <a:r>
              <a:rPr lang="en-US" sz="2000" dirty="0" smtClean="0"/>
              <a:t> </a:t>
            </a:r>
            <a:r>
              <a:rPr lang="en-US" sz="2000" dirty="0" err="1" smtClean="0"/>
              <a:t>dadu</a:t>
            </a:r>
            <a:r>
              <a:rPr lang="en-US" sz="2000" dirty="0" smtClean="0"/>
              <a:t>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kecil</a:t>
            </a:r>
            <a:r>
              <a:rPr lang="en-US" sz="2000" dirty="0" smtClean="0"/>
              <a:t> 3, </a:t>
            </a:r>
            <a:r>
              <a:rPr lang="en-US" sz="2000" dirty="0" err="1" smtClean="0"/>
              <a:t>maka</a:t>
            </a:r>
            <a:r>
              <a:rPr lang="en-US" sz="2000" dirty="0" smtClean="0"/>
              <a:t> A : {3, 4, 5, 6},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menyokong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A </a:t>
            </a:r>
            <a:r>
              <a:rPr lang="en-US" sz="2000" dirty="0" err="1" smtClean="0"/>
              <a:t>ada</a:t>
            </a:r>
            <a:r>
              <a:rPr lang="en-US" sz="2000" dirty="0" smtClean="0"/>
              <a:t> 4 </a:t>
            </a:r>
            <a:r>
              <a:rPr lang="en-US" sz="2000" dirty="0" err="1" smtClean="0"/>
              <a:t>atau</a:t>
            </a:r>
            <a:r>
              <a:rPr lang="en-US" sz="2000" dirty="0" smtClean="0"/>
              <a:t> N(A) = 4.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pencacahan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/>
          <a:lstStyle/>
          <a:p>
            <a:r>
              <a:rPr lang="en-US" sz="2000" b="1" dirty="0" smtClean="0"/>
              <a:t>	</a:t>
            </a:r>
            <a:r>
              <a:rPr lang="en-US" sz="2000" b="1" dirty="0" err="1" smtClean="0"/>
              <a:t>Kaidah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penggandaan</a:t>
            </a:r>
            <a:endParaRPr lang="en-US" sz="2000" b="1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      </a:t>
            </a:r>
            <a:r>
              <a:rPr lang="en-US" sz="2000" dirty="0" err="1" smtClean="0"/>
              <a:t>cara</a:t>
            </a:r>
            <a:r>
              <a:rPr lang="en-US" sz="2000" dirty="0" smtClean="0"/>
              <a:t>,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 </a:t>
            </a:r>
            <a:r>
              <a:rPr lang="en-US" sz="2000" dirty="0" err="1" smtClean="0"/>
              <a:t>seterusnya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k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urutan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               </a:t>
            </a:r>
            <a:r>
              <a:rPr lang="en-US" sz="2000" dirty="0" err="1" smtClean="0"/>
              <a:t>cara</a:t>
            </a: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endParaRPr lang="en-US" sz="2000" dirty="0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5867400" y="1667842"/>
          <a:ext cx="2921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152280" imgH="215640" progId="Equation.3">
                  <p:embed/>
                </p:oleObj>
              </mc:Choice>
              <mc:Fallback>
                <p:oleObj name="Equation" r:id="rId3" imgW="152280" imgH="215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667842"/>
                        <a:ext cx="2921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74800" y="2570155"/>
          <a:ext cx="317500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5" imgW="164880" imgH="215640" progId="Equation.3">
                  <p:embed/>
                </p:oleObj>
              </mc:Choice>
              <mc:Fallback>
                <p:oleObj name="Equation" r:id="rId5" imgW="1648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2570155"/>
                        <a:ext cx="317500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559425" y="3074911"/>
          <a:ext cx="9302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7" imgW="558720" imgH="228600" progId="Equation.3">
                  <p:embed/>
                </p:oleObj>
              </mc:Choice>
              <mc:Fallback>
                <p:oleObj name="Equation" r:id="rId7" imgW="5587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425" y="3074911"/>
                        <a:ext cx="9302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b="1" dirty="0" err="1" smtClean="0"/>
              <a:t>Permutasi</a:t>
            </a:r>
            <a:r>
              <a:rPr lang="en-US" dirty="0" smtClean="0"/>
              <a:t> :</a:t>
            </a:r>
          </a:p>
          <a:p>
            <a:pPr>
              <a:lnSpc>
                <a:spcPct val="150000"/>
              </a:lnSpc>
            </a:pPr>
            <a:r>
              <a:rPr lang="en-US" i="1" dirty="0" err="1" smtClean="0"/>
              <a:t>Permutasi</a:t>
            </a:r>
            <a:r>
              <a:rPr lang="en-US" i="1" dirty="0" smtClean="0"/>
              <a:t> </a:t>
            </a:r>
            <a:r>
              <a:rPr lang="en-US" i="1" dirty="0" err="1" smtClean="0"/>
              <a:t>adalah</a:t>
            </a:r>
            <a:r>
              <a:rPr lang="en-US" i="1" dirty="0" smtClean="0"/>
              <a:t> </a:t>
            </a:r>
            <a:r>
              <a:rPr lang="en-US" i="1" dirty="0" err="1" smtClean="0"/>
              <a:t>susunan</a:t>
            </a:r>
            <a:r>
              <a:rPr lang="en-US" i="1" dirty="0" smtClean="0"/>
              <a:t> yang </a:t>
            </a:r>
            <a:r>
              <a:rPr lang="en-US" i="1" dirty="0" err="1" smtClean="0"/>
              <a:t>dibentuk</a:t>
            </a:r>
            <a:r>
              <a:rPr lang="en-US" i="1" dirty="0" smtClean="0"/>
              <a:t> </a:t>
            </a:r>
            <a:r>
              <a:rPr lang="en-US" i="1" dirty="0" err="1" smtClean="0"/>
              <a:t>oleh</a:t>
            </a:r>
            <a:r>
              <a:rPr lang="en-US" i="1" dirty="0" smtClean="0"/>
              <a:t> </a:t>
            </a:r>
            <a:r>
              <a:rPr lang="en-US" i="1" dirty="0" err="1" smtClean="0"/>
              <a:t>seluruh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sebagian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sekumpulan</a:t>
            </a:r>
            <a:r>
              <a:rPr lang="en-US" i="1" dirty="0" smtClean="0"/>
              <a:t> </a:t>
            </a:r>
            <a:r>
              <a:rPr lang="en-US" i="1" dirty="0" err="1" smtClean="0"/>
              <a:t>objek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memperhatikan</a:t>
            </a:r>
            <a:r>
              <a:rPr lang="en-US" i="1" dirty="0" smtClean="0"/>
              <a:t> </a:t>
            </a:r>
            <a:r>
              <a:rPr lang="en-US" i="1" dirty="0" err="1" smtClean="0"/>
              <a:t>urutan</a:t>
            </a:r>
            <a:r>
              <a:rPr lang="en-US" i="1" dirty="0" smtClean="0"/>
              <a:t>.</a:t>
            </a:r>
            <a:endParaRPr lang="en-US" dirty="0" smtClean="0"/>
          </a:p>
          <a:p>
            <a:r>
              <a:rPr lang="en-US" dirty="0" smtClean="0"/>
              <a:t>Cara I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permutasi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n ! (</a:t>
            </a:r>
            <a:r>
              <a:rPr lang="en-US" dirty="0" err="1" smtClean="0"/>
              <a:t>baca</a:t>
            </a:r>
            <a:r>
              <a:rPr lang="en-US" dirty="0" smtClean="0"/>
              <a:t> n </a:t>
            </a:r>
            <a:r>
              <a:rPr lang="en-US" dirty="0" err="1" smtClean="0"/>
              <a:t>faktorial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	n ! = n × (n-1) × (n-2) …. × (2) × (1)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Cara II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Banyaknya</a:t>
            </a:r>
            <a:r>
              <a:rPr lang="en-US" sz="2000" dirty="0" smtClean="0"/>
              <a:t> </a:t>
            </a:r>
            <a:r>
              <a:rPr lang="en-US" sz="2000" dirty="0" err="1" smtClean="0"/>
              <a:t>permutasi</a:t>
            </a:r>
            <a:r>
              <a:rPr lang="en-US" sz="2000" dirty="0" smtClean="0"/>
              <a:t> </a:t>
            </a:r>
            <a:r>
              <a:rPr lang="en-US" sz="2000" dirty="0" err="1" smtClean="0"/>
              <a:t>akibat</a:t>
            </a:r>
            <a:r>
              <a:rPr lang="en-US" sz="2000" dirty="0" smtClean="0"/>
              <a:t> </a:t>
            </a:r>
            <a:r>
              <a:rPr lang="en-US" sz="2000" dirty="0" err="1" smtClean="0"/>
              <a:t>pengambilan</a:t>
            </a:r>
            <a:r>
              <a:rPr lang="en-US" sz="2000" dirty="0" smtClean="0"/>
              <a:t> r </a:t>
            </a:r>
            <a:r>
              <a:rPr lang="en-US" sz="2000" dirty="0" err="1" smtClean="0"/>
              <a:t>objek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n </a:t>
            </a:r>
            <a:r>
              <a:rPr lang="en-US" sz="2000" dirty="0" err="1" smtClean="0"/>
              <a:t>objek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: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	</a:t>
            </a:r>
            <a:r>
              <a:rPr lang="en-US" sz="2000" b="1" dirty="0" err="1" smtClean="0"/>
              <a:t>kombinasi</a:t>
            </a:r>
            <a:endParaRPr lang="en-US" sz="2000" b="1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mengambil</a:t>
            </a:r>
            <a:r>
              <a:rPr lang="en-US" sz="2000" dirty="0" smtClean="0"/>
              <a:t> r </a:t>
            </a:r>
            <a:r>
              <a:rPr lang="en-US" sz="2000" dirty="0" err="1" smtClean="0"/>
              <a:t>objek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n </a:t>
            </a:r>
            <a:r>
              <a:rPr lang="en-US" sz="2000" dirty="0" err="1" smtClean="0"/>
              <a:t>objek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memperhatikan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urutannya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000" b="1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290455" y="2057400"/>
          <a:ext cx="143394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876300" imgH="419100" progId="Equation.3">
                  <p:embed/>
                </p:oleObj>
              </mc:Choice>
              <mc:Fallback>
                <p:oleObj name="Equation" r:id="rId3" imgW="876300" imgH="4191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455" y="2057400"/>
                        <a:ext cx="143394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886075" y="4876800"/>
          <a:ext cx="208189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977900" imgH="431800" progId="Equation.3">
                  <p:embed/>
                </p:oleObj>
              </mc:Choice>
              <mc:Fallback>
                <p:oleObj name="Equation" r:id="rId5" imgW="977900" imgH="431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6075" y="4876800"/>
                        <a:ext cx="208189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Bila</a:t>
            </a:r>
            <a:r>
              <a:rPr lang="en-US" sz="2000" dirty="0" smtClean="0"/>
              <a:t> 2 </a:t>
            </a:r>
            <a:r>
              <a:rPr lang="en-US" sz="2000" dirty="0" err="1" smtClean="0"/>
              <a:t>buah</a:t>
            </a:r>
            <a:r>
              <a:rPr lang="en-US" sz="2000" dirty="0" smtClean="0"/>
              <a:t> </a:t>
            </a:r>
            <a:r>
              <a:rPr lang="en-US" sz="2000" dirty="0" err="1" smtClean="0"/>
              <a:t>dadu</a:t>
            </a:r>
            <a:r>
              <a:rPr lang="en-US" sz="2000" dirty="0" smtClean="0"/>
              <a:t> </a:t>
            </a:r>
            <a:r>
              <a:rPr lang="en-US" sz="2000" dirty="0" err="1" smtClean="0"/>
              <a:t>dilemparkan</a:t>
            </a:r>
            <a:r>
              <a:rPr lang="en-US" sz="2000" dirty="0" smtClean="0"/>
              <a:t> </a:t>
            </a:r>
            <a:r>
              <a:rPr lang="en-US" sz="2000" dirty="0" err="1" smtClean="0"/>
              <a:t>sekali</a:t>
            </a:r>
            <a:r>
              <a:rPr lang="en-US" sz="2000" dirty="0" smtClean="0"/>
              <a:t> </a:t>
            </a:r>
            <a:r>
              <a:rPr lang="en-US" sz="2000" dirty="0" err="1" smtClean="0"/>
              <a:t>berapa</a:t>
            </a:r>
            <a:r>
              <a:rPr lang="en-US" sz="2000" dirty="0" smtClean="0"/>
              <a:t>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sampelnya</a:t>
            </a:r>
            <a:r>
              <a:rPr lang="en-US" sz="20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Berapa</a:t>
            </a:r>
            <a:r>
              <a:rPr lang="en-US" sz="2000" dirty="0" smtClean="0"/>
              <a:t> </a:t>
            </a:r>
            <a:r>
              <a:rPr lang="en-US" sz="2000" dirty="0" err="1" smtClean="0"/>
              <a:t>macam</a:t>
            </a:r>
            <a:r>
              <a:rPr lang="en-US" sz="2000" dirty="0" smtClean="0"/>
              <a:t> menu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disusun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4 </a:t>
            </a:r>
            <a:r>
              <a:rPr lang="en-US" sz="2000" dirty="0" err="1" smtClean="0"/>
              <a:t>macam</a:t>
            </a:r>
            <a:r>
              <a:rPr lang="en-US" sz="2000" dirty="0" smtClean="0"/>
              <a:t> sup, 3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tumis</a:t>
            </a:r>
            <a:r>
              <a:rPr lang="en-US" sz="2000" dirty="0" smtClean="0"/>
              <a:t>, 5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minuman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3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lauk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Berapa</a:t>
            </a:r>
            <a:r>
              <a:rPr lang="en-US" sz="2000" dirty="0" smtClean="0"/>
              <a:t> </a:t>
            </a:r>
            <a:r>
              <a:rPr lang="en-US" sz="2000" dirty="0" err="1" smtClean="0"/>
              <a:t>macam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ratusan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400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angka-angka</a:t>
            </a:r>
            <a:r>
              <a:rPr lang="en-US" sz="2000" dirty="0" smtClean="0"/>
              <a:t> 2,3,5,9,8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berapa</a:t>
            </a:r>
            <a:r>
              <a:rPr lang="en-US" sz="2000" dirty="0" smtClean="0"/>
              <a:t> </a:t>
            </a:r>
            <a:r>
              <a:rPr lang="en-US" sz="2000" dirty="0" err="1" smtClean="0"/>
              <a:t>macam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menjawab</a:t>
            </a:r>
            <a:r>
              <a:rPr lang="en-US" sz="2000" dirty="0" smtClean="0"/>
              <a:t> 9 </a:t>
            </a:r>
            <a:r>
              <a:rPr lang="en-US" sz="2000" dirty="0" err="1" smtClean="0"/>
              <a:t>pertanyaan</a:t>
            </a:r>
            <a:r>
              <a:rPr lang="en-US" sz="2000" dirty="0" smtClean="0"/>
              <a:t> </a:t>
            </a:r>
            <a:r>
              <a:rPr lang="en-US" sz="2000" dirty="0" err="1" smtClean="0"/>
              <a:t>benar-salah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berapa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disusun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menempatkan</a:t>
            </a:r>
            <a:r>
              <a:rPr lang="en-US" sz="2000" dirty="0" smtClean="0"/>
              <a:t> 7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1 </a:t>
            </a:r>
            <a:r>
              <a:rPr lang="en-US" sz="2000" dirty="0" err="1" smtClean="0"/>
              <a:t>kamar</a:t>
            </a:r>
            <a:r>
              <a:rPr lang="en-US" sz="2000" dirty="0" smtClean="0"/>
              <a:t> hotel yang </a:t>
            </a:r>
            <a:r>
              <a:rPr lang="en-US" sz="2000" dirty="0" err="1" smtClean="0"/>
              <a:t>berkapasitas</a:t>
            </a:r>
            <a:r>
              <a:rPr lang="en-US" sz="2000" dirty="0" smtClean="0"/>
              <a:t> 3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2 </a:t>
            </a:r>
            <a:r>
              <a:rPr lang="en-US" sz="2000" dirty="0" err="1" smtClean="0"/>
              <a:t>kamar</a:t>
            </a:r>
            <a:r>
              <a:rPr lang="en-US" sz="2000" dirty="0" smtClean="0"/>
              <a:t> hotel yang </a:t>
            </a:r>
            <a:r>
              <a:rPr lang="en-US" sz="2000" dirty="0" err="1" smtClean="0"/>
              <a:t>berkapasitas</a:t>
            </a:r>
            <a:r>
              <a:rPr lang="en-US" sz="2000" dirty="0" smtClean="0"/>
              <a:t> 2 0rang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2548</TotalTime>
  <Words>760</Words>
  <Application>Microsoft Office PowerPoint</Application>
  <PresentationFormat>On-screen Show (4:3)</PresentationFormat>
  <Paragraphs>147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Arial Rounded MT Bold</vt:lpstr>
      <vt:lpstr>Calibri</vt:lpstr>
      <vt:lpstr>Century Schoolbook</vt:lpstr>
      <vt:lpstr>Wingdings</vt:lpstr>
      <vt:lpstr>Wingdings 2</vt:lpstr>
      <vt:lpstr>Oriel</vt:lpstr>
      <vt:lpstr>Equation</vt:lpstr>
      <vt:lpstr>TEORI PELUANG</vt:lpstr>
      <vt:lpstr>peluang</vt:lpstr>
      <vt:lpstr>ISTILAH DALAM TEORI PELUANG</vt:lpstr>
      <vt:lpstr>PowerPoint Presentation</vt:lpstr>
      <vt:lpstr>PowerPoint Presentation</vt:lpstr>
      <vt:lpstr>Kaidah pencacahan titik sampel</vt:lpstr>
      <vt:lpstr>PowerPoint Presentation</vt:lpstr>
      <vt:lpstr>PowerPoint Presentation</vt:lpstr>
      <vt:lpstr>PowerPoint Presentation</vt:lpstr>
      <vt:lpstr>Definisi peluang</vt:lpstr>
      <vt:lpstr>PowerPoint Presentation</vt:lpstr>
      <vt:lpstr>Beberapa aturan peluang</vt:lpstr>
      <vt:lpstr>KAIDAH PENJUMLAHAN</vt:lpstr>
      <vt:lpstr>PowerPoint Presentation</vt:lpstr>
      <vt:lpstr>PowerPoint Presentation</vt:lpstr>
      <vt:lpstr>PELUANG BERSYARAT</vt:lpstr>
      <vt:lpstr>PowerPoint Presentation</vt:lpstr>
      <vt:lpstr>PowerPoint Presentation</vt:lpstr>
      <vt:lpstr>Peluang kejadian saling bebas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Inne</dc:creator>
  <cp:lastModifiedBy>Inne Novita Sari</cp:lastModifiedBy>
  <cp:revision>81</cp:revision>
  <dcterms:created xsi:type="dcterms:W3CDTF">2012-04-03T21:27:05Z</dcterms:created>
  <dcterms:modified xsi:type="dcterms:W3CDTF">2014-04-20T13:41:49Z</dcterms:modified>
</cp:coreProperties>
</file>