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58" r:id="rId2"/>
    <p:sldId id="286" r:id="rId3"/>
    <p:sldId id="291" r:id="rId4"/>
    <p:sldId id="292" r:id="rId5"/>
    <p:sldId id="287" r:id="rId6"/>
    <p:sldId id="293" r:id="rId7"/>
    <p:sldId id="290" r:id="rId8"/>
    <p:sldId id="294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3" r:id="rId17"/>
    <p:sldId id="28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60"/>
  </p:normalViewPr>
  <p:slideViewPr>
    <p:cSldViewPr>
      <p:cViewPr varScale="1">
        <p:scale>
          <a:sx n="66" d="100"/>
          <a:sy n="66" d="100"/>
        </p:scale>
        <p:origin x="-136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1EFDE-8635-4386-9F5C-CFC42492327D}" type="datetimeFigureOut">
              <a:rPr lang="id-ID" smtClean="0"/>
              <a:t>27/03/2014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6CDC3-9A8D-419E-A105-F52935ED3AF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7292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AF1462B-3333-468D-88D4-3A5AE591679B}" type="datetimeFigureOut">
              <a:rPr lang="en-US" smtClean="0"/>
              <a:t>3/27/2014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5322AF1-0098-45A2-9CDB-F82757345C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799"/>
            <a:ext cx="1447800" cy="1477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ctangle 2"/>
          <p:cNvSpPr/>
          <p:nvPr/>
        </p:nvSpPr>
        <p:spPr>
          <a:xfrm>
            <a:off x="2180771" y="381000"/>
            <a:ext cx="6277429" cy="1323439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REKAYASA PERANGKAT LUNAK</a:t>
            </a:r>
          </a:p>
          <a:p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PETEMUAN </a:t>
            </a:r>
            <a:r>
              <a:rPr lang="id-ID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hard BdCn BT" pitchFamily="82" charset="0"/>
                <a:ea typeface="Adobe Fan Heiti Std B" pitchFamily="34" charset="-128"/>
                <a:cs typeface="Adobe Arabic" pitchFamily="18" charset="-78"/>
              </a:rPr>
              <a:t>KE-3</a:t>
            </a:r>
            <a:endParaRPr lang="id-I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hard BdCn BT" pitchFamily="82" charset="0"/>
              <a:ea typeface="Adobe Fan Heiti Std B" pitchFamily="34" charset="-128"/>
              <a:cs typeface="Adobe Arabic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6038296"/>
            <a:ext cx="48109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>
                <a:solidFill>
                  <a:schemeClr val="bg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dobe Fan Heiti Std B" pitchFamily="34" charset="-128"/>
                <a:cs typeface="Adobe Arabic" pitchFamily="18" charset="-78"/>
              </a:rPr>
              <a:t>Rauf Fauzan, S.Kom.,M.Kom</a:t>
            </a:r>
            <a:endParaRPr lang="id-ID" sz="2800" dirty="0">
              <a:solidFill>
                <a:schemeClr val="bg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150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Metode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410" y="1524000"/>
            <a:ext cx="837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Lapisan</a:t>
            </a:r>
            <a:r>
              <a:rPr lang="en-GB" sz="3200" dirty="0"/>
              <a:t> </a:t>
            </a:r>
            <a:r>
              <a:rPr lang="en-GB" sz="3200" dirty="0" err="1"/>
              <a:t>Metode</a:t>
            </a:r>
            <a:r>
              <a:rPr lang="en-GB" sz="3200" dirty="0"/>
              <a:t> </a:t>
            </a:r>
            <a:r>
              <a:rPr lang="en-GB" sz="3200" dirty="0" err="1"/>
              <a:t>memberikan</a:t>
            </a:r>
            <a:r>
              <a:rPr lang="en-GB" sz="3200" dirty="0"/>
              <a:t> </a:t>
            </a:r>
            <a:r>
              <a:rPr lang="en-GB" sz="3200" dirty="0" err="1"/>
              <a:t>cara</a:t>
            </a:r>
            <a:r>
              <a:rPr lang="en-GB" sz="3200" dirty="0"/>
              <a:t> </a:t>
            </a:r>
            <a:r>
              <a:rPr lang="en-GB" sz="3200" dirty="0" err="1"/>
              <a:t>teknis</a:t>
            </a:r>
            <a:r>
              <a:rPr lang="en-GB" sz="3200" dirty="0"/>
              <a:t> </a:t>
            </a:r>
            <a:r>
              <a:rPr lang="en-GB" sz="3200" dirty="0" err="1"/>
              <a:t>dalam</a:t>
            </a:r>
            <a:r>
              <a:rPr lang="en-GB" sz="3200" dirty="0"/>
              <a:t> </a:t>
            </a:r>
            <a:r>
              <a:rPr lang="en-GB" sz="3200" dirty="0" err="1"/>
              <a:t>membangun</a:t>
            </a:r>
            <a:r>
              <a:rPr lang="en-GB" sz="3200" dirty="0"/>
              <a:t> </a:t>
            </a:r>
            <a:r>
              <a:rPr lang="en-GB" sz="3200" dirty="0" err="1"/>
              <a:t>perangkat</a:t>
            </a:r>
            <a:r>
              <a:rPr lang="en-GB" sz="3200" dirty="0"/>
              <a:t> </a:t>
            </a:r>
            <a:r>
              <a:rPr lang="en-GB" sz="3200" dirty="0" err="1"/>
              <a:t>lunak</a:t>
            </a:r>
            <a:r>
              <a:rPr lang="en-GB" sz="3200" dirty="0"/>
              <a:t> </a:t>
            </a:r>
            <a:r>
              <a:rPr lang="en-GB" sz="3200" dirty="0" err="1"/>
              <a:t>pada</a:t>
            </a:r>
            <a:r>
              <a:rPr lang="en-GB" sz="3200" dirty="0"/>
              <a:t> </a:t>
            </a:r>
            <a:r>
              <a:rPr lang="en-GB" sz="3200" dirty="0" err="1"/>
              <a:t>kegiatan</a:t>
            </a:r>
            <a:r>
              <a:rPr lang="en-GB" sz="3200" dirty="0"/>
              <a:t> </a:t>
            </a:r>
            <a:r>
              <a:rPr lang="en-GB" sz="3200" dirty="0" err="1"/>
              <a:t>penetapan</a:t>
            </a:r>
            <a:r>
              <a:rPr lang="en-GB" sz="3200" dirty="0"/>
              <a:t> </a:t>
            </a:r>
            <a:r>
              <a:rPr lang="en-GB" sz="3200" dirty="0" err="1"/>
              <a:t>kebutuhan</a:t>
            </a:r>
            <a:r>
              <a:rPr lang="en-GB" sz="3200" dirty="0"/>
              <a:t>, </a:t>
            </a:r>
            <a:r>
              <a:rPr lang="en-GB" sz="3200" dirty="0" err="1"/>
              <a:t>analisis</a:t>
            </a:r>
            <a:r>
              <a:rPr lang="en-GB" sz="3200" dirty="0"/>
              <a:t>, </a:t>
            </a:r>
            <a:r>
              <a:rPr lang="en-GB" sz="3200" dirty="0" err="1"/>
              <a:t>perancangan</a:t>
            </a:r>
            <a:r>
              <a:rPr lang="en-GB" sz="3200" dirty="0"/>
              <a:t>, </a:t>
            </a:r>
            <a:r>
              <a:rPr lang="en-GB" sz="3200" dirty="0" err="1"/>
              <a:t>pembangunan</a:t>
            </a:r>
            <a:r>
              <a:rPr lang="en-GB" sz="3200" dirty="0"/>
              <a:t> program, </a:t>
            </a:r>
            <a:r>
              <a:rPr lang="en-GB" sz="3200" dirty="0" err="1"/>
              <a:t>pengujian</a:t>
            </a:r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99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Piranti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410" y="1524000"/>
            <a:ext cx="837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Lapisan</a:t>
            </a:r>
            <a:r>
              <a:rPr lang="en-GB" sz="3200" dirty="0"/>
              <a:t> yang </a:t>
            </a:r>
            <a:r>
              <a:rPr lang="en-GB" sz="3200" dirty="0" err="1"/>
              <a:t>mendefinisikan</a:t>
            </a:r>
            <a:r>
              <a:rPr lang="en-GB" sz="3200" dirty="0"/>
              <a:t> </a:t>
            </a:r>
            <a:r>
              <a:rPr lang="en-GB" sz="3200" dirty="0" err="1"/>
              <a:t>alat</a:t>
            </a:r>
            <a:r>
              <a:rPr lang="en-GB" sz="3200" dirty="0"/>
              <a:t> Bantu yang </a:t>
            </a:r>
            <a:r>
              <a:rPr lang="en-GB" sz="3200" dirty="0" err="1"/>
              <a:t>digunakan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mendukung</a:t>
            </a:r>
            <a:r>
              <a:rPr lang="en-GB" sz="3200" dirty="0"/>
              <a:t> </a:t>
            </a:r>
            <a:r>
              <a:rPr lang="en-GB" sz="3200" dirty="0" err="1"/>
              <a:t>pelaksanaan</a:t>
            </a:r>
            <a:r>
              <a:rPr lang="en-GB" sz="3200" dirty="0"/>
              <a:t> proses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 smtClean="0"/>
              <a:t>metode</a:t>
            </a:r>
            <a:r>
              <a:rPr lang="id-ID" sz="3200" dirty="0" smtClean="0"/>
              <a:t>.</a:t>
            </a:r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8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Piranti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410" y="1524000"/>
            <a:ext cx="837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/>
              <a:t>Lapisan</a:t>
            </a:r>
            <a:r>
              <a:rPr lang="en-GB" sz="3200" dirty="0"/>
              <a:t> yang </a:t>
            </a:r>
            <a:r>
              <a:rPr lang="en-GB" sz="3200" dirty="0" err="1"/>
              <a:t>mendefinisikan</a:t>
            </a:r>
            <a:r>
              <a:rPr lang="en-GB" sz="3200" dirty="0"/>
              <a:t> </a:t>
            </a:r>
            <a:r>
              <a:rPr lang="en-GB" sz="3200" dirty="0" err="1"/>
              <a:t>alat</a:t>
            </a:r>
            <a:r>
              <a:rPr lang="en-GB" sz="3200" dirty="0"/>
              <a:t> Bantu yang </a:t>
            </a:r>
            <a:r>
              <a:rPr lang="en-GB" sz="3200" dirty="0" err="1"/>
              <a:t>digunakan</a:t>
            </a:r>
            <a:r>
              <a:rPr lang="en-GB" sz="3200" dirty="0"/>
              <a:t> </a:t>
            </a:r>
            <a:r>
              <a:rPr lang="en-GB" sz="3200" dirty="0" err="1"/>
              <a:t>untuk</a:t>
            </a:r>
            <a:r>
              <a:rPr lang="en-GB" sz="3200" dirty="0"/>
              <a:t> </a:t>
            </a:r>
            <a:r>
              <a:rPr lang="en-GB" sz="3200" dirty="0" err="1"/>
              <a:t>mendukung</a:t>
            </a:r>
            <a:r>
              <a:rPr lang="en-GB" sz="3200" dirty="0"/>
              <a:t> </a:t>
            </a:r>
            <a:r>
              <a:rPr lang="en-GB" sz="3200" dirty="0" err="1"/>
              <a:t>pelaksanaan</a:t>
            </a:r>
            <a:r>
              <a:rPr lang="en-GB" sz="3200" dirty="0"/>
              <a:t> proses </a:t>
            </a:r>
            <a:r>
              <a:rPr lang="en-GB" sz="3200" dirty="0" err="1"/>
              <a:t>dan</a:t>
            </a:r>
            <a:r>
              <a:rPr lang="en-GB" sz="3200" dirty="0"/>
              <a:t> </a:t>
            </a:r>
            <a:r>
              <a:rPr lang="en-GB" sz="3200" dirty="0" err="1" smtClean="0"/>
              <a:t>metode</a:t>
            </a:r>
            <a:r>
              <a:rPr lang="id-ID" sz="3200" dirty="0" smtClean="0"/>
              <a:t>.</a:t>
            </a:r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1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Paradigma Pengembangan PL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91"/>
          <a:stretch/>
        </p:blipFill>
        <p:spPr bwMode="auto">
          <a:xfrm>
            <a:off x="1828800" y="1270001"/>
            <a:ext cx="4556402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38400" y="4769116"/>
            <a:ext cx="3816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Iterasi Proses Pemencahan Masalah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0242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Paradigma Pengembangan PL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381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Linear Sequential Model / Waterfall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662" y="1524000"/>
            <a:ext cx="6376587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39583" y="4495800"/>
            <a:ext cx="331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Waterfall Model (R. Pressman)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1720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Paradigma Pengembangan PL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066800"/>
            <a:ext cx="3819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Linear Sequential Model / Waterfall</a:t>
            </a:r>
            <a:endParaRPr lang="id-ID" dirty="0"/>
          </a:p>
        </p:txBody>
      </p:sp>
      <p:sp>
        <p:nvSpPr>
          <p:cNvPr id="10" name="Rectangle 9"/>
          <p:cNvSpPr/>
          <p:nvPr/>
        </p:nvSpPr>
        <p:spPr>
          <a:xfrm>
            <a:off x="3639583" y="5029200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 smtClean="0"/>
              <a:t>Prototype Model (R. Pressman)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793" y="1436132"/>
            <a:ext cx="4462462" cy="320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9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Paradigma Pengembangan PL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1371600"/>
            <a:ext cx="666560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Incremental Model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Spiral Model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RAD(Rapid Aplication Development)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RUP(Rational Unifed Process)</a:t>
            </a:r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895600"/>
            <a:ext cx="34717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~  TERIMA KASIH  ~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844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1219200"/>
            <a:ext cx="7696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Rekayasa Perangkat </a:t>
            </a: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Lunak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n-US" sz="3200" dirty="0" smtClean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Lapisan RPL</a:t>
            </a:r>
            <a:endParaRPr lang="id-ID" sz="3200" dirty="0" smtClean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id-ID" sz="3200" dirty="0">
              <a:latin typeface="Estrangelo Edessa" pitchFamily="66" charset="0"/>
              <a:cs typeface="Estrangelo Edessa" pitchFamily="66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Paradigma Pengembangan PL</a:t>
            </a:r>
            <a:endParaRPr lang="id-ID" sz="3200" dirty="0" smtClean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Rekayasa Perangkat Lunak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990600"/>
            <a:ext cx="89480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Bagaimana suatu software/perangkat lunak di buat</a:t>
            </a:r>
            <a:r>
              <a:rPr lang="id-ID" sz="2800" dirty="0" smtClean="0">
                <a:latin typeface="Estrangelo Edessa" pitchFamily="66" charset="0"/>
                <a:cs typeface="Estrangelo Edessa" pitchFamily="66" charset="0"/>
              </a:rPr>
              <a:t>?</a:t>
            </a:r>
          </a:p>
          <a:p>
            <a:endParaRPr lang="id-ID" sz="28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Bagaimana mengatur sumber daya/orang dalam pembuatan perangkat lunak</a:t>
            </a:r>
            <a:r>
              <a:rPr lang="id-ID" sz="2800" dirty="0" smtClean="0">
                <a:latin typeface="Estrangelo Edessa" pitchFamily="66" charset="0"/>
                <a:cs typeface="Estrangelo Edessa" pitchFamily="66" charset="0"/>
              </a:rPr>
              <a:t>?</a:t>
            </a:r>
          </a:p>
          <a:p>
            <a:endParaRPr lang="id-ID" sz="28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Apa tahapan yang harus dilakukan dalam pembuatan perangkat lunak atau software</a:t>
            </a:r>
            <a:r>
              <a:rPr lang="id-ID" sz="2800" dirty="0" smtClean="0">
                <a:latin typeface="Estrangelo Edessa" pitchFamily="66" charset="0"/>
                <a:cs typeface="Estrangelo Edessa" pitchFamily="66" charset="0"/>
              </a:rPr>
              <a:t>?</a:t>
            </a:r>
          </a:p>
          <a:p>
            <a:endParaRPr lang="id-ID" sz="28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Bagaimana memastikan budget dalam pembuatan software agar tidak membengkak?</a:t>
            </a:r>
          </a:p>
          <a:p>
            <a:pPr marL="342900" indent="-342900">
              <a:buFont typeface="Arial" pitchFamily="34" charset="0"/>
              <a:buChar char="•"/>
            </a:pPr>
            <a:endParaRPr lang="id-ID" sz="28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66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Rekayasa Perangkat Lunak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990600"/>
            <a:ext cx="89480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Bagaimana memastikan software dibuat sesuai dengan waktu yang telah ditentukan</a:t>
            </a:r>
            <a:r>
              <a:rPr lang="id-ID" sz="2800" dirty="0" smtClean="0">
                <a:latin typeface="Estrangelo Edessa" pitchFamily="66" charset="0"/>
                <a:cs typeface="Estrangelo Edessa" pitchFamily="66" charset="0"/>
              </a:rPr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id-ID" sz="2800" dirty="0">
              <a:latin typeface="Estrangelo Edessa" pitchFamily="66" charset="0"/>
              <a:cs typeface="Estrangelo Edessa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800" dirty="0">
                <a:latin typeface="Estrangelo Edessa" pitchFamily="66" charset="0"/>
                <a:cs typeface="Estrangelo Edessa" pitchFamily="66" charset="0"/>
              </a:rPr>
              <a:t>Bagaimana memastikan scope software dibuat tidak diluar yang telah dijanjikan, dan bagaimana jika ingin menghandle jika ada perubahan ditengah proses pengembangan software tersebut?</a:t>
            </a:r>
          </a:p>
          <a:p>
            <a:pPr marL="342900" indent="-342900">
              <a:buFont typeface="Arial" pitchFamily="34" charset="0"/>
              <a:buChar char="•"/>
            </a:pPr>
            <a:endParaRPr lang="id-ID" sz="28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56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Rekayasa Perangkat Lunak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500743" y="990600"/>
            <a:ext cx="7696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Menurut IEEE</a:t>
            </a:r>
            <a:r>
              <a:rPr lang="id-ID" sz="3200" i="1" dirty="0" smtClean="0">
                <a:latin typeface="Estrangelo Edessa" pitchFamily="66" charset="0"/>
                <a:cs typeface="Estrangelo Edessa" pitchFamily="66" charset="0"/>
              </a:rPr>
              <a:t>(Institute of Electrical and Electronic Engineers)</a:t>
            </a:r>
          </a:p>
          <a:p>
            <a:pPr marL="457200" indent="-457200">
              <a:buFontTx/>
              <a:buChar char="-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Suatu aplikasi dari pendekatan yang sistematis, disiplin dan terstruktur terhadap pengembangan, pengoperasian dan perawatan perangkat lunak.</a:t>
            </a:r>
          </a:p>
          <a:p>
            <a:pPr marL="457200" indent="-457200">
              <a:buFontTx/>
              <a:buChar char="-"/>
            </a:pPr>
            <a:endParaRPr lang="id-ID" sz="3200" dirty="0" smtClean="0">
              <a:latin typeface="Estrangelo Edessa" pitchFamily="66" charset="0"/>
              <a:cs typeface="Estrangelo Edessa" pitchFamily="66" charset="0"/>
            </a:endParaRPr>
          </a:p>
          <a:p>
            <a:pPr marL="457200" indent="-457200">
              <a:buFontTx/>
              <a:buChar char="-"/>
            </a:pP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Kajian terhadap 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pendekatan yang sistematis, disiplin dan terstruktur terhadap pengembangan, pengoperasian dan perawatan perangkat lunak.</a:t>
            </a:r>
          </a:p>
          <a:p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86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Rekayasa Perangkat Lunak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28600" y="990600"/>
            <a:ext cx="894805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Tujuan dan fungsi rekayasa perangkat lunak yang paling pentig dapat dibagi menjadi 3 yaitu, </a:t>
            </a:r>
            <a:r>
              <a:rPr lang="id-ID" sz="3200" i="1" dirty="0">
                <a:latin typeface="Estrangelo Edessa" pitchFamily="66" charset="0"/>
                <a:cs typeface="Estrangelo Edessa" pitchFamily="66" charset="0"/>
              </a:rPr>
              <a:t>ON TIME, ON TRACK, ON BUDGET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id-ID" sz="3200" i="1" dirty="0" smtClean="0">
                <a:latin typeface="Estrangelo Edessa" pitchFamily="66" charset="0"/>
                <a:cs typeface="Estrangelo Edessa" pitchFamily="66" charset="0"/>
              </a:rPr>
              <a:t>On </a:t>
            </a:r>
            <a:r>
              <a:rPr lang="id-ID" sz="3200" i="1" dirty="0">
                <a:latin typeface="Estrangelo Edessa" pitchFamily="66" charset="0"/>
                <a:cs typeface="Estrangelo Edessa" pitchFamily="66" charset="0"/>
              </a:rPr>
              <a:t>Time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, </a:t>
            </a: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harus sesuai dengan waktu pekerjaan.</a:t>
            </a:r>
          </a:p>
          <a:p>
            <a:pPr marL="342900" indent="-342900">
              <a:buFontTx/>
              <a:buChar char="-"/>
            </a:pPr>
            <a:r>
              <a:rPr lang="id-ID" sz="3200" i="1" dirty="0" smtClean="0">
                <a:latin typeface="Estrangelo Edessa" pitchFamily="66" charset="0"/>
                <a:cs typeface="Estrangelo Edessa" pitchFamily="66" charset="0"/>
              </a:rPr>
              <a:t>On </a:t>
            </a:r>
            <a:r>
              <a:rPr lang="id-ID" sz="3200" i="1" dirty="0">
                <a:latin typeface="Estrangelo Edessa" pitchFamily="66" charset="0"/>
                <a:cs typeface="Estrangelo Edessa" pitchFamily="66" charset="0"/>
              </a:rPr>
              <a:t>Track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, artinya perangkat lunak yang dikembangkan harus sesuai dengan kebutuhan dan dapat </a:t>
            </a: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digunakan.</a:t>
            </a:r>
          </a:p>
          <a:p>
            <a:pPr marL="342900" indent="-342900">
              <a:buFontTx/>
              <a:buChar char="-"/>
            </a:pPr>
            <a:r>
              <a:rPr lang="id-ID" sz="3200" i="1" dirty="0" smtClean="0">
                <a:latin typeface="Estrangelo Edessa" pitchFamily="66" charset="0"/>
                <a:cs typeface="Estrangelo Edessa" pitchFamily="66" charset="0"/>
              </a:rPr>
              <a:t>On </a:t>
            </a:r>
            <a:r>
              <a:rPr lang="id-ID" sz="3200" i="1" dirty="0">
                <a:latin typeface="Estrangelo Edessa" pitchFamily="66" charset="0"/>
                <a:cs typeface="Estrangelo Edessa" pitchFamily="66" charset="0"/>
              </a:rPr>
              <a:t>Budget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, artinya proyek yang dibuat harus sesuai dengan budget yang telah dianggarkan.</a:t>
            </a:r>
          </a:p>
          <a:p>
            <a:pPr marL="342900" indent="-342900">
              <a:buFont typeface="Arial" pitchFamily="34" charset="0"/>
              <a:buChar char="•"/>
            </a:pPr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6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FK, PROSES, METODE, PIRANTI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49" y="1295400"/>
            <a:ext cx="6829425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124471" y="4495800"/>
            <a:ext cx="5343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smtClean="0">
                <a:latin typeface="Estrangelo Edessa" pitchFamily="66" charset="0"/>
                <a:cs typeface="Estrangelo Edessa" pitchFamily="66" charset="0"/>
              </a:rPr>
              <a:t>Laapisan Rekayassa perangkat lunak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6061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Fokus Kualitas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410" y="1524000"/>
            <a:ext cx="78671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Pada saat kita membangun sebuah aplikasi, Fokus pertama kali yang dibuat adalah Kita akan membangun kualitas yang seperti apa, siapa sasaran kita, aplikasi yang dibangun siapa pengguna dan lai-lain, Oleh karena itu </a:t>
            </a:r>
            <a:r>
              <a:rPr lang="id-ID" sz="3200" b="1" dirty="0">
                <a:latin typeface="Estrangelo Edessa" pitchFamily="66" charset="0"/>
                <a:cs typeface="Estrangelo Edessa" pitchFamily="66" charset="0"/>
              </a:rPr>
              <a:t>FOKUS KUALITAS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 ini </a:t>
            </a:r>
            <a:r>
              <a:rPr lang="id-ID" sz="3200" i="1" dirty="0" smtClean="0">
                <a:latin typeface="Estrangelo Edessa" pitchFamily="66" charset="0"/>
                <a:cs typeface="Estrangelo Edessa" pitchFamily="66" charset="0"/>
              </a:rPr>
              <a:t>Enginner</a:t>
            </a:r>
            <a:r>
              <a:rPr lang="id-ID" sz="3200" dirty="0" smtClean="0">
                <a:latin typeface="Estrangelo Edessa" pitchFamily="66" charset="0"/>
                <a:cs typeface="Estrangelo Edessa" pitchFamily="66" charset="0"/>
              </a:rPr>
              <a:t> akan </a:t>
            </a:r>
            <a:r>
              <a:rPr lang="id-ID" sz="3200" dirty="0">
                <a:latin typeface="Estrangelo Edessa" pitchFamily="66" charset="0"/>
                <a:cs typeface="Estrangelo Edessa" pitchFamily="66" charset="0"/>
              </a:rPr>
              <a:t>mengetahui level sebuah aplikasi yang dibangun</a:t>
            </a:r>
          </a:p>
        </p:txBody>
      </p:sp>
    </p:spTree>
    <p:extLst>
      <p:ext uri="{BB962C8B-B14F-4D97-AF65-F5344CB8AC3E}">
        <p14:creationId xmlns:p14="http://schemas.microsoft.com/office/powerpoint/2010/main" val="88177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2" y="152400"/>
            <a:ext cx="920537" cy="914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743200" y="6492877"/>
            <a:ext cx="3733800" cy="365125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Rauf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Fauzan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Kom</a:t>
            </a:r>
            <a:r>
              <a:rPr lang="en-US" dirty="0" smtClean="0">
                <a:solidFill>
                  <a:schemeClr val="tx1"/>
                </a:solidFill>
              </a:rPr>
              <a:t>  (</a:t>
            </a:r>
            <a:r>
              <a:rPr lang="id-ID" dirty="0" smtClean="0">
                <a:solidFill>
                  <a:schemeClr val="tx1"/>
                </a:solidFill>
              </a:rPr>
              <a:t>rpl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Part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44405" y="304800"/>
            <a:ext cx="7627995" cy="5334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d-ID" sz="3200" dirty="0" smtClean="0">
                <a:latin typeface="Times New Roman" pitchFamily="18" charset="0"/>
                <a:cs typeface="Times New Roman" pitchFamily="18" charset="0"/>
              </a:rPr>
              <a:t>RPL ;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Proses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ction Button: Return 6">
            <a:hlinkClick r:id="rId3" action="ppaction://hlinksldjump" highlightClick="1"/>
          </p:cNvPr>
          <p:cNvSpPr/>
          <p:nvPr/>
        </p:nvSpPr>
        <p:spPr>
          <a:xfrm>
            <a:off x="8480419" y="6400800"/>
            <a:ext cx="511183" cy="288000"/>
          </a:xfrm>
          <a:prstGeom prst="actionButtonRetur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2410" y="1524000"/>
            <a:ext cx="78671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3200" dirty="0" smtClean="0">
                <a:latin typeface="Estrangelo Edessa" pitchFamily="66" charset="0"/>
                <a:cs typeface="Estrangelo Edessa" pitchFamily="66" charset="0"/>
              </a:rPr>
              <a:t>proses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pengembangan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perangkat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lunak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merupakan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perekat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bagi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lapisan-lapisan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teknologi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yang lain,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serta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memungkinkan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pengembangan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perangkat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lunak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yang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rasional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dan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tepat</a:t>
            </a:r>
            <a:r>
              <a:rPr lang="en-GB" sz="3200" dirty="0" smtClean="0">
                <a:latin typeface="Estrangelo Edessa" pitchFamily="66" charset="0"/>
                <a:cs typeface="Estrangelo Edessa" pitchFamily="66" charset="0"/>
              </a:rPr>
              <a:t>.</a:t>
            </a:r>
            <a:endParaRPr lang="id-ID" sz="3200" dirty="0" smtClean="0">
              <a:latin typeface="Estrangelo Edessa" pitchFamily="66" charset="0"/>
              <a:cs typeface="Estrangelo Edessa" pitchFamily="66" charset="0"/>
            </a:endParaRPr>
          </a:p>
          <a:p>
            <a:pPr lvl="1"/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pPr lvl="1"/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Lapisan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proses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mendefinisikan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kerangka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kerja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untuk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sekumpulan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proses </a:t>
            </a:r>
            <a:r>
              <a:rPr lang="en-GB" sz="3200" dirty="0" err="1">
                <a:latin typeface="Estrangelo Edessa" pitchFamily="66" charset="0"/>
                <a:cs typeface="Estrangelo Edessa" pitchFamily="66" charset="0"/>
              </a:rPr>
              <a:t>pokok</a:t>
            </a:r>
            <a:r>
              <a:rPr lang="en-GB" sz="3200" dirty="0">
                <a:latin typeface="Estrangelo Edessa" pitchFamily="66" charset="0"/>
                <a:cs typeface="Estrangelo Edessa" pitchFamily="66" charset="0"/>
              </a:rPr>
              <a:t> (KPA –Key Process Area)</a:t>
            </a:r>
            <a:endParaRPr lang="en-US" sz="3200" dirty="0">
              <a:latin typeface="Estrangelo Edessa" pitchFamily="66" charset="0"/>
              <a:cs typeface="Estrangelo Edessa" pitchFamily="66" charset="0"/>
            </a:endParaRPr>
          </a:p>
          <a:p>
            <a:endParaRPr lang="id-ID" sz="3200" dirty="0">
              <a:latin typeface="Estrangelo Edessa" pitchFamily="66" charset="0"/>
              <a:cs typeface="Estrangelo Edess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07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5146</TotalTime>
  <Words>602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PENYELESAIAN AKHIR STUDI ONLINE  PADA DIVISI AKADEMIK DAN KEMAHASISWAAN  UNIVERSITAS PENDIDIKAN INDONESIA  KAMPUS TASIKMALAYA</dc:title>
  <dc:creator>Rauf</dc:creator>
  <cp:lastModifiedBy>rauffauzan</cp:lastModifiedBy>
  <cp:revision>203</cp:revision>
  <dcterms:created xsi:type="dcterms:W3CDTF">2011-07-02T13:40:14Z</dcterms:created>
  <dcterms:modified xsi:type="dcterms:W3CDTF">2014-03-28T12:47:28Z</dcterms:modified>
</cp:coreProperties>
</file>