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9" r:id="rId4"/>
    <p:sldId id="273" r:id="rId5"/>
    <p:sldId id="258" r:id="rId6"/>
    <p:sldId id="260" r:id="rId7"/>
    <p:sldId id="261" r:id="rId8"/>
    <p:sldId id="263" r:id="rId9"/>
    <p:sldId id="264" r:id="rId10"/>
    <p:sldId id="266" r:id="rId11"/>
    <p:sldId id="267" r:id="rId12"/>
    <p:sldId id="268" r:id="rId13"/>
    <p:sldId id="275" r:id="rId14"/>
    <p:sldId id="276" r:id="rId15"/>
    <p:sldId id="277" r:id="rId16"/>
    <p:sldId id="269" r:id="rId17"/>
    <p:sldId id="270" r:id="rId18"/>
    <p:sldId id="271" r:id="rId19"/>
    <p:sldId id="272" r:id="rId20"/>
    <p:sldId id="274" r:id="rId21"/>
    <p:sldId id="278" r:id="rId22"/>
    <p:sldId id="279" r:id="rId23"/>
    <p:sldId id="280" r:id="rId24"/>
    <p:sldId id="284" r:id="rId25"/>
    <p:sldId id="283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2.wmf"/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56DC-DD57-4F58-A22D-585455E06AC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24C9D-61A1-49FB-891C-F4CE236C4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24C9D-61A1-49FB-891C-F4CE236C455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B527-A48E-4477-A2F7-1FFAB809BE27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A5D9-1229-4CA7-8C52-1E60A8211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B527-A48E-4477-A2F7-1FFAB809BE27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A5D9-1229-4CA7-8C52-1E60A8211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B527-A48E-4477-A2F7-1FFAB809BE27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A5D9-1229-4CA7-8C52-1E60A8211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B527-A48E-4477-A2F7-1FFAB809BE27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A5D9-1229-4CA7-8C52-1E60A8211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B527-A48E-4477-A2F7-1FFAB809BE27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A5D9-1229-4CA7-8C52-1E60A8211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B527-A48E-4477-A2F7-1FFAB809BE27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A5D9-1229-4CA7-8C52-1E60A8211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B527-A48E-4477-A2F7-1FFAB809BE27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A5D9-1229-4CA7-8C52-1E60A8211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B527-A48E-4477-A2F7-1FFAB809BE27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A5D9-1229-4CA7-8C52-1E60A8211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B527-A48E-4477-A2F7-1FFAB809BE27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A5D9-1229-4CA7-8C52-1E60A8211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B527-A48E-4477-A2F7-1FFAB809BE27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A5D9-1229-4CA7-8C52-1E60A8211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B527-A48E-4477-A2F7-1FFAB809BE27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A5D9-1229-4CA7-8C52-1E60A8211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5B527-A48E-4477-A2F7-1FFAB809BE27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4A5D9-1229-4CA7-8C52-1E60A8211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Akar-Akar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92867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43042" y="4929198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 zoom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interval x= 5.14 </a:t>
            </a:r>
            <a:r>
              <a:rPr lang="en-US" dirty="0" err="1" smtClean="0"/>
              <a:t>dan</a:t>
            </a:r>
            <a:r>
              <a:rPr lang="en-US" dirty="0" smtClean="0"/>
              <a:t> x=5.2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Bagidua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bagidua</a:t>
            </a:r>
            <a:r>
              <a:rPr lang="en-US" dirty="0" smtClean="0"/>
              <a:t> (</a:t>
            </a:r>
            <a:r>
              <a:rPr lang="en-US" i="1" dirty="0" smtClean="0"/>
              <a:t>bisection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carian</a:t>
            </a:r>
            <a:r>
              <a:rPr lang="en-US" dirty="0" smtClean="0"/>
              <a:t> </a:t>
            </a:r>
            <a:r>
              <a:rPr lang="en-US" dirty="0" err="1" smtClean="0"/>
              <a:t>inkremental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interval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separuhnya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interval,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tengahnya</a:t>
            </a:r>
            <a:r>
              <a:rPr lang="en-US" dirty="0" smtClean="0"/>
              <a:t> </a:t>
            </a:r>
            <a:r>
              <a:rPr lang="en-US" dirty="0" err="1" smtClean="0"/>
              <a:t>dievaluasi</a:t>
            </a:r>
            <a:r>
              <a:rPr lang="en-US" dirty="0" smtClean="0"/>
              <a:t>.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akarnya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tengah-tengah</a:t>
            </a:r>
            <a:r>
              <a:rPr lang="en-US" dirty="0" smtClean="0"/>
              <a:t> sub-interval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diulangi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yang </a:t>
            </a:r>
            <a:r>
              <a:rPr lang="en-US" dirty="0" err="1" smtClean="0"/>
              <a:t>diperhalus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Bagidua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929718" cy="1643074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Algoritma</a:t>
            </a:r>
            <a:r>
              <a:rPr lang="en-US" sz="1800" dirty="0" smtClean="0"/>
              <a:t> </a:t>
            </a:r>
            <a:r>
              <a:rPr lang="en-US" sz="1800" dirty="0" err="1" smtClean="0"/>
              <a:t>metode</a:t>
            </a:r>
            <a:r>
              <a:rPr lang="en-US" sz="1800" dirty="0" smtClean="0"/>
              <a:t> </a:t>
            </a:r>
            <a:r>
              <a:rPr lang="en-US" sz="1800" dirty="0" err="1" smtClean="0"/>
              <a:t>bagidua</a:t>
            </a:r>
            <a:r>
              <a:rPr lang="en-US" sz="1800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b="1" dirty="0" err="1" smtClean="0"/>
              <a:t>Langkah</a:t>
            </a:r>
            <a:r>
              <a:rPr lang="en-US" sz="1800" b="1" dirty="0" smtClean="0"/>
              <a:t> 1</a:t>
            </a:r>
            <a:r>
              <a:rPr lang="en-US" sz="1800" dirty="0" smtClean="0"/>
              <a:t>: </a:t>
            </a:r>
            <a:r>
              <a:rPr lang="en-US" sz="1800" dirty="0" err="1" smtClean="0"/>
              <a:t>Pilih</a:t>
            </a:r>
            <a:r>
              <a:rPr lang="en-US" sz="1800" dirty="0" smtClean="0"/>
              <a:t> </a:t>
            </a:r>
            <a:r>
              <a:rPr lang="en-US" sz="1800" dirty="0" err="1" smtClean="0"/>
              <a:t>taksiran</a:t>
            </a:r>
            <a:r>
              <a:rPr lang="en-US" sz="1800" dirty="0" smtClean="0"/>
              <a:t> </a:t>
            </a:r>
            <a:r>
              <a:rPr lang="en-US" sz="1800" dirty="0" err="1" smtClean="0"/>
              <a:t>terendah</a:t>
            </a:r>
            <a:r>
              <a:rPr lang="en-US" sz="1800" dirty="0" smtClean="0"/>
              <a:t> </a:t>
            </a:r>
            <a:r>
              <a:rPr lang="en-US" sz="1800" i="1" dirty="0" smtClean="0"/>
              <a:t>x</a:t>
            </a:r>
            <a:r>
              <a:rPr lang="en-US" sz="1800" i="1" baseline="-25000" dirty="0" smtClean="0"/>
              <a:t>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tertinggi</a:t>
            </a:r>
            <a:r>
              <a:rPr lang="en-US" sz="1800" dirty="0" smtClean="0"/>
              <a:t> </a:t>
            </a:r>
            <a:r>
              <a:rPr lang="en-US" sz="1800" i="1" dirty="0" err="1" smtClean="0"/>
              <a:t>x</a:t>
            </a:r>
            <a:r>
              <a:rPr lang="en-US" sz="1800" i="1" baseline="-25000" dirty="0" err="1" smtClean="0"/>
              <a:t>u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akar</a:t>
            </a:r>
            <a:r>
              <a:rPr lang="en-US" sz="1800" dirty="0" smtClean="0"/>
              <a:t> agar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berubah</a:t>
            </a:r>
            <a:r>
              <a:rPr lang="en-US" sz="1800" dirty="0" smtClean="0"/>
              <a:t> </a:t>
            </a:r>
            <a:r>
              <a:rPr lang="en-US" sz="1800" dirty="0" err="1" smtClean="0"/>
              <a:t>sepanjang</a:t>
            </a:r>
            <a:r>
              <a:rPr lang="en-US" sz="1800" dirty="0" smtClean="0"/>
              <a:t> interval.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diperiksa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i="1" dirty="0" smtClean="0"/>
              <a:t>f(x</a:t>
            </a:r>
            <a:r>
              <a:rPr lang="en-US" sz="1800" i="1" baseline="-25000" dirty="0" smtClean="0"/>
              <a:t>l</a:t>
            </a:r>
            <a:r>
              <a:rPr lang="en-US" sz="1800" i="1" dirty="0" smtClean="0"/>
              <a:t>) f(</a:t>
            </a:r>
            <a:r>
              <a:rPr lang="en-US" sz="1800" i="1" dirty="0" err="1" smtClean="0"/>
              <a:t>x</a:t>
            </a:r>
            <a:r>
              <a:rPr lang="en-US" sz="1800" i="1" baseline="-25000" dirty="0" err="1" smtClean="0"/>
              <a:t>u</a:t>
            </a:r>
            <a:r>
              <a:rPr lang="en-US" sz="1800" i="1" dirty="0" smtClean="0"/>
              <a:t>) &lt;0</a:t>
            </a:r>
          </a:p>
          <a:p>
            <a:pPr>
              <a:buNone/>
            </a:pPr>
            <a:r>
              <a:rPr lang="en-US" sz="1800" i="1" dirty="0" smtClean="0"/>
              <a:t>	</a:t>
            </a:r>
            <a:r>
              <a:rPr lang="en-US" sz="1800" b="1" dirty="0" err="1" smtClean="0"/>
              <a:t>Langkah</a:t>
            </a:r>
            <a:r>
              <a:rPr lang="en-US" sz="1800" b="1" dirty="0" smtClean="0"/>
              <a:t> 2</a:t>
            </a:r>
            <a:r>
              <a:rPr lang="en-US" sz="1800" dirty="0" smtClean="0"/>
              <a:t>: </a:t>
            </a:r>
            <a:r>
              <a:rPr lang="en-US" sz="1800" dirty="0" err="1" smtClean="0"/>
              <a:t>Taksiran</a:t>
            </a:r>
            <a:r>
              <a:rPr lang="en-US" sz="1800" dirty="0" smtClean="0"/>
              <a:t> </a:t>
            </a:r>
            <a:r>
              <a:rPr lang="en-US" sz="1800" dirty="0" err="1" smtClean="0"/>
              <a:t>pertama</a:t>
            </a:r>
            <a:r>
              <a:rPr lang="en-US" sz="1800" dirty="0" smtClean="0"/>
              <a:t> </a:t>
            </a:r>
            <a:r>
              <a:rPr lang="en-US" sz="1800" dirty="0" err="1" smtClean="0"/>
              <a:t>akar</a:t>
            </a:r>
            <a:r>
              <a:rPr lang="en-US" sz="1800" dirty="0" smtClean="0"/>
              <a:t> </a:t>
            </a:r>
            <a:r>
              <a:rPr lang="en-US" sz="1800" i="1" dirty="0" err="1" smtClean="0"/>
              <a:t>x</a:t>
            </a:r>
            <a:r>
              <a:rPr lang="en-US" sz="1800" i="1" baseline="-25000" dirty="0" err="1" smtClean="0"/>
              <a:t>r</a:t>
            </a:r>
            <a:r>
              <a:rPr lang="en-US" sz="1800" dirty="0" smtClean="0"/>
              <a:t> </a:t>
            </a:r>
            <a:r>
              <a:rPr lang="en-US" sz="1800" dirty="0" err="1" smtClean="0"/>
              <a:t>ditentukan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: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86182" y="2357430"/>
          <a:ext cx="1223663" cy="642942"/>
        </p:xfrm>
        <a:graphic>
          <a:graphicData uri="http://schemas.openxmlformats.org/presentationml/2006/ole">
            <p:oleObj spid="_x0000_s22530" name="Equation" r:id="rId4" imgW="749160" imgH="393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3071810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Langkah</a:t>
            </a:r>
            <a:r>
              <a:rPr lang="en-US" b="1" dirty="0" smtClean="0"/>
              <a:t> 3</a:t>
            </a:r>
            <a:r>
              <a:rPr lang="en-US" dirty="0" smtClean="0"/>
              <a:t>: </a:t>
            </a:r>
            <a:r>
              <a:rPr lang="en-US" dirty="0" err="1" smtClean="0"/>
              <a:t>Evaluasi</a:t>
            </a:r>
            <a:r>
              <a:rPr lang="en-US" dirty="0" smtClean="0"/>
              <a:t> yang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subinterval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interval </a:t>
            </a:r>
            <a:r>
              <a:rPr lang="en-US" dirty="0" err="1" smtClean="0"/>
              <a:t>terletak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3714752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i="1" dirty="0" err="1" smtClean="0"/>
              <a:t>Jika</a:t>
            </a:r>
            <a:r>
              <a:rPr lang="en-US" i="1" dirty="0" smtClean="0"/>
              <a:t> f(x</a:t>
            </a:r>
            <a:r>
              <a:rPr lang="en-US" i="1" baseline="-25000" dirty="0" smtClean="0"/>
              <a:t>l</a:t>
            </a:r>
            <a:r>
              <a:rPr lang="en-US" i="1" dirty="0" smtClean="0"/>
              <a:t>) f(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i="1" dirty="0" smtClean="0"/>
              <a:t>) &lt; 0 </a:t>
            </a:r>
            <a:r>
              <a:rPr lang="en-US" dirty="0" smtClean="0"/>
              <a:t>,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subinterval </a:t>
            </a:r>
            <a:r>
              <a:rPr lang="en-US" dirty="0" err="1" smtClean="0"/>
              <a:t>pertama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u</a:t>
            </a:r>
            <a:r>
              <a:rPr lang="en-US" i="1" dirty="0" smtClean="0"/>
              <a:t>=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4</a:t>
            </a:r>
          </a:p>
          <a:p>
            <a:pPr marL="342900" indent="-342900"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f(x</a:t>
            </a:r>
            <a:r>
              <a:rPr lang="en-US" i="1" baseline="-25000" dirty="0" smtClean="0"/>
              <a:t>l</a:t>
            </a:r>
            <a:r>
              <a:rPr lang="en-US" i="1" dirty="0" smtClean="0"/>
              <a:t>)f(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i="1" dirty="0" smtClean="0"/>
              <a:t>) &gt;0</a:t>
            </a:r>
            <a:r>
              <a:rPr lang="en-US" dirty="0" smtClean="0"/>
              <a:t>,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subinterval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/>
              <a:t>l</a:t>
            </a:r>
            <a:r>
              <a:rPr lang="en-US" i="1" dirty="0" smtClean="0"/>
              <a:t>=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4</a:t>
            </a:r>
          </a:p>
          <a:p>
            <a:pPr marL="342900" indent="-342900"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f(x</a:t>
            </a:r>
            <a:r>
              <a:rPr lang="en-US" i="1" baseline="-25000" dirty="0" smtClean="0"/>
              <a:t>l</a:t>
            </a:r>
            <a:r>
              <a:rPr lang="en-US" i="1" dirty="0" smtClean="0"/>
              <a:t>) f(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i="1" dirty="0" smtClean="0"/>
              <a:t>)=0</a:t>
            </a:r>
            <a:r>
              <a:rPr lang="en-US" dirty="0" smtClean="0"/>
              <a:t>, </a:t>
            </a:r>
            <a:r>
              <a:rPr lang="en-US" i="1" dirty="0" err="1" smtClean="0"/>
              <a:t>akar</a:t>
            </a:r>
            <a:r>
              <a:rPr lang="en-US" i="1" dirty="0" smtClean="0"/>
              <a:t>=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dirty="0" smtClean="0"/>
              <a:t>, </a:t>
            </a:r>
            <a:r>
              <a:rPr lang="en-US" dirty="0" err="1" smtClean="0"/>
              <a:t>hentikan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521495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Langkah</a:t>
            </a:r>
            <a:r>
              <a:rPr lang="en-US" b="1" dirty="0" smtClean="0"/>
              <a:t> 4</a:t>
            </a:r>
            <a:r>
              <a:rPr lang="en-US" dirty="0" smtClean="0"/>
              <a:t>: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4572000" y="5143512"/>
          <a:ext cx="1223962" cy="642937"/>
        </p:xfrm>
        <a:graphic>
          <a:graphicData uri="http://schemas.openxmlformats.org/presentationml/2006/ole">
            <p:oleObj spid="_x0000_s22532" name="Equation" r:id="rId5" imgW="74916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1472" y="600076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Langkah</a:t>
            </a:r>
            <a:r>
              <a:rPr lang="en-US" b="1" dirty="0" smtClean="0"/>
              <a:t> 5</a:t>
            </a:r>
            <a:r>
              <a:rPr lang="en-US" dirty="0" smtClean="0"/>
              <a:t>: </a:t>
            </a:r>
            <a:r>
              <a:rPr lang="en-US" dirty="0" err="1" smtClean="0"/>
              <a:t>Putuskan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hentikan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1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Bagidua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1114420"/>
          </a:xfrm>
        </p:spPr>
        <p:txBody>
          <a:bodyPr/>
          <a:lstStyle/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bagidua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c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penerjun</a:t>
            </a:r>
            <a:r>
              <a:rPr lang="en-US" dirty="0" smtClean="0"/>
              <a:t> </a:t>
            </a:r>
            <a:r>
              <a:rPr lang="en-US" dirty="0" err="1" smtClean="0"/>
              <a:t>payung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285992"/>
            <a:ext cx="2179147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14810" y="2357430"/>
            <a:ext cx="3286148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Akar</a:t>
            </a:r>
            <a:r>
              <a:rPr lang="en-US" b="1" dirty="0" smtClean="0"/>
              <a:t> </a:t>
            </a:r>
            <a:r>
              <a:rPr lang="en-US" b="1" dirty="0" err="1" smtClean="0"/>
              <a:t>terletak</a:t>
            </a:r>
            <a:r>
              <a:rPr lang="en-US" b="1" dirty="0" smtClean="0"/>
              <a:t> </a:t>
            </a:r>
            <a:r>
              <a:rPr lang="en-US" b="1" dirty="0" err="1" smtClean="0"/>
              <a:t>antara</a:t>
            </a:r>
            <a:r>
              <a:rPr lang="en-US" b="1" dirty="0" smtClean="0"/>
              <a:t> </a:t>
            </a:r>
            <a:r>
              <a:rPr lang="en-US" b="1" dirty="0" smtClean="0"/>
              <a:t>12 </a:t>
            </a:r>
            <a:r>
              <a:rPr lang="en-US" b="1" dirty="0" err="1" smtClean="0"/>
              <a:t>dan</a:t>
            </a:r>
            <a:r>
              <a:rPr lang="en-US" b="1" dirty="0" smtClean="0"/>
              <a:t> 16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14810" y="2714620"/>
            <a:ext cx="378621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Interval </a:t>
            </a:r>
            <a:r>
              <a:rPr lang="en-US" b="1" dirty="0" err="1" smtClean="0"/>
              <a:t>awal</a:t>
            </a:r>
            <a:r>
              <a:rPr lang="en-US" b="1" dirty="0" smtClean="0"/>
              <a:t> </a:t>
            </a:r>
            <a:r>
              <a:rPr lang="en-US" b="1" dirty="0" err="1" smtClean="0"/>
              <a:t>dipilih</a:t>
            </a:r>
            <a:r>
              <a:rPr lang="en-US" b="1" dirty="0" smtClean="0"/>
              <a:t> </a:t>
            </a:r>
            <a:r>
              <a:rPr lang="en-US" b="1" i="1" dirty="0" smtClean="0"/>
              <a:t>x</a:t>
            </a:r>
            <a:r>
              <a:rPr lang="en-US" b="1" i="1" baseline="-25000" dirty="0" smtClean="0"/>
              <a:t>l</a:t>
            </a:r>
            <a:r>
              <a:rPr lang="en-US" b="1" i="1" dirty="0" smtClean="0"/>
              <a:t>=12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i="1" dirty="0" err="1" smtClean="0"/>
              <a:t>x</a:t>
            </a:r>
            <a:r>
              <a:rPr lang="en-US" b="1" i="1" baseline="-25000" dirty="0" err="1" smtClean="0"/>
              <a:t>u</a:t>
            </a:r>
            <a:r>
              <a:rPr lang="en-US" b="1" i="1" dirty="0" smtClean="0"/>
              <a:t>=16</a:t>
            </a:r>
            <a:endParaRPr lang="en-US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214810" y="3071810"/>
            <a:ext cx="3429024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Jadi</a:t>
            </a:r>
            <a:r>
              <a:rPr lang="en-US" b="1" dirty="0" smtClean="0"/>
              <a:t> </a:t>
            </a:r>
            <a:r>
              <a:rPr lang="en-US" b="1" dirty="0" err="1" smtClean="0"/>
              <a:t>taksiran</a:t>
            </a:r>
            <a:r>
              <a:rPr lang="en-US" b="1" dirty="0" smtClean="0"/>
              <a:t> </a:t>
            </a:r>
            <a:r>
              <a:rPr lang="en-US" b="1" dirty="0" err="1" smtClean="0"/>
              <a:t>awal</a:t>
            </a:r>
            <a:r>
              <a:rPr lang="en-US" b="1" dirty="0" smtClean="0"/>
              <a:t> </a:t>
            </a:r>
            <a:r>
              <a:rPr lang="en-US" b="1" dirty="0" err="1" smtClean="0"/>
              <a:t>akar</a:t>
            </a:r>
            <a:r>
              <a:rPr lang="en-US" b="1" dirty="0" smtClean="0"/>
              <a:t> </a:t>
            </a:r>
            <a:r>
              <a:rPr lang="en-US" b="1" dirty="0" err="1" smtClean="0"/>
              <a:t>terletak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tengah</a:t>
            </a:r>
            <a:r>
              <a:rPr lang="en-US" b="1" dirty="0" smtClean="0"/>
              <a:t> interval </a:t>
            </a:r>
            <a:r>
              <a:rPr lang="en-US" b="1" dirty="0" err="1" smtClean="0"/>
              <a:t>tersebut</a:t>
            </a:r>
            <a:r>
              <a:rPr lang="en-US" b="1" dirty="0" smtClean="0"/>
              <a:t> :</a:t>
            </a:r>
            <a:endParaRPr lang="en-US" b="1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4203700" y="3716338"/>
          <a:ext cx="1720850" cy="641350"/>
        </p:xfrm>
        <a:graphic>
          <a:graphicData uri="http://schemas.openxmlformats.org/presentationml/2006/ole">
            <p:oleObj spid="_x0000_s35842" name="Equation" r:id="rId4" imgW="105408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14810" y="4357694"/>
            <a:ext cx="3643306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Kesalahan</a:t>
            </a:r>
            <a:r>
              <a:rPr lang="en-US" b="1" dirty="0" smtClean="0"/>
              <a:t> (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sebenarnya</a:t>
            </a:r>
            <a:r>
              <a:rPr lang="en-US" b="1" dirty="0" smtClean="0"/>
              <a:t>) </a:t>
            </a:r>
            <a:r>
              <a:rPr lang="en-US" dirty="0" smtClean="0"/>
              <a:t>:</a:t>
            </a:r>
          </a:p>
          <a:p>
            <a:r>
              <a:rPr lang="en-US" dirty="0" smtClean="0"/>
              <a:t>E</a:t>
            </a:r>
            <a:r>
              <a:rPr lang="en-US" baseline="-25000" dirty="0" smtClean="0"/>
              <a:t>t</a:t>
            </a:r>
            <a:r>
              <a:rPr lang="en-US" dirty="0" smtClean="0"/>
              <a:t>= </a:t>
            </a:r>
            <a:r>
              <a:rPr lang="en-US" dirty="0" smtClean="0"/>
              <a:t>14.7802 </a:t>
            </a:r>
            <a:r>
              <a:rPr lang="en-US" dirty="0" smtClean="0"/>
              <a:t>– </a:t>
            </a:r>
            <a:r>
              <a:rPr lang="en-US" dirty="0" smtClean="0"/>
              <a:t>14 </a:t>
            </a:r>
            <a:r>
              <a:rPr lang="en-US" dirty="0" smtClean="0"/>
              <a:t>= </a:t>
            </a:r>
            <a:r>
              <a:rPr lang="en-US" dirty="0" smtClean="0"/>
              <a:t>0.7802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14810" y="5000636"/>
            <a:ext cx="3000396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Kesalahan</a:t>
            </a:r>
            <a:r>
              <a:rPr lang="en-US" b="1" dirty="0" smtClean="0"/>
              <a:t> </a:t>
            </a:r>
            <a:r>
              <a:rPr lang="en-US" b="1" dirty="0" err="1" smtClean="0"/>
              <a:t>relatif</a:t>
            </a:r>
            <a:r>
              <a:rPr lang="en-US" b="1" dirty="0" smtClean="0"/>
              <a:t>:</a:t>
            </a:r>
            <a:endParaRPr lang="en-US" b="1" dirty="0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4214810" y="5357826"/>
          <a:ext cx="3167062" cy="785812"/>
        </p:xfrm>
        <a:graphic>
          <a:graphicData uri="http://schemas.openxmlformats.org/presentationml/2006/ole">
            <p:oleObj spid="_x0000_s35843" name="Equation" r:id="rId5" imgW="1739880" imgH="4316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5357826"/>
            <a:ext cx="37147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: 14.7802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39784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Bagidua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285860"/>
            <a:ext cx="8286808" cy="101566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hitung</a:t>
            </a:r>
            <a:r>
              <a:rPr lang="en-US" sz="2000" dirty="0" smtClean="0"/>
              <a:t> : </a:t>
            </a:r>
            <a:r>
              <a:rPr lang="en-US" sz="2000" dirty="0" smtClean="0"/>
              <a:t>f(12) f(14) </a:t>
            </a:r>
            <a:r>
              <a:rPr lang="en-US" sz="2000" dirty="0" smtClean="0"/>
              <a:t>= </a:t>
            </a:r>
            <a:r>
              <a:rPr lang="en-US" sz="2000" dirty="0" smtClean="0"/>
              <a:t>(6.067)(1.569)=9.517</a:t>
            </a:r>
            <a:endParaRPr lang="en-US" sz="2000" dirty="0" smtClean="0"/>
          </a:p>
          <a:p>
            <a:r>
              <a:rPr lang="en-US" sz="2000" dirty="0" err="1" smtClean="0"/>
              <a:t>Ini</a:t>
            </a:r>
            <a:r>
              <a:rPr lang="en-US" sz="2000" dirty="0" smtClean="0"/>
              <a:t> &gt;0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r</a:t>
            </a:r>
            <a:r>
              <a:rPr lang="en-US" sz="2000" dirty="0" smtClean="0"/>
              <a:t>.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akar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interval </a:t>
            </a:r>
            <a:r>
              <a:rPr lang="en-US" sz="2000" dirty="0" err="1" smtClean="0"/>
              <a:t>antar</a:t>
            </a:r>
            <a:r>
              <a:rPr lang="en-US" sz="2000" dirty="0" smtClean="0"/>
              <a:t> </a:t>
            </a:r>
            <a:r>
              <a:rPr lang="en-US" sz="2000" dirty="0" smtClean="0"/>
              <a:t>x=14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2357430"/>
            <a:ext cx="8286808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Batas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/>
              <a:t>l</a:t>
            </a:r>
            <a:r>
              <a:rPr lang="en-US" i="1" dirty="0" smtClean="0"/>
              <a:t>=14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371725" y="3071813"/>
          <a:ext cx="1541463" cy="681037"/>
        </p:xfrm>
        <a:graphic>
          <a:graphicData uri="http://schemas.openxmlformats.org/presentationml/2006/ole">
            <p:oleObj spid="_x0000_s36866" name="Equation" r:id="rId3" imgW="1054080" imgH="39348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373563" y="3143250"/>
          <a:ext cx="1223962" cy="500063"/>
        </p:xfrm>
        <a:graphic>
          <a:graphicData uri="http://schemas.openxmlformats.org/presentationml/2006/ole">
            <p:oleObj spid="_x0000_s36867" name="Equation" r:id="rId4" imgW="622080" imgH="2538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1472" y="3857628"/>
            <a:ext cx="7143800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4572008"/>
            <a:ext cx="8358246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f(14)f(15)= (1.569) . (-0.425)= - 0.666 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&lt;</a:t>
            </a:r>
            <a:r>
              <a:rPr lang="en-US" dirty="0" smtClean="0"/>
              <a:t>0,  </a:t>
            </a:r>
            <a:r>
              <a:rPr lang="en-US" dirty="0" err="1" smtClean="0"/>
              <a:t>karenanya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smtClean="0"/>
              <a:t>14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5072074"/>
            <a:ext cx="128588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u</a:t>
            </a:r>
            <a:r>
              <a:rPr lang="en-US" dirty="0" smtClean="0"/>
              <a:t>=15</a:t>
            </a:r>
            <a:endParaRPr lang="en-US" dirty="0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571472" y="5500702"/>
          <a:ext cx="1906588" cy="642938"/>
        </p:xfrm>
        <a:graphic>
          <a:graphicData uri="http://schemas.openxmlformats.org/presentationml/2006/ole">
            <p:oleObj spid="_x0000_s36868" name="Equation" r:id="rId5" imgW="1168200" imgH="393480" progId="Equation.3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2643174" y="5500702"/>
          <a:ext cx="1089025" cy="419100"/>
        </p:xfrm>
        <a:graphic>
          <a:graphicData uri="http://schemas.openxmlformats.org/presentationml/2006/ole">
            <p:oleObj spid="_x0000_s36869" name="Equation" r:id="rId6" imgW="660240" imgH="2538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28662" y="6215082"/>
            <a:ext cx="7215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diulangi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Bagidua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40655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Bagidua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1114420"/>
          </a:xfrm>
        </p:spPr>
        <p:txBody>
          <a:bodyPr/>
          <a:lstStyle/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bagidua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2428860" y="1500174"/>
          <a:ext cx="1928813" cy="517525"/>
        </p:xfrm>
        <a:graphic>
          <a:graphicData uri="http://schemas.openxmlformats.org/presentationml/2006/ole">
            <p:oleObj spid="_x0000_s23556" name="Equation" r:id="rId3" imgW="850680" imgH="228600" progId="Equation.3">
              <p:embed/>
            </p:oleObj>
          </a:graphicData>
        </a:graphic>
      </p:graphicFrame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57364"/>
            <a:ext cx="514353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429256" y="2143116"/>
            <a:ext cx="285752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Akar</a:t>
            </a:r>
            <a:r>
              <a:rPr lang="en-US" b="1" dirty="0" smtClean="0"/>
              <a:t> </a:t>
            </a:r>
            <a:r>
              <a:rPr lang="en-US" b="1" dirty="0" err="1" smtClean="0"/>
              <a:t>terletak</a:t>
            </a:r>
            <a:r>
              <a:rPr lang="en-US" b="1" dirty="0" smtClean="0"/>
              <a:t> </a:t>
            </a:r>
            <a:r>
              <a:rPr lang="en-US" b="1" dirty="0" err="1" smtClean="0"/>
              <a:t>antara</a:t>
            </a:r>
            <a:r>
              <a:rPr lang="en-US" b="1" dirty="0" smtClean="0"/>
              <a:t> 0 </a:t>
            </a:r>
            <a:r>
              <a:rPr lang="en-US" b="1" dirty="0" err="1" smtClean="0"/>
              <a:t>dan</a:t>
            </a:r>
            <a:r>
              <a:rPr lang="en-US" b="1" dirty="0" smtClean="0"/>
              <a:t> 1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14942" y="2500306"/>
            <a:ext cx="3357586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Interval </a:t>
            </a:r>
            <a:r>
              <a:rPr lang="en-US" b="1" dirty="0" err="1" smtClean="0"/>
              <a:t>awal</a:t>
            </a:r>
            <a:r>
              <a:rPr lang="en-US" b="1" dirty="0" smtClean="0"/>
              <a:t> </a:t>
            </a:r>
            <a:r>
              <a:rPr lang="en-US" b="1" dirty="0" err="1" smtClean="0"/>
              <a:t>dipilih</a:t>
            </a:r>
            <a:r>
              <a:rPr lang="en-US" b="1" dirty="0" smtClean="0"/>
              <a:t> </a:t>
            </a:r>
            <a:r>
              <a:rPr lang="en-US" b="1" i="1" dirty="0" smtClean="0"/>
              <a:t>x</a:t>
            </a:r>
            <a:r>
              <a:rPr lang="en-US" b="1" i="1" baseline="-25000" dirty="0" smtClean="0"/>
              <a:t>l</a:t>
            </a:r>
            <a:r>
              <a:rPr lang="en-US" b="1" i="1" dirty="0" smtClean="0"/>
              <a:t>=0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i="1" dirty="0" err="1" smtClean="0"/>
              <a:t>x</a:t>
            </a:r>
            <a:r>
              <a:rPr lang="en-US" b="1" i="1" baseline="-25000" dirty="0" err="1" smtClean="0"/>
              <a:t>u</a:t>
            </a:r>
            <a:r>
              <a:rPr lang="en-US" b="1" i="1" dirty="0" smtClean="0"/>
              <a:t>=1</a:t>
            </a:r>
            <a:endParaRPr lang="en-US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214942" y="2857496"/>
            <a:ext cx="3429024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Jadi</a:t>
            </a:r>
            <a:r>
              <a:rPr lang="en-US" b="1" dirty="0" smtClean="0"/>
              <a:t> </a:t>
            </a:r>
            <a:r>
              <a:rPr lang="en-US" b="1" dirty="0" err="1" smtClean="0"/>
              <a:t>taksiran</a:t>
            </a:r>
            <a:r>
              <a:rPr lang="en-US" b="1" dirty="0" smtClean="0"/>
              <a:t> </a:t>
            </a:r>
            <a:r>
              <a:rPr lang="en-US" b="1" dirty="0" err="1" smtClean="0"/>
              <a:t>awal</a:t>
            </a:r>
            <a:r>
              <a:rPr lang="en-US" b="1" dirty="0" smtClean="0"/>
              <a:t> </a:t>
            </a:r>
            <a:r>
              <a:rPr lang="en-US" b="1" dirty="0" err="1" smtClean="0"/>
              <a:t>akar</a:t>
            </a:r>
            <a:r>
              <a:rPr lang="en-US" b="1" dirty="0" smtClean="0"/>
              <a:t> </a:t>
            </a:r>
            <a:r>
              <a:rPr lang="en-US" b="1" dirty="0" err="1" smtClean="0"/>
              <a:t>terletak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tengah</a:t>
            </a:r>
            <a:r>
              <a:rPr lang="en-US" b="1" dirty="0" smtClean="0"/>
              <a:t> interval </a:t>
            </a:r>
            <a:r>
              <a:rPr lang="en-US" b="1" dirty="0" err="1" smtClean="0"/>
              <a:t>tersebut</a:t>
            </a:r>
            <a:r>
              <a:rPr lang="en-US" b="1" dirty="0" smtClean="0"/>
              <a:t> :</a:t>
            </a:r>
            <a:endParaRPr lang="en-US" b="1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072198" y="3500438"/>
          <a:ext cx="1555505" cy="642942"/>
        </p:xfrm>
        <a:graphic>
          <a:graphicData uri="http://schemas.openxmlformats.org/presentationml/2006/ole">
            <p:oleObj spid="_x0000_s23557" name="Equation" r:id="rId5" imgW="952200" imgH="3934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286380" y="4143380"/>
            <a:ext cx="3643306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Kesalahan</a:t>
            </a:r>
            <a:r>
              <a:rPr lang="en-US" b="1" dirty="0" smtClean="0"/>
              <a:t> (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sebenarnya</a:t>
            </a:r>
            <a:r>
              <a:rPr lang="en-US" b="1" dirty="0" smtClean="0"/>
              <a:t>) </a:t>
            </a:r>
            <a:r>
              <a:rPr lang="en-US" dirty="0" smtClean="0"/>
              <a:t>:</a:t>
            </a:r>
          </a:p>
          <a:p>
            <a:r>
              <a:rPr lang="en-US" dirty="0" smtClean="0"/>
              <a:t>E</a:t>
            </a:r>
            <a:r>
              <a:rPr lang="en-US" baseline="-25000" dirty="0" smtClean="0"/>
              <a:t>t</a:t>
            </a:r>
            <a:r>
              <a:rPr lang="en-US" dirty="0" smtClean="0"/>
              <a:t>= 0.56714329 – 0.5 = 0.06714329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14942" y="5000636"/>
            <a:ext cx="3000396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Kesalahan</a:t>
            </a:r>
            <a:r>
              <a:rPr lang="en-US" b="1" dirty="0" smtClean="0"/>
              <a:t> </a:t>
            </a:r>
            <a:r>
              <a:rPr lang="en-US" b="1" dirty="0" err="1" smtClean="0"/>
              <a:t>relatif</a:t>
            </a:r>
            <a:r>
              <a:rPr lang="en-US" b="1" dirty="0" smtClean="0"/>
              <a:t>:</a:t>
            </a:r>
            <a:endParaRPr lang="en-US" b="1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214942" y="5357826"/>
          <a:ext cx="3744192" cy="785818"/>
        </p:xfrm>
        <a:graphic>
          <a:graphicData uri="http://schemas.openxmlformats.org/presentationml/2006/ole">
            <p:oleObj spid="_x0000_s23558" name="Equation" r:id="rId6" imgW="2057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428604"/>
            <a:ext cx="8286808" cy="101566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Sekarang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hitung</a:t>
            </a:r>
            <a:r>
              <a:rPr lang="en-US" sz="2000" b="1" dirty="0" smtClean="0"/>
              <a:t> : f(0) f(0.5) = (1)(0.10653)=0.10653  . </a:t>
            </a:r>
          </a:p>
          <a:p>
            <a:r>
              <a:rPr lang="en-US" sz="2000" b="1" dirty="0" err="1" smtClean="0"/>
              <a:t>Ini</a:t>
            </a:r>
            <a:r>
              <a:rPr lang="en-US" sz="2000" b="1" dirty="0" smtClean="0"/>
              <a:t> &gt;0 </a:t>
            </a:r>
            <a:r>
              <a:rPr lang="en-US" sz="2000" b="1" dirty="0" err="1" smtClean="0"/>
              <a:t>sehingga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perubahan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tanda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terjadi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antara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x</a:t>
            </a:r>
            <a:r>
              <a:rPr lang="en-US" sz="2000" b="1" i="1" baseline="-25000" dirty="0" smtClean="0"/>
              <a:t>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i="1" dirty="0" err="1" smtClean="0"/>
              <a:t>x</a:t>
            </a:r>
            <a:r>
              <a:rPr lang="en-US" sz="2000" b="1" i="1" baseline="-25000" dirty="0" err="1" smtClean="0"/>
              <a:t>r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Karena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terletak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interval </a:t>
            </a:r>
            <a:r>
              <a:rPr lang="en-US" sz="2000" b="1" dirty="0" err="1" smtClean="0"/>
              <a:t>antar</a:t>
            </a:r>
            <a:r>
              <a:rPr lang="en-US" sz="2000" b="1" dirty="0" smtClean="0"/>
              <a:t> x=0.5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1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1571612"/>
            <a:ext cx="8286808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Batas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/>
              <a:t>l</a:t>
            </a:r>
            <a:r>
              <a:rPr lang="en-US" i="1" dirty="0" smtClean="0"/>
              <a:t>=0.5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14546" y="2285992"/>
          <a:ext cx="1857388" cy="681042"/>
        </p:xfrm>
        <a:graphic>
          <a:graphicData uri="http://schemas.openxmlformats.org/presentationml/2006/ole">
            <p:oleObj spid="_x0000_s24578" name="Equation" r:id="rId3" imgW="126972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249738" y="2357438"/>
          <a:ext cx="1474787" cy="500062"/>
        </p:xfrm>
        <a:graphic>
          <a:graphicData uri="http://schemas.openxmlformats.org/presentationml/2006/ole">
            <p:oleObj spid="_x0000_s24579" name="Equation" r:id="rId4" imgW="749160" imgH="253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2910" y="3143248"/>
            <a:ext cx="7143800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4000504"/>
            <a:ext cx="714380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f(0.5)f(0.75)= - 0.030 . </a:t>
            </a:r>
            <a:r>
              <a:rPr lang="en-US" dirty="0" err="1" smtClean="0"/>
              <a:t>Ini</a:t>
            </a:r>
            <a:r>
              <a:rPr lang="en-US" dirty="0" smtClean="0"/>
              <a:t> &lt;</a:t>
            </a:r>
            <a:r>
              <a:rPr lang="en-US" dirty="0" smtClean="0"/>
              <a:t>0,  </a:t>
            </a:r>
            <a:r>
              <a:rPr lang="en-US" dirty="0" err="1" smtClean="0"/>
              <a:t>karenanya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0.5 </a:t>
            </a:r>
            <a:r>
              <a:rPr lang="en-US" dirty="0" err="1" smtClean="0"/>
              <a:t>dan</a:t>
            </a:r>
            <a:r>
              <a:rPr lang="en-US" dirty="0" smtClean="0"/>
              <a:t> 0.75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4643446"/>
            <a:ext cx="128588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u</a:t>
            </a:r>
            <a:r>
              <a:rPr lang="en-US" dirty="0" smtClean="0"/>
              <a:t>=0.75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42910" y="5143512"/>
          <a:ext cx="2343627" cy="642942"/>
        </p:xfrm>
        <a:graphic>
          <a:graphicData uri="http://schemas.openxmlformats.org/presentationml/2006/ole">
            <p:oleObj spid="_x0000_s24580" name="Equation" r:id="rId5" imgW="1434960" imgH="3934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428992" y="5286388"/>
          <a:ext cx="1214446" cy="418775"/>
        </p:xfrm>
        <a:graphic>
          <a:graphicData uri="http://schemas.openxmlformats.org/presentationml/2006/ole">
            <p:oleObj spid="_x0000_s24581" name="Equation" r:id="rId6" imgW="7365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428604"/>
            <a:ext cx="7143800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1714488"/>
            <a:ext cx="128588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u</a:t>
            </a:r>
            <a:r>
              <a:rPr lang="en-US" dirty="0" smtClean="0"/>
              <a:t>=0.625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1071546"/>
            <a:ext cx="714380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f(0.5)f(0.625)= - 0.010 . </a:t>
            </a:r>
            <a:r>
              <a:rPr lang="en-US" dirty="0" err="1" smtClean="0"/>
              <a:t>Ini</a:t>
            </a:r>
            <a:r>
              <a:rPr lang="en-US" dirty="0" smtClean="0"/>
              <a:t> &lt;0 </a:t>
            </a:r>
            <a:r>
              <a:rPr lang="en-US" dirty="0" err="1" smtClean="0"/>
              <a:t>karenanya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0.5 </a:t>
            </a:r>
            <a:r>
              <a:rPr lang="en-US" dirty="0" err="1" smtClean="0"/>
              <a:t>dan</a:t>
            </a:r>
            <a:r>
              <a:rPr lang="en-US" dirty="0" smtClean="0"/>
              <a:t> 0.625</a:t>
            </a:r>
            <a:endParaRPr lang="en-US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661988" y="2286000"/>
          <a:ext cx="2590800" cy="642938"/>
        </p:xfrm>
        <a:graphic>
          <a:graphicData uri="http://schemas.openxmlformats.org/presentationml/2006/ole">
            <p:oleObj spid="_x0000_s25602" name="Equation" r:id="rId3" imgW="1587240" imgH="39348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498850" y="2428875"/>
          <a:ext cx="1360488" cy="419100"/>
        </p:xfrm>
        <a:graphic>
          <a:graphicData uri="http://schemas.openxmlformats.org/presentationml/2006/ole">
            <p:oleObj spid="_x0000_s25603" name="Equation" r:id="rId4" imgW="825480" imgH="2538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4348" y="3571876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diulangi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Terminasi</a:t>
            </a:r>
            <a:r>
              <a:rPr lang="en-US" dirty="0" smtClean="0"/>
              <a:t> Dan </a:t>
            </a:r>
            <a:br>
              <a:rPr lang="en-US" dirty="0" smtClean="0"/>
            </a:b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1"/>
            <a:ext cx="8229600" cy="1714512"/>
          </a:xfrm>
        </p:spPr>
        <p:txBody>
          <a:bodyPr/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aproksimasi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menaksir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:</a:t>
            </a:r>
          </a:p>
          <a:p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71736" y="3071810"/>
          <a:ext cx="3071834" cy="1038733"/>
        </p:xfrm>
        <a:graphic>
          <a:graphicData uri="http://schemas.openxmlformats.org/presentationml/2006/ole">
            <p:oleObj spid="_x0000_s34819" name="Equation" r:id="rId3" imgW="2552400" imgH="8632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85786" y="4643446"/>
          <a:ext cx="4572032" cy="783873"/>
        </p:xfrm>
        <a:graphic>
          <a:graphicData uri="http://schemas.openxmlformats.org/presentationml/2006/ole">
            <p:oleObj spid="_x0000_s34820" name="Equation" r:id="rId4" imgW="4889160" imgH="8380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42910" y="5857892"/>
          <a:ext cx="7964488" cy="714375"/>
        </p:xfrm>
        <a:graphic>
          <a:graphicData uri="http://schemas.openxmlformats.org/presentationml/2006/ole">
            <p:oleObj spid="_x0000_s34821" name="Equation" r:id="rId5" imgW="6769080" imgH="672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Akar</a:t>
            </a:r>
            <a:r>
              <a:rPr lang="en-US" dirty="0"/>
              <a:t> </a:t>
            </a:r>
            <a:r>
              <a:rPr lang="en-US" dirty="0" err="1" smtClean="0"/>
              <a:t>Persamaan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614354"/>
          </a:xfrm>
        </p:spPr>
        <p:txBody>
          <a:bodyPr/>
          <a:lstStyle/>
          <a:p>
            <a:r>
              <a:rPr lang="en-US" dirty="0" err="1" smtClean="0"/>
              <a:t>Persamaan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28662" y="1500174"/>
          <a:ext cx="3492524" cy="500066"/>
        </p:xfrm>
        <a:graphic>
          <a:graphicData uri="http://schemas.openxmlformats.org/presentationml/2006/ole">
            <p:oleObj spid="_x0000_s1026" name="Equation" r:id="rId3" imgW="139680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662" y="2071678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kudratik</a:t>
            </a:r>
            <a:r>
              <a:rPr lang="en-US" dirty="0" smtClean="0"/>
              <a:t>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2976" y="2500306"/>
          <a:ext cx="2643206" cy="944002"/>
        </p:xfrm>
        <a:graphic>
          <a:graphicData uri="http://schemas.openxmlformats.org/presentationml/2006/ole">
            <p:oleObj spid="_x0000_s1027" name="Equation" r:id="rId4" imgW="1244520" imgH="4442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7224" y="3500438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/>
              <a:t>Harga-harga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dihitung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dengan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rumus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kuadratik</a:t>
            </a:r>
            <a:r>
              <a:rPr lang="en-US" sz="2000" i="1" dirty="0"/>
              <a:t> </a:t>
            </a:r>
            <a:r>
              <a:rPr lang="en-US" sz="2000" i="1" dirty="0" err="1" smtClean="0"/>
              <a:t>itu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disebut</a:t>
            </a:r>
            <a:r>
              <a:rPr lang="en-US" sz="2000" i="1" dirty="0" smtClean="0"/>
              <a:t> ‘</a:t>
            </a:r>
            <a:r>
              <a:rPr lang="en-US" sz="2000" i="1" dirty="0" err="1" smtClean="0"/>
              <a:t>akar</a:t>
            </a:r>
            <a:r>
              <a:rPr lang="en-US" sz="2000" i="1" dirty="0" smtClean="0"/>
              <a:t>’ (root) </a:t>
            </a:r>
            <a:r>
              <a:rPr lang="en-US" sz="2000" i="1" dirty="0" err="1" smtClean="0"/>
              <a:t>dari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persamaan</a:t>
            </a:r>
            <a:r>
              <a:rPr lang="en-US" sz="2000" i="1" dirty="0" smtClean="0"/>
              <a:t> f(x) </a:t>
            </a:r>
            <a:r>
              <a:rPr lang="en-US" sz="2000" i="1" dirty="0" err="1" smtClean="0"/>
              <a:t>atau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harga-harga</a:t>
            </a:r>
            <a:r>
              <a:rPr lang="en-US" sz="2000" i="1" dirty="0" smtClean="0"/>
              <a:t> x yang </a:t>
            </a:r>
            <a:r>
              <a:rPr lang="en-US" sz="2000" i="1" dirty="0" err="1" smtClean="0"/>
              <a:t>membuat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persamaan</a:t>
            </a:r>
            <a:r>
              <a:rPr lang="en-US" sz="2000" i="1" dirty="0" smtClean="0"/>
              <a:t> f(x) </a:t>
            </a:r>
            <a:r>
              <a:rPr lang="en-US" sz="2000" i="1" dirty="0" err="1" smtClean="0"/>
              <a:t>menjadi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nol</a:t>
            </a:r>
            <a:r>
              <a:rPr lang="en-US" sz="2000" i="1" dirty="0" smtClean="0"/>
              <a:t>   </a:t>
            </a:r>
            <a:endParaRPr lang="en-US" sz="2000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1071546"/>
            <a:ext cx="363629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714480" y="5143512"/>
          <a:ext cx="5695950" cy="460375"/>
        </p:xfrm>
        <a:graphic>
          <a:graphicData uri="http://schemas.openxmlformats.org/presentationml/2006/ole">
            <p:oleObj spid="_x0000_s1029" name="Equation" r:id="rId6" imgW="2832100" imgH="2286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28662" y="4643446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pers-pers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1032" name="Object 5"/>
          <p:cNvGraphicFramePr>
            <a:graphicFrameLocks noChangeAspect="1"/>
          </p:cNvGraphicFramePr>
          <p:nvPr/>
        </p:nvGraphicFramePr>
        <p:xfrm>
          <a:off x="1714480" y="5715016"/>
          <a:ext cx="4244021" cy="892193"/>
        </p:xfrm>
        <a:graphic>
          <a:graphicData uri="http://schemas.openxmlformats.org/presentationml/2006/ole">
            <p:oleObj spid="_x0000_s1030" name="Equation" r:id="rId7" imgW="20574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Terminasi</a:t>
            </a:r>
            <a:r>
              <a:rPr lang="en-US" dirty="0" smtClean="0"/>
              <a:t> Dan </a:t>
            </a:r>
            <a:br>
              <a:rPr lang="en-US" dirty="0" smtClean="0"/>
            </a:b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37"/>
            <a:ext cx="9001156" cy="1357322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1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bagidua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r</a:t>
            </a:r>
            <a:r>
              <a:rPr lang="en-US" dirty="0" smtClean="0"/>
              <a:t> =14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r</a:t>
            </a:r>
            <a:r>
              <a:rPr lang="en-US" dirty="0" smtClean="0"/>
              <a:t>= 15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571472" y="2571744"/>
          <a:ext cx="2113647" cy="714380"/>
        </p:xfrm>
        <a:graphic>
          <a:graphicData uri="http://schemas.openxmlformats.org/presentationml/2006/ole">
            <p:oleObj spid="_x0000_s37890" name="Equation" r:id="rId3" imgW="2552400" imgH="863280" progId="Equation.3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2786050" y="2571744"/>
          <a:ext cx="2788575" cy="642942"/>
        </p:xfrm>
        <a:graphic>
          <a:graphicData uri="http://schemas.openxmlformats.org/presentationml/2006/ole">
            <p:oleObj spid="_x0000_s37891" name="Equation" r:id="rId4" imgW="1866600" imgH="431640" progId="Equation.3">
              <p:embed/>
            </p:oleObj>
          </a:graphicData>
        </a:graphic>
      </p:graphicFrame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071942"/>
            <a:ext cx="532235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3214686"/>
            <a:ext cx="31623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154304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r>
              <a:rPr lang="en-US" dirty="0" smtClean="0"/>
              <a:t> (</a:t>
            </a:r>
            <a:r>
              <a:rPr lang="en-US" i="1" dirty="0" smtClean="0"/>
              <a:t>the false position method</a:t>
            </a:r>
            <a:r>
              <a:rPr lang="en-US" dirty="0" smtClean="0"/>
              <a:t>)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regula</a:t>
            </a:r>
            <a:r>
              <a:rPr lang="en-US" dirty="0" smtClean="0"/>
              <a:t> </a:t>
            </a:r>
            <a:r>
              <a:rPr lang="en-US" dirty="0" err="1" smtClean="0"/>
              <a:t>falsi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interpolasi</a:t>
            </a:r>
            <a:r>
              <a:rPr lang="en-US" dirty="0" smtClean="0"/>
              <a:t> linear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714620"/>
            <a:ext cx="4143404" cy="3669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72066" y="2786058"/>
          <a:ext cx="2584375" cy="1071570"/>
        </p:xfrm>
        <a:graphic>
          <a:graphicData uri="http://schemas.openxmlformats.org/presentationml/2006/ole">
            <p:oleObj spid="_x0000_s39939" name="Equation" r:id="rId4" imgW="1041120" imgH="431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72066" y="400050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816475" y="4714875"/>
          <a:ext cx="3584575" cy="952500"/>
        </p:xfrm>
        <a:graphic>
          <a:graphicData uri="http://schemas.openxmlformats.org/presentationml/2006/ole">
            <p:oleObj spid="_x0000_s39940" name="Equation" r:id="rId5" imgW="1625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3143257"/>
          </a:xfrm>
        </p:spPr>
        <p:txBody>
          <a:bodyPr/>
          <a:lstStyle/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bagidua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c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penerjun</a:t>
            </a:r>
            <a:r>
              <a:rPr lang="en-US" dirty="0" smtClean="0"/>
              <a:t> </a:t>
            </a:r>
            <a:r>
              <a:rPr lang="en-US" dirty="0" err="1" smtClean="0"/>
              <a:t>payung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2714620"/>
            <a:ext cx="3286148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Akar</a:t>
            </a:r>
            <a:r>
              <a:rPr lang="en-US" b="1" dirty="0" smtClean="0"/>
              <a:t> </a:t>
            </a:r>
            <a:r>
              <a:rPr lang="en-US" b="1" dirty="0" err="1" smtClean="0"/>
              <a:t>terletak</a:t>
            </a:r>
            <a:r>
              <a:rPr lang="en-US" b="1" dirty="0" smtClean="0"/>
              <a:t> </a:t>
            </a:r>
            <a:r>
              <a:rPr lang="en-US" b="1" dirty="0" err="1" smtClean="0"/>
              <a:t>antara</a:t>
            </a:r>
            <a:r>
              <a:rPr lang="en-US" b="1" dirty="0" smtClean="0"/>
              <a:t> </a:t>
            </a:r>
            <a:r>
              <a:rPr lang="en-US" b="1" dirty="0" smtClean="0"/>
              <a:t>12 </a:t>
            </a:r>
            <a:r>
              <a:rPr lang="en-US" b="1" dirty="0" err="1" smtClean="0"/>
              <a:t>dan</a:t>
            </a:r>
            <a:r>
              <a:rPr lang="en-US" b="1" dirty="0" smtClean="0"/>
              <a:t> 16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3071810"/>
            <a:ext cx="2571768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: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l</a:t>
            </a:r>
            <a:r>
              <a:rPr lang="en-US" dirty="0" smtClean="0"/>
              <a:t>=12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u</a:t>
            </a:r>
            <a:r>
              <a:rPr lang="en-US" dirty="0" smtClean="0"/>
              <a:t>=16</a:t>
            </a:r>
          </a:p>
          <a:p>
            <a:r>
              <a:rPr lang="en-US" dirty="0" smtClean="0"/>
              <a:t>f(x</a:t>
            </a:r>
            <a:r>
              <a:rPr lang="en-US" baseline="-25000" dirty="0" smtClean="0"/>
              <a:t>l</a:t>
            </a:r>
            <a:r>
              <a:rPr lang="en-US" dirty="0" smtClean="0"/>
              <a:t>) = 6.0699</a:t>
            </a:r>
          </a:p>
          <a:p>
            <a:r>
              <a:rPr lang="en-US" dirty="0" smtClean="0"/>
              <a:t>f(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u</a:t>
            </a:r>
            <a:r>
              <a:rPr lang="en-US" dirty="0" smtClean="0"/>
              <a:t>) = - 2.2688</a:t>
            </a:r>
          </a:p>
          <a:p>
            <a:endParaRPr lang="en-US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020763" y="4714875"/>
          <a:ext cx="2773362" cy="785813"/>
        </p:xfrm>
        <a:graphic>
          <a:graphicData uri="http://schemas.openxmlformats.org/presentationml/2006/ole">
            <p:oleObj spid="_x0000_s40962" name="Equation" r:id="rId3" imgW="1523880" imgH="43164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4203700" y="4692650"/>
          <a:ext cx="4483100" cy="762000"/>
        </p:xfrm>
        <a:graphic>
          <a:graphicData uri="http://schemas.openxmlformats.org/presentationml/2006/ole">
            <p:oleObj spid="_x0000_s40963" name="Equation" r:id="rId4" imgW="2463480" imgH="4190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214810" y="5500703"/>
          <a:ext cx="1357322" cy="436282"/>
        </p:xfrm>
        <a:graphic>
          <a:graphicData uri="http://schemas.openxmlformats.org/presentationml/2006/ole">
            <p:oleObj spid="_x0000_s40964" name="Equation" r:id="rId5" imgW="711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357298"/>
            <a:ext cx="17145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857364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f(x</a:t>
            </a:r>
            <a:r>
              <a:rPr lang="en-US" baseline="-25000" dirty="0" smtClean="0"/>
              <a:t>l</a:t>
            </a:r>
            <a:r>
              <a:rPr lang="en-US" dirty="0" smtClean="0"/>
              <a:t>) f(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r</a:t>
            </a:r>
            <a:r>
              <a:rPr lang="en-US" dirty="0" smtClean="0"/>
              <a:t>) = - 1.4526  &lt;0,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subinterval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smtClean="0"/>
              <a:t>x</a:t>
            </a:r>
            <a:r>
              <a:rPr lang="en-US" baseline="-25000" dirty="0" smtClean="0"/>
              <a:t>l</a:t>
            </a:r>
            <a:r>
              <a:rPr lang="en-US" dirty="0" smtClean="0"/>
              <a:t>= 12</a:t>
            </a:r>
          </a:p>
          <a:p>
            <a:r>
              <a:rPr lang="en-US" dirty="0" err="1" smtClean="0"/>
              <a:t>x</a:t>
            </a:r>
            <a:r>
              <a:rPr lang="en-US" baseline="-25000" dirty="0" err="1" smtClean="0"/>
              <a:t>u</a:t>
            </a:r>
            <a:r>
              <a:rPr lang="en-US" dirty="0" smtClean="0"/>
              <a:t>= 14.9113</a:t>
            </a:r>
          </a:p>
          <a:p>
            <a:r>
              <a:rPr lang="en-US" dirty="0" smtClean="0"/>
              <a:t>f(x</a:t>
            </a:r>
            <a:r>
              <a:rPr lang="en-US" baseline="-25000" dirty="0" smtClean="0"/>
              <a:t>l</a:t>
            </a:r>
            <a:r>
              <a:rPr lang="en-US" dirty="0" smtClean="0"/>
              <a:t>)= 6.0699</a:t>
            </a:r>
          </a:p>
          <a:p>
            <a:r>
              <a:rPr lang="en-US" dirty="0" smtClean="0"/>
              <a:t>f(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u</a:t>
            </a:r>
            <a:r>
              <a:rPr lang="en-US" dirty="0" smtClean="0"/>
              <a:t>)= -0.2543</a:t>
            </a:r>
            <a:endParaRPr lang="en-US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3422650" y="3929063"/>
          <a:ext cx="5499100" cy="762000"/>
        </p:xfrm>
        <a:graphic>
          <a:graphicData uri="http://schemas.openxmlformats.org/presentationml/2006/ole">
            <p:oleObj spid="_x0000_s41986" name="Equation" r:id="rId3" imgW="3022560" imgH="419040" progId="Equation.3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428596" y="3929066"/>
          <a:ext cx="2773362" cy="785813"/>
        </p:xfrm>
        <a:graphic>
          <a:graphicData uri="http://schemas.openxmlformats.org/presentationml/2006/ole">
            <p:oleObj spid="_x0000_s41987" name="Equation" r:id="rId4" imgW="1523880" imgH="431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28992" y="4857760"/>
          <a:ext cx="1214446" cy="728668"/>
        </p:xfrm>
        <a:graphic>
          <a:graphicData uri="http://schemas.openxmlformats.org/presentationml/2006/ole">
            <p:oleObj spid="_x0000_s41988" name="Equation" r:id="rId5" imgW="7617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Bagidua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endParaRPr 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400052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5008" y="3286124"/>
            <a:ext cx="285752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2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 </a:t>
            </a:r>
            <a:r>
              <a:rPr lang="en-US" i="1" dirty="0" smtClean="0"/>
              <a:t>f(x) = e</a:t>
            </a:r>
            <a:r>
              <a:rPr lang="en-US" i="1" baseline="30000" dirty="0" smtClean="0"/>
              <a:t>-x</a:t>
            </a:r>
            <a:r>
              <a:rPr lang="en-US" i="1" dirty="0" smtClean="0"/>
              <a:t> – x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0.56714329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Jebakan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1114420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bagidua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posisi</a:t>
            </a:r>
            <a:r>
              <a:rPr lang="en-US" sz="2600" dirty="0" smtClean="0"/>
              <a:t> </a:t>
            </a:r>
            <a:r>
              <a:rPr lang="en-US" sz="2600" dirty="0" err="1" smtClean="0"/>
              <a:t>salah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mencari</a:t>
            </a:r>
            <a:r>
              <a:rPr lang="en-US" sz="2600" dirty="0" smtClean="0"/>
              <a:t> </a:t>
            </a:r>
            <a:r>
              <a:rPr lang="en-US" sz="2600" dirty="0" err="1" smtClean="0"/>
              <a:t>akar-akar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i="1" dirty="0" smtClean="0"/>
              <a:t>f(x) = 10</a:t>
            </a:r>
            <a:r>
              <a:rPr lang="en-US" sz="2600" i="1" baseline="30000" dirty="0" smtClean="0"/>
              <a:t>10</a:t>
            </a:r>
            <a:r>
              <a:rPr lang="en-US" sz="2600" i="1" dirty="0" smtClean="0"/>
              <a:t> -1   </a:t>
            </a:r>
            <a:r>
              <a:rPr lang="en-US" sz="2600" i="1" dirty="0" err="1" smtClean="0"/>
              <a:t>diantara</a:t>
            </a:r>
            <a:r>
              <a:rPr lang="en-US" sz="2600" i="1" dirty="0" smtClean="0"/>
              <a:t> x=0 </a:t>
            </a:r>
            <a:r>
              <a:rPr lang="en-US" sz="2600" i="1" dirty="0" err="1" smtClean="0"/>
              <a:t>dan</a:t>
            </a:r>
            <a:r>
              <a:rPr lang="en-US" sz="2600" i="1" dirty="0" smtClean="0"/>
              <a:t> 1.3</a:t>
            </a:r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14620"/>
            <a:ext cx="18573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bagidua</a:t>
            </a:r>
            <a:endParaRPr lang="en-US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285992"/>
            <a:ext cx="485170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4500570"/>
            <a:ext cx="20717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endParaRPr lang="en-US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4000504"/>
            <a:ext cx="4643470" cy="14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3500438"/>
            <a:ext cx="2165365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85720" y="5500702"/>
          <a:ext cx="3429024" cy="642942"/>
        </p:xfrm>
        <a:graphic>
          <a:graphicData uri="http://schemas.openxmlformats.org/presentationml/2006/ole">
            <p:oleObj spid="_x0000_s44037" name="Equation" r:id="rId6" imgW="2184120" imgH="4316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85720" y="6215058"/>
          <a:ext cx="2857520" cy="642942"/>
        </p:xfrm>
        <a:graphic>
          <a:graphicData uri="http://schemas.openxmlformats.org/presentationml/2006/ole">
            <p:oleObj spid="_x0000_s44038" name="Equation" r:id="rId7" imgW="17143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143932" cy="857256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kecepatan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penerjun</a:t>
            </a:r>
            <a:r>
              <a:rPr lang="en-US" sz="2000" dirty="0" smtClean="0"/>
              <a:t> </a:t>
            </a:r>
            <a:r>
              <a:rPr lang="en-US" sz="2000" dirty="0" err="1" smtClean="0"/>
              <a:t>payung</a:t>
            </a:r>
            <a:r>
              <a:rPr lang="en-US" sz="2000" dirty="0" smtClean="0"/>
              <a:t> ,v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, t </a:t>
            </a:r>
            <a:endParaRPr lang="en-US" sz="2000" dirty="0"/>
          </a:p>
        </p:txBody>
      </p:sp>
      <p:graphicFrame>
        <p:nvGraphicFramePr>
          <p:cNvPr id="5124" name="Object 47"/>
          <p:cNvGraphicFramePr>
            <a:graphicFrameLocks noChangeAspect="1"/>
          </p:cNvGraphicFramePr>
          <p:nvPr/>
        </p:nvGraphicFramePr>
        <p:xfrm>
          <a:off x="2714612" y="2000240"/>
          <a:ext cx="3429024" cy="1021698"/>
        </p:xfrm>
        <a:graphic>
          <a:graphicData uri="http://schemas.openxmlformats.org/presentationml/2006/ole">
            <p:oleObj spid="_x0000_s3074" name="Equation" r:id="rId3" imgW="1320227" imgH="393529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662" y="3357562"/>
            <a:ext cx="257176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(</a:t>
            </a:r>
            <a:r>
              <a:rPr lang="en-US" dirty="0" err="1" smtClean="0"/>
              <a:t>dependen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2393141" y="2750339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29256" y="3357562"/>
            <a:ext cx="207170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(</a:t>
            </a:r>
            <a:r>
              <a:rPr lang="en-US" dirty="0" err="1" smtClean="0"/>
              <a:t>independen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5857884" y="2928934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43306" y="3357562"/>
            <a:ext cx="150019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g, m, c </a:t>
            </a:r>
            <a:r>
              <a:rPr lang="en-US" dirty="0" err="1" smtClean="0"/>
              <a:t>adalah</a:t>
            </a:r>
            <a:r>
              <a:rPr lang="en-US" dirty="0" smtClean="0"/>
              <a:t> parameter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3857620" y="2928934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85852" y="4214818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c </a:t>
            </a:r>
            <a:r>
              <a:rPr lang="en-US" dirty="0" err="1" smtClean="0"/>
              <a:t>dengan</a:t>
            </a:r>
            <a:r>
              <a:rPr lang="en-US" dirty="0" smtClean="0"/>
              <a:t> m yang </a:t>
            </a:r>
            <a:r>
              <a:rPr lang="en-US" dirty="0" err="1" smtClean="0"/>
              <a:t>diketahui</a:t>
            </a:r>
            <a:r>
              <a:rPr lang="en-US" dirty="0" smtClean="0"/>
              <a:t> agar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v  yang </a:t>
            </a:r>
            <a:r>
              <a:rPr lang="en-US" dirty="0" err="1" smtClean="0"/>
              <a:t>tertentu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Object 47"/>
          <p:cNvGraphicFramePr>
            <a:graphicFrameLocks noChangeAspect="1"/>
          </p:cNvGraphicFramePr>
          <p:nvPr/>
        </p:nvGraphicFramePr>
        <p:xfrm>
          <a:off x="2571736" y="5000636"/>
          <a:ext cx="3614747" cy="904038"/>
        </p:xfrm>
        <a:graphic>
          <a:graphicData uri="http://schemas.openxmlformats.org/presentationml/2006/ole">
            <p:oleObj spid="_x0000_s3075" name="Equation" r:id="rId4" imgW="1574640" imgH="39348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214414" y="6000768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Harga</a:t>
            </a:r>
            <a:r>
              <a:rPr lang="en-US" i="1" dirty="0" smtClean="0"/>
              <a:t> c </a:t>
            </a:r>
            <a:r>
              <a:rPr lang="en-US" dirty="0" smtClean="0"/>
              <a:t>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i="1" dirty="0" smtClean="0"/>
              <a:t>f(c)=0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.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297193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571612"/>
            <a:ext cx="3357586" cy="473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14348" y="1357298"/>
            <a:ext cx="135732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m=68.1 kg</a:t>
            </a:r>
          </a:p>
          <a:p>
            <a:r>
              <a:rPr lang="en-US" dirty="0" smtClean="0"/>
              <a:t>v=40 m/s</a:t>
            </a:r>
          </a:p>
          <a:p>
            <a:r>
              <a:rPr lang="en-US" dirty="0" smtClean="0"/>
              <a:t>t=10 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5984" y="1571612"/>
            <a:ext cx="9286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c= 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857784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kuadratik</a:t>
            </a:r>
            <a:r>
              <a:rPr lang="en-US" dirty="0" smtClean="0"/>
              <a:t>(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abc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trial and error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71604" y="1357298"/>
          <a:ext cx="1928826" cy="518192"/>
        </p:xfrm>
        <a:graphic>
          <a:graphicData uri="http://schemas.openxmlformats.org/presentationml/2006/ole">
            <p:oleObj spid="_x0000_s4100" name="Equation" r:id="rId3" imgW="850680" imgH="228600" progId="Equation.3">
              <p:embed/>
            </p:oleObj>
          </a:graphicData>
        </a:graphic>
      </p:graphicFrame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2000240"/>
            <a:ext cx="5619789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858016" y="2285992"/>
            <a:ext cx="2000264" cy="150019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Prog</a:t>
            </a:r>
            <a:r>
              <a:rPr lang="en-US" dirty="0" smtClean="0"/>
              <a:t>. </a:t>
            </a:r>
            <a:r>
              <a:rPr lang="en-US" dirty="0" err="1" smtClean="0"/>
              <a:t>MatLab</a:t>
            </a:r>
            <a:r>
              <a:rPr lang="en-US" dirty="0" smtClean="0"/>
              <a:t>: </a:t>
            </a:r>
          </a:p>
          <a:p>
            <a:r>
              <a:rPr lang="en-US" i="1" dirty="0" smtClean="0"/>
              <a:t>x=</a:t>
            </a:r>
            <a:r>
              <a:rPr lang="en-US" i="1" dirty="0" err="1" smtClean="0"/>
              <a:t>linspace</a:t>
            </a:r>
            <a:r>
              <a:rPr lang="en-US" i="1" dirty="0" smtClean="0"/>
              <a:t>(0,1</a:t>
            </a:r>
            <a:r>
              <a:rPr lang="en-US" i="1" dirty="0"/>
              <a:t>);</a:t>
            </a:r>
          </a:p>
          <a:p>
            <a:r>
              <a:rPr lang="en-US" i="1" dirty="0" smtClean="0"/>
              <a:t>y=exp </a:t>
            </a:r>
            <a:r>
              <a:rPr lang="en-US" i="1" dirty="0"/>
              <a:t>(-x</a:t>
            </a:r>
            <a:r>
              <a:rPr lang="en-US" i="1" dirty="0" smtClean="0"/>
              <a:t>) -</a:t>
            </a:r>
            <a:r>
              <a:rPr lang="en-US" i="1" dirty="0"/>
              <a:t>x ;</a:t>
            </a:r>
          </a:p>
          <a:p>
            <a:r>
              <a:rPr lang="en-US" i="1" dirty="0" smtClean="0"/>
              <a:t>plot </a:t>
            </a:r>
            <a:r>
              <a:rPr lang="en-US" i="1" dirty="0"/>
              <a:t>(</a:t>
            </a:r>
            <a:r>
              <a:rPr lang="en-US" i="1" dirty="0" err="1"/>
              <a:t>x,y</a:t>
            </a:r>
            <a:r>
              <a:rPr lang="en-US" i="1" dirty="0"/>
              <a:t>)</a:t>
            </a:r>
          </a:p>
          <a:p>
            <a:r>
              <a:rPr lang="en-US" i="1" dirty="0" smtClean="0"/>
              <a:t>grid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572264" y="4143380"/>
            <a:ext cx="2357454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Amati 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x :  f(x)=0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7615262" cy="58259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79"/>
            <a:ext cx="3071834" cy="628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071934" y="2428868"/>
            <a:ext cx="4714908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(a) </a:t>
            </a:r>
            <a:r>
              <a:rPr lang="en-US" dirty="0" err="1" smtClean="0"/>
              <a:t>dan</a:t>
            </a:r>
            <a:r>
              <a:rPr lang="en-US" dirty="0" smtClean="0"/>
              <a:t> (c)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i="1" dirty="0" smtClean="0"/>
              <a:t>f(x</a:t>
            </a:r>
            <a:r>
              <a:rPr lang="en-US" i="1" baseline="-25000" dirty="0" smtClean="0"/>
              <a:t>l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f(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u</a:t>
            </a:r>
            <a:r>
              <a:rPr lang="en-US" i="1" dirty="0" smtClean="0"/>
              <a:t>)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akar-akar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interval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00496" y="4357694"/>
            <a:ext cx="4714908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(b) </a:t>
            </a:r>
            <a:r>
              <a:rPr lang="en-US" dirty="0" err="1" smtClean="0"/>
              <a:t>dan</a:t>
            </a:r>
            <a:r>
              <a:rPr lang="en-US" dirty="0" smtClean="0"/>
              <a:t> (d)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interval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71934" y="1000108"/>
            <a:ext cx="4786346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interval yang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/>
              <a:t>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u</a:t>
            </a:r>
            <a:endParaRPr lang="en-US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3071834" cy="4881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357686" y="1357298"/>
            <a:ext cx="4500594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perkecualian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29124" y="2714620"/>
            <a:ext cx="4357718" cy="147732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(a)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sewaktu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menyinggung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x.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ujungnya</a:t>
            </a:r>
            <a:r>
              <a:rPr lang="en-US" dirty="0" smtClean="0"/>
              <a:t> </a:t>
            </a:r>
            <a:r>
              <a:rPr lang="en-US" dirty="0" err="1" smtClean="0"/>
              <a:t>berlawanan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akar-akar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interval </a:t>
            </a:r>
            <a:r>
              <a:rPr lang="en-US" dirty="0" err="1" smtClean="0"/>
              <a:t>tersebut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29124" y="4572008"/>
            <a:ext cx="4357718" cy="147732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(b)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diskontinu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yang </a:t>
            </a:r>
            <a:r>
              <a:rPr lang="en-US" dirty="0" err="1" smtClean="0"/>
              <a:t>berlawanan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mengurung</a:t>
            </a:r>
            <a:r>
              <a:rPr lang="en-US" dirty="0" smtClean="0"/>
              <a:t> </a:t>
            </a:r>
            <a:r>
              <a:rPr lang="en-US" dirty="0" err="1" smtClean="0"/>
              <a:t>akar-akar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.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akar-akar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 txBox="1">
            <a:spLocks noChangeArrowheads="1"/>
          </p:cNvSpPr>
          <p:nvPr/>
        </p:nvSpPr>
        <p:spPr bwMode="auto">
          <a:xfrm>
            <a:off x="714348" y="285728"/>
            <a:ext cx="5367337" cy="5111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l">
              <a:defRPr/>
            </a:pP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Menggunakan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MATLAB,  plot    </a:t>
            </a:r>
            <a:r>
              <a:rPr lang="en-US" sz="2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i="1" kern="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f(x)=sin(10x)+</a:t>
            </a:r>
            <a:r>
              <a:rPr lang="en-US" sz="2000" b="1" i="1" kern="0" dirty="0" err="1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cos</a:t>
            </a:r>
            <a:r>
              <a:rPr lang="en-US" sz="2000" b="1" i="1" kern="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(3x)</a:t>
            </a:r>
            <a:r>
              <a:rPr lang="en-US" sz="2000" b="1" kern="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6429388" y="357166"/>
            <a:ext cx="2428892" cy="1200329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x=</a:t>
            </a:r>
            <a:r>
              <a:rPr lang="en-US" dirty="0" err="1" smtClean="0"/>
              <a:t>linspace</a:t>
            </a:r>
            <a:r>
              <a:rPr lang="en-US" dirty="0" smtClean="0"/>
              <a:t>(3,6);</a:t>
            </a:r>
          </a:p>
          <a:p>
            <a:r>
              <a:rPr lang="en-US" dirty="0" smtClean="0"/>
              <a:t>y=sin(10*x)+</a:t>
            </a:r>
            <a:r>
              <a:rPr lang="en-US" dirty="0" err="1" smtClean="0"/>
              <a:t>cos</a:t>
            </a:r>
            <a:r>
              <a:rPr lang="en-US" dirty="0" smtClean="0"/>
              <a:t>(3*x);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r>
              <a:rPr lang="en-US" dirty="0" smtClean="0"/>
              <a:t>grid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29058" y="1571612"/>
            <a:ext cx="3357586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kira-kira</a:t>
            </a:r>
            <a:r>
              <a:rPr lang="en-US" dirty="0" smtClean="0"/>
              <a:t> x=4.2 </a:t>
            </a:r>
            <a:r>
              <a:rPr lang="en-US" dirty="0" err="1" smtClean="0"/>
              <a:t>dan</a:t>
            </a:r>
            <a:r>
              <a:rPr lang="en-US" dirty="0" smtClean="0"/>
              <a:t> x=5.2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menyinggung</a:t>
            </a:r>
            <a:r>
              <a:rPr lang="en-US" dirty="0" smtClean="0"/>
              <a:t> </a:t>
            </a:r>
            <a:r>
              <a:rPr lang="en-US" dirty="0" err="1" smtClean="0"/>
              <a:t>sb</a:t>
            </a:r>
            <a:r>
              <a:rPr lang="en-US" dirty="0" smtClean="0"/>
              <a:t>-x</a:t>
            </a: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428628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071810"/>
            <a:ext cx="5048254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42844" y="5572140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 zoom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interval x= 4.2 </a:t>
            </a:r>
            <a:r>
              <a:rPr lang="en-US" dirty="0" err="1" smtClean="0"/>
              <a:t>dan</a:t>
            </a:r>
            <a:r>
              <a:rPr lang="en-US" dirty="0" smtClean="0"/>
              <a:t> x=4.3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1054</Words>
  <Application>Microsoft Office PowerPoint</Application>
  <PresentationFormat>On-screen Show (4:3)</PresentationFormat>
  <Paragraphs>130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Equation</vt:lpstr>
      <vt:lpstr>Microsoft Equation 3.0</vt:lpstr>
      <vt:lpstr>Akar-Akar Persamaan</vt:lpstr>
      <vt:lpstr>Akar Persamaan</vt:lpstr>
      <vt:lpstr>Akar Persamaan</vt:lpstr>
      <vt:lpstr>Akar Persamaan</vt:lpstr>
      <vt:lpstr>Metode Untuk Menentukan Akar</vt:lpstr>
      <vt:lpstr>Metode Grafik</vt:lpstr>
      <vt:lpstr>Metode grafik</vt:lpstr>
      <vt:lpstr>Metode Grafik</vt:lpstr>
      <vt:lpstr>Slide 9</vt:lpstr>
      <vt:lpstr>Slide 10</vt:lpstr>
      <vt:lpstr>Metode Bagidua</vt:lpstr>
      <vt:lpstr>Metode Bagidua</vt:lpstr>
      <vt:lpstr>Contoh 1 Metode Bagidua</vt:lpstr>
      <vt:lpstr>Contoh 1 Metode Bagidua</vt:lpstr>
      <vt:lpstr>Contoh 1 Metode Bagidua</vt:lpstr>
      <vt:lpstr>Contoh 2 Metode Bagidua</vt:lpstr>
      <vt:lpstr>Slide 17</vt:lpstr>
      <vt:lpstr>Slide 18</vt:lpstr>
      <vt:lpstr>Kriteria Terminasi Dan  Taksiran Kesalahan</vt:lpstr>
      <vt:lpstr>Kriteria Terminasi Dan  Taksiran Kesalahan</vt:lpstr>
      <vt:lpstr>Metode Posisi Salah Atau Palsu</vt:lpstr>
      <vt:lpstr>Contoh 1 Posisi Salah atau Palsu</vt:lpstr>
      <vt:lpstr>Contoh 1 Posisi Salah atau Palsu</vt:lpstr>
      <vt:lpstr>Metode Bagidua vs Metode Posisi Palsu</vt:lpstr>
      <vt:lpstr>Contoh 2 Posisi Salah atau Palsu</vt:lpstr>
      <vt:lpstr>Jebakan Pada Metode Posisi Palsu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Akar-Akar Persamaan</dc:title>
  <dc:creator>moi</dc:creator>
  <cp:lastModifiedBy>moi</cp:lastModifiedBy>
  <cp:revision>82</cp:revision>
  <dcterms:created xsi:type="dcterms:W3CDTF">2014-03-28T13:46:33Z</dcterms:created>
  <dcterms:modified xsi:type="dcterms:W3CDTF">2014-03-30T12:41:09Z</dcterms:modified>
</cp:coreProperties>
</file>