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1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C104C-9414-4818-9181-6F19ABF7BFD0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A0F0E-41F8-4A0C-B486-A337CC9E1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0F0E-41F8-4A0C-B486-A337CC9E19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73FCB-97FE-4DF1-9DB2-B4BD25315524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A6B0B-173D-481E-8000-1D0996E1B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Terbuka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Jebakan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N-R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r>
              <a:rPr lang="en-US" dirty="0" err="1" smtClean="0"/>
              <a:t>K</a:t>
            </a:r>
            <a:r>
              <a:rPr lang="en-US" dirty="0" err="1" smtClean="0"/>
              <a:t>adang-kadang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N-R </a:t>
            </a:r>
            <a:r>
              <a:rPr lang="en-US" dirty="0" err="1" smtClean="0"/>
              <a:t>konvergen</a:t>
            </a:r>
            <a:r>
              <a:rPr lang="en-US" dirty="0" smtClean="0"/>
              <a:t> </a:t>
            </a:r>
            <a:r>
              <a:rPr lang="en-US" dirty="0" err="1" smtClean="0"/>
              <a:t>sangat-sangat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f(x)= x</a:t>
            </a:r>
            <a:r>
              <a:rPr lang="en-US" baseline="30000" dirty="0" smtClean="0"/>
              <a:t>10</a:t>
            </a:r>
            <a:r>
              <a:rPr lang="en-US" dirty="0" smtClean="0"/>
              <a:t> -1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tebakan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x</a:t>
            </a:r>
            <a:r>
              <a:rPr lang="en-US" baseline="-25000" dirty="0" smtClean="0"/>
              <a:t>0</a:t>
            </a:r>
            <a:r>
              <a:rPr lang="en-US" dirty="0" smtClean="0"/>
              <a:t>=0.5</a:t>
            </a:r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786322"/>
            <a:ext cx="2643206" cy="86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000504"/>
            <a:ext cx="26289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Jebakan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N-R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928670"/>
            <a:ext cx="8229600" cy="328614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Metode</a:t>
            </a:r>
            <a:r>
              <a:rPr lang="en-US" sz="2800" dirty="0" smtClean="0"/>
              <a:t> N-R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-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konvergen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00241"/>
            <a:ext cx="3455520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Secant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2043114"/>
          </a:xfrm>
        </p:spPr>
        <p:txBody>
          <a:bodyPr/>
          <a:lstStyle/>
          <a:p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Newton </a:t>
            </a:r>
            <a:r>
              <a:rPr lang="en-US" sz="2800" dirty="0" err="1" smtClean="0"/>
              <a:t>Raphson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turunan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 smtClean="0"/>
              <a:t>sukar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dievaluasi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didekati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terbagi</a:t>
            </a:r>
            <a:r>
              <a:rPr lang="en-US" sz="2800" dirty="0" smtClean="0"/>
              <a:t>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:</a:t>
            </a:r>
          </a:p>
          <a:p>
            <a:endParaRPr lang="en-US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714612" y="3286124"/>
          <a:ext cx="2751137" cy="785813"/>
        </p:xfrm>
        <a:graphic>
          <a:graphicData uri="http://schemas.openxmlformats.org/presentationml/2006/ole">
            <p:oleObj spid="_x0000_s27651" name="Equation" r:id="rId3" imgW="1511280" imgH="431640" progId="Equation.3">
              <p:embed/>
            </p:oleObj>
          </a:graphicData>
        </a:graphic>
      </p:graphicFrame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143108" y="4857760"/>
          <a:ext cx="2100263" cy="785812"/>
        </p:xfrm>
        <a:graphic>
          <a:graphicData uri="http://schemas.openxmlformats.org/presentationml/2006/ole">
            <p:oleObj spid="_x0000_s27652" name="Equation" r:id="rId4" imgW="1041120" imgH="431640" progId="Equation.3">
              <p:embed/>
            </p:oleObj>
          </a:graphicData>
        </a:graphic>
      </p:graphicFrame>
      <p:sp>
        <p:nvSpPr>
          <p:cNvPr id="8" name="Down Arrow 7"/>
          <p:cNvSpPr/>
          <p:nvPr/>
        </p:nvSpPr>
        <p:spPr>
          <a:xfrm>
            <a:off x="2928926" y="4071942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71538" y="428625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Subtitusi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286248" y="5072074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902200" y="4857750"/>
          <a:ext cx="3268663" cy="785813"/>
        </p:xfrm>
        <a:graphic>
          <a:graphicData uri="http://schemas.openxmlformats.org/presentationml/2006/ole">
            <p:oleObj spid="_x0000_s27653" name="Equation" r:id="rId5" imgW="1574640" imgH="431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86446" y="6000768"/>
            <a:ext cx="250033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Secant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5715008" y="564357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Secant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00109"/>
            <a:ext cx="8229600" cy="2714643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Metode</a:t>
            </a:r>
            <a:r>
              <a:rPr lang="en-US" sz="2800" dirty="0" smtClean="0"/>
              <a:t> Secant: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-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taksiran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x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- </a:t>
            </a:r>
            <a:r>
              <a:rPr lang="en-US" sz="2800" dirty="0" err="1" smtClean="0"/>
              <a:t>m</a:t>
            </a:r>
            <a:r>
              <a:rPr lang="en-US" sz="2800" dirty="0" err="1" smtClean="0"/>
              <a:t>irip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Newton </a:t>
            </a:r>
            <a:r>
              <a:rPr lang="en-US" sz="2800" dirty="0" err="1" smtClean="0"/>
              <a:t>Raphson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arti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taksiran</a:t>
            </a:r>
            <a:r>
              <a:rPr lang="en-US" sz="2800" dirty="0" smtClean="0"/>
              <a:t> </a:t>
            </a:r>
            <a:r>
              <a:rPr lang="en-US" sz="2800" dirty="0" err="1" smtClean="0"/>
              <a:t>akar</a:t>
            </a:r>
            <a:r>
              <a:rPr lang="en-US" sz="2800" dirty="0" smtClean="0"/>
              <a:t> </a:t>
            </a:r>
            <a:r>
              <a:rPr lang="en-US" sz="2800" dirty="0" err="1" smtClean="0"/>
              <a:t>diramalkan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ekstrapolasi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singgung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sumbu</a:t>
            </a:r>
            <a:r>
              <a:rPr lang="en-US" sz="2800" dirty="0" smtClean="0"/>
              <a:t> x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-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konvergen</a:t>
            </a:r>
            <a:endParaRPr lang="en-US" sz="28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714752"/>
            <a:ext cx="3722268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114300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ganda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smtClean="0"/>
              <a:t>f(x)=(x-3)(x-1)(x-1)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dobel</a:t>
            </a:r>
            <a:r>
              <a:rPr lang="en-US" sz="2400" dirty="0" smtClean="0"/>
              <a:t> (</a:t>
            </a:r>
            <a:r>
              <a:rPr lang="en-US" sz="2400" dirty="0" err="1" smtClean="0"/>
              <a:t>bersekutu</a:t>
            </a:r>
            <a:r>
              <a:rPr lang="en-US" sz="2400" dirty="0" smtClean="0"/>
              <a:t>)</a:t>
            </a:r>
            <a:endParaRPr lang="en-US" sz="2400" i="1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273003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628" y="3786190"/>
            <a:ext cx="3786182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</a:t>
            </a:r>
          </a:p>
          <a:p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Yang </a:t>
            </a:r>
            <a:r>
              <a:rPr lang="en-US" dirty="0" err="1" smtClean="0"/>
              <a:t>Dimodifikasi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Newton </a:t>
            </a:r>
            <a:r>
              <a:rPr lang="en-US" dirty="0" err="1" smtClean="0"/>
              <a:t>Raphson</a:t>
            </a:r>
            <a:r>
              <a:rPr lang="en-US" dirty="0" smtClean="0"/>
              <a:t> yang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akar-akar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1538" y="2928938"/>
          <a:ext cx="4721225" cy="1019175"/>
        </p:xfrm>
        <a:graphic>
          <a:graphicData uri="http://schemas.openxmlformats.org/presentationml/2006/ole">
            <p:oleObj spid="_x0000_s30722" name="Equation" r:id="rId3" imgW="20574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Akolade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Terbuka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5643602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err="1" smtClean="0"/>
              <a:t>Metode</a:t>
            </a:r>
            <a:r>
              <a:rPr lang="en-US" b="1" i="1" dirty="0" smtClean="0"/>
              <a:t> bracketing (</a:t>
            </a:r>
            <a:r>
              <a:rPr lang="en-US" b="1" i="1" dirty="0" err="1" smtClean="0"/>
              <a:t>akolade</a:t>
            </a:r>
            <a:r>
              <a:rPr lang="en-US" b="1" i="1" dirty="0" smtClean="0"/>
              <a:t>)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interval yang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kali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yang </a:t>
            </a:r>
            <a:r>
              <a:rPr lang="en-US" dirty="0" err="1" smtClean="0"/>
              <a:t>kian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. Cara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i="1" dirty="0" err="1" smtClean="0"/>
              <a:t>konvergen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kian</a:t>
            </a:r>
            <a:r>
              <a:rPr lang="en-US" dirty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berlanjut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i="1" dirty="0" err="1" smtClean="0"/>
              <a:t>Metode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terbuka</a:t>
            </a:r>
            <a:r>
              <a:rPr lang="en-US" b="1" i="1" dirty="0" smtClean="0"/>
              <a:t> (open methods)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x,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mengurung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i="1" dirty="0" smtClean="0"/>
              <a:t> </a:t>
            </a:r>
            <a:r>
              <a:rPr lang="en-US" b="1" i="1" dirty="0" err="1" smtClean="0"/>
              <a:t>divergen</a:t>
            </a:r>
            <a:r>
              <a:rPr lang="en-US" i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menjauhi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berlanjut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Akolade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Terbuka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8971963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235745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Iterasi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	-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i="1" dirty="0" smtClean="0"/>
              <a:t>f(x)=0</a:t>
            </a:r>
            <a:r>
              <a:rPr lang="en-US" sz="2800" dirty="0" smtClean="0"/>
              <a:t> </a:t>
            </a:r>
            <a:r>
              <a:rPr lang="en-US" sz="2800" dirty="0" err="1" smtClean="0"/>
              <a:t>sedemikian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ruas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/>
              <a:t> </a:t>
            </a:r>
            <a:r>
              <a:rPr lang="en-US" sz="2800" dirty="0" smtClean="0"/>
              <a:t>: </a:t>
            </a:r>
            <a:r>
              <a:rPr lang="en-US" sz="2800" i="1" dirty="0" smtClean="0"/>
              <a:t>x= g(x)</a:t>
            </a:r>
          </a:p>
          <a:p>
            <a:pPr>
              <a:buNone/>
            </a:pPr>
            <a:endParaRPr lang="en-US" sz="2800" i="1" dirty="0"/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i="1" dirty="0" smtClean="0"/>
              <a:t>	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2285984" y="2786058"/>
          <a:ext cx="3965575" cy="3770312"/>
        </p:xfrm>
        <a:graphic>
          <a:graphicData uri="http://schemas.openxmlformats.org/presentationml/2006/ole">
            <p:oleObj spid="_x0000_s2051" name="Equation" r:id="rId3" imgW="2108160" imgH="2006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i="1" dirty="0" smtClean="0"/>
              <a:t>x=g(x)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tebakan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i="1" dirty="0" smtClean="0"/>
              <a:t>x=g(x)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i+1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: </a:t>
            </a:r>
            <a:r>
              <a:rPr lang="en-US" i="1" dirty="0" smtClean="0"/>
              <a:t>x</a:t>
            </a:r>
            <a:r>
              <a:rPr lang="en-US" i="1" baseline="-25000" dirty="0" smtClean="0"/>
              <a:t>i+1</a:t>
            </a:r>
            <a:r>
              <a:rPr lang="en-US" i="1" dirty="0" smtClean="0"/>
              <a:t> = g(x</a:t>
            </a:r>
            <a:r>
              <a:rPr lang="en-US" i="1" baseline="-25000" dirty="0" smtClean="0"/>
              <a:t>i</a:t>
            </a:r>
            <a:r>
              <a:rPr lang="en-US" i="1" dirty="0" smtClean="0"/>
              <a:t>) </a:t>
            </a:r>
          </a:p>
          <a:p>
            <a:endParaRPr lang="en-US" i="1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konvergen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tebakan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11222"/>
          </a:xfrm>
        </p:spPr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2928958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tebakan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en-US" i="1" dirty="0" smtClean="0"/>
              <a:t>=0</a:t>
            </a:r>
            <a:r>
              <a:rPr lang="en-US" dirty="0" smtClean="0"/>
              <a:t>,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28860" y="857232"/>
          <a:ext cx="2386870" cy="571504"/>
        </p:xfrm>
        <a:graphic>
          <a:graphicData uri="http://schemas.openxmlformats.org/presentationml/2006/ole">
            <p:oleObj spid="_x0000_s3074" name="Equation" r:id="rId4" imgW="90144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28794" y="2500306"/>
          <a:ext cx="4699033" cy="571504"/>
        </p:xfrm>
        <a:graphic>
          <a:graphicData uri="http://schemas.openxmlformats.org/presentationml/2006/ole">
            <p:oleObj spid="_x0000_s3075" name="Equation" r:id="rId5" imgW="1879560" imgH="228600" progId="Equation.3">
              <p:embed/>
            </p:oleObj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3643314"/>
            <a:ext cx="44386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3786190"/>
            <a:ext cx="234316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857752" y="4857760"/>
            <a:ext cx="4071966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kira-kira</a:t>
            </a:r>
            <a:r>
              <a:rPr lang="en-US" dirty="0" smtClean="0"/>
              <a:t> 0.5 </a:t>
            </a:r>
            <a:r>
              <a:rPr lang="en-US" dirty="0" err="1" smtClean="0"/>
              <a:t>hingga</a:t>
            </a:r>
            <a:r>
              <a:rPr lang="en-US" dirty="0" smtClean="0"/>
              <a:t> 0.6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: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/>
              <a:t>konvergensi</a:t>
            </a:r>
            <a:r>
              <a:rPr lang="en-US" i="1" dirty="0" smtClean="0"/>
              <a:t> linear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Newton-</a:t>
            </a:r>
            <a:r>
              <a:rPr lang="en-US" dirty="0" err="1" smtClean="0"/>
              <a:t>Raphson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9"/>
            <a:ext cx="9144000" cy="2357454"/>
          </a:xfrm>
        </p:spPr>
        <p:txBody>
          <a:bodyPr>
            <a:noAutofit/>
          </a:bodyPr>
          <a:lstStyle/>
          <a:p>
            <a:r>
              <a:rPr lang="en-US" sz="2400" dirty="0" smtClean="0"/>
              <a:t>Paling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penempatan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tebakan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singgung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i="1" dirty="0" smtClean="0"/>
              <a:t>[x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, f(x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)].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singgung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memotong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sumbu</a:t>
            </a:r>
            <a:r>
              <a:rPr lang="en-US" sz="2400" i="1" dirty="0" smtClean="0"/>
              <a:t> x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endParaRPr lang="en-US" sz="2400" dirty="0"/>
          </a:p>
        </p:txBody>
      </p:sp>
      <p:pic>
        <p:nvPicPr>
          <p:cNvPr id="4" name="Picture 10" descr="Fig0605"/>
          <p:cNvPicPr>
            <a:picLocks noChangeAspect="1" noChangeArrowheads="1"/>
          </p:cNvPicPr>
          <p:nvPr/>
        </p:nvPicPr>
        <p:blipFill>
          <a:blip r:embed="rId3"/>
          <a:srcRect l="5489" t="3224" r="4439" b="4068"/>
          <a:stretch>
            <a:fillRect/>
          </a:stretch>
        </p:blipFill>
        <p:spPr bwMode="auto">
          <a:xfrm>
            <a:off x="714348" y="3286124"/>
            <a:ext cx="4320270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857884" y="3571876"/>
          <a:ext cx="2228875" cy="2865438"/>
        </p:xfrm>
        <a:graphic>
          <a:graphicData uri="http://schemas.openxmlformats.org/presentationml/2006/ole">
            <p:oleObj spid="_x0000_s4098" name="Equation" r:id="rId4" imgW="1104840" imgH="1574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Newton-</a:t>
            </a:r>
            <a:r>
              <a:rPr lang="en-US" dirty="0" err="1" smtClean="0"/>
              <a:t>Raphson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2214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N-R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menaksir</a:t>
            </a:r>
            <a:r>
              <a:rPr lang="en-US" sz="2800" dirty="0" smtClean="0"/>
              <a:t> </a:t>
            </a:r>
            <a:r>
              <a:rPr lang="en-US" sz="2800" dirty="0" err="1" smtClean="0"/>
              <a:t>akar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                          </a:t>
            </a:r>
          </a:p>
          <a:p>
            <a:pPr>
              <a:buNone/>
            </a:pPr>
            <a:r>
              <a:rPr lang="en-US" sz="2800" dirty="0" smtClean="0"/>
              <a:t>                                     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tebakan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0</a:t>
            </a:r>
            <a:r>
              <a:rPr lang="en-US" sz="2800" i="1" dirty="0" smtClean="0"/>
              <a:t>=0</a:t>
            </a:r>
            <a:r>
              <a:rPr lang="en-US" i="1" dirty="0" smtClean="0"/>
              <a:t>. </a:t>
            </a:r>
          </a:p>
          <a:p>
            <a:pPr>
              <a:buNone/>
            </a:pPr>
            <a:r>
              <a:rPr lang="en-US" sz="2800" dirty="0" err="1" smtClean="0"/>
              <a:t>Solusi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: </a:t>
            </a:r>
          </a:p>
          <a:p>
            <a:pPr>
              <a:buNone/>
            </a:pP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4348" y="1428736"/>
          <a:ext cx="2395538" cy="574675"/>
        </p:xfrm>
        <a:graphic>
          <a:graphicData uri="http://schemas.openxmlformats.org/presentationml/2006/ole">
            <p:oleObj spid="_x0000_s5122" name="Equation" r:id="rId3" imgW="90144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43438" y="2428868"/>
          <a:ext cx="2588577" cy="571504"/>
        </p:xfrm>
        <a:graphic>
          <a:graphicData uri="http://schemas.openxmlformats.org/presentationml/2006/ole">
            <p:oleObj spid="_x0000_s5124" name="Equation" r:id="rId4" imgW="977760" imgH="215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3286124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Substitusi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4286248" y="3214686"/>
          <a:ext cx="2100263" cy="785812"/>
        </p:xfrm>
        <a:graphic>
          <a:graphicData uri="http://schemas.openxmlformats.org/presentationml/2006/ole">
            <p:oleObj spid="_x0000_s5125" name="Equation" r:id="rId5" imgW="1041120" imgH="431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435769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Menjadi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643042" y="4071942"/>
          <a:ext cx="2518190" cy="857256"/>
        </p:xfrm>
        <a:graphic>
          <a:graphicData uri="http://schemas.openxmlformats.org/presentationml/2006/ole">
            <p:oleObj spid="_x0000_s5126" name="Equation" r:id="rId6" imgW="1193760" imgH="4060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1472" y="5643578"/>
            <a:ext cx="3429024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tebakan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en-US" i="1" dirty="0" smtClean="0"/>
              <a:t>=0,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:</a:t>
            </a:r>
            <a:endParaRPr lang="en-US" i="1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2" y="5172075"/>
            <a:ext cx="3648075" cy="1685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N-R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N-R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konvergen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kuadratik</a:t>
            </a:r>
            <a:r>
              <a:rPr lang="en-US" dirty="0" smtClean="0"/>
              <a:t> (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kuadratik</a:t>
            </a:r>
            <a:r>
              <a:rPr lang="en-US" dirty="0" smtClean="0"/>
              <a:t>),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14678" y="3643314"/>
          <a:ext cx="2786082" cy="928694"/>
        </p:xfrm>
        <a:graphic>
          <a:graphicData uri="http://schemas.openxmlformats.org/presentationml/2006/ole">
            <p:oleObj spid="_x0000_s24578" name="Equation" r:id="rId3" imgW="13334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315</Words>
  <Application>Microsoft Office PowerPoint</Application>
  <PresentationFormat>On-screen Show (4:3)</PresentationFormat>
  <Paragraphs>65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Microsoft Equation 3.0</vt:lpstr>
      <vt:lpstr>Metode Terbuka</vt:lpstr>
      <vt:lpstr>Metode Akolade vs Metode Terbuka</vt:lpstr>
      <vt:lpstr>Metode Akolade vs Metode Terbuka</vt:lpstr>
      <vt:lpstr>Iterasi Satu Titik Sederhana</vt:lpstr>
      <vt:lpstr>Iterasi Satu Titik Sederhana</vt:lpstr>
      <vt:lpstr>Iterasi Satu Titik Sederhana</vt:lpstr>
      <vt:lpstr>Metode Newton-Raphson</vt:lpstr>
      <vt:lpstr>Metode Newton-Raphson</vt:lpstr>
      <vt:lpstr>Analisis Kesalahan Metode N-R</vt:lpstr>
      <vt:lpstr>Jebakan Pada Metode N-R</vt:lpstr>
      <vt:lpstr>Jebakan Pada Metode N-R</vt:lpstr>
      <vt:lpstr>Metode Secant</vt:lpstr>
      <vt:lpstr>Metode Secant</vt:lpstr>
      <vt:lpstr>Akar Ganda</vt:lpstr>
      <vt:lpstr>Newton Raphson Yang Dimodifikasi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Terbuka</dc:title>
  <dc:creator>moi</dc:creator>
  <cp:lastModifiedBy>moi</cp:lastModifiedBy>
  <cp:revision>33</cp:revision>
  <dcterms:created xsi:type="dcterms:W3CDTF">2014-05-09T08:25:46Z</dcterms:created>
  <dcterms:modified xsi:type="dcterms:W3CDTF">2014-05-10T10:02:13Z</dcterms:modified>
</cp:coreProperties>
</file>