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4" r:id="rId14"/>
    <p:sldId id="275" r:id="rId15"/>
    <p:sldId id="268" r:id="rId16"/>
    <p:sldId id="269" r:id="rId17"/>
    <p:sldId id="272" r:id="rId18"/>
    <p:sldId id="270" r:id="rId19"/>
    <p:sldId id="276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CAF-617C-4392-B0FE-1CF0365225A8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DCAE-B2EC-41C5-851D-DCF760E3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6DCAE-B2EC-41C5-851D-DCF760E3C3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24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070" indent="0" algn="ctr">
              <a:buNone/>
            </a:lvl2pPr>
            <a:lvl3pPr marL="914139" indent="0" algn="ctr">
              <a:buNone/>
            </a:lvl3pPr>
            <a:lvl4pPr marL="1371208" indent="0" algn="ctr">
              <a:buNone/>
            </a:lvl4pPr>
            <a:lvl5pPr marL="1828278" indent="0" algn="ctr">
              <a:buNone/>
            </a:lvl5pPr>
            <a:lvl6pPr marL="2285348" indent="0" algn="ctr">
              <a:buNone/>
            </a:lvl6pPr>
            <a:lvl7pPr marL="2742417" indent="0" algn="ctr">
              <a:buNone/>
            </a:lvl7pPr>
            <a:lvl8pPr marL="3199487" indent="0" algn="ctr">
              <a:buNone/>
            </a:lvl8pPr>
            <a:lvl9pPr marL="365655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7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560" y="228839"/>
            <a:ext cx="6400323" cy="12192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559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695931" y="1600678"/>
            <a:ext cx="3142952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438560" y="3905748"/>
            <a:ext cx="6400323" cy="2190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2560" y="6248957"/>
            <a:ext cx="1902219" cy="45648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3884" y="6248957"/>
            <a:ext cx="2896236" cy="45648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81" y="6248957"/>
            <a:ext cx="1904603" cy="456485"/>
          </a:xfrm>
        </p:spPr>
        <p:txBody>
          <a:bodyPr/>
          <a:lstStyle>
            <a:lvl1pPr>
              <a:defRPr/>
            </a:lvl1pPr>
          </a:lstStyle>
          <a:p>
            <a:fld id="{A22593BA-D3D5-4749-9E06-9C53389C0F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3" indent="0">
              <a:lnSpc>
                <a:spcPts val="2299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5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1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7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90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3990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7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80" indent="-27424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7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80" indent="-274242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1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06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14" tIns="274242" rIns="91414" bIns="45706" rtlCol="0" anchor="t">
            <a:normAutofit/>
          </a:bodyPr>
          <a:lstStyle>
            <a:extLst/>
          </a:lstStyle>
          <a:p>
            <a:pPr marL="0" indent="-283383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14" tIns="274242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3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5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lIns="91414" tIns="45706" rIns="91414" bIns="45706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lIns="91414" tIns="45706" rIns="91414" bIns="4570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1" y="6305550"/>
            <a:ext cx="21336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E34CB5B-92E4-473B-93BE-5B72AA1C1D3F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9" y="6305550"/>
            <a:ext cx="457200" cy="476250"/>
          </a:xfrm>
          <a:prstGeom prst="rect">
            <a:avLst/>
          </a:prstGeom>
        </p:spPr>
        <p:txBody>
          <a:bodyPr lIns="91414" tIns="45706" rIns="91414" bIns="45706"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4" tIns="45706" rIns="91414" bIns="4570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655" indent="-283383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97" indent="-237676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716" indent="-228534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6" indent="-17368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077" indent="-182828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329" indent="-182828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582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19692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29944" indent="-182828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KONSEP DIRI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17" name="Group 45"/>
          <p:cNvGraphicFramePr>
            <a:graphicFrameLocks noGrp="1"/>
          </p:cNvGraphicFramePr>
          <p:nvPr>
            <p:ph sz="quarter" idx="1"/>
          </p:nvPr>
        </p:nvGraphicFramePr>
        <p:xfrm>
          <a:off x="2514839" y="305119"/>
          <a:ext cx="3123883" cy="2133441"/>
        </p:xfrm>
        <a:graphic>
          <a:graphicData uri="http://schemas.openxmlformats.org/drawingml/2006/table">
            <a:tbl>
              <a:tblPr/>
              <a:tblGrid>
                <a:gridCol w="837883"/>
                <a:gridCol w="2286000"/>
              </a:tblGrid>
              <a:tr h="67698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456461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C9FCB"/>
                        </a:gs>
                        <a:gs pos="13000">
                          <a:srgbClr val="F8B049"/>
                        </a:gs>
                        <a:gs pos="21001">
                          <a:srgbClr val="F8B049"/>
                        </a:gs>
                        <a:gs pos="63000">
                          <a:srgbClr val="FEE7F2"/>
                        </a:gs>
                        <a:gs pos="67000">
                          <a:srgbClr val="F952A0"/>
                        </a:gs>
                        <a:gs pos="69000">
                          <a:srgbClr val="C50849"/>
                        </a:gs>
                        <a:gs pos="82001">
                          <a:srgbClr val="B43E85"/>
                        </a:gs>
                        <a:gs pos="100000">
                          <a:srgbClr val="F8B049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28718" name="Group 46"/>
          <p:cNvGraphicFramePr>
            <a:graphicFrameLocks noGrp="1"/>
          </p:cNvGraphicFramePr>
          <p:nvPr>
            <p:ph sz="quarter" idx="2"/>
          </p:nvPr>
        </p:nvGraphicFramePr>
        <p:xfrm>
          <a:off x="5791280" y="305118"/>
          <a:ext cx="3123882" cy="2057162"/>
        </p:xfrm>
        <a:graphic>
          <a:graphicData uri="http://schemas.openxmlformats.org/drawingml/2006/table">
            <a:tbl>
              <a:tblPr/>
              <a:tblGrid>
                <a:gridCol w="2286000"/>
                <a:gridCol w="837882"/>
              </a:tblGrid>
              <a:tr h="1278873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  <a:tr h="77828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03D4A8"/>
                        </a:gs>
                        <a:gs pos="12500">
                          <a:srgbClr val="21D6E0"/>
                        </a:gs>
                        <a:gs pos="37500">
                          <a:srgbClr val="0087E6"/>
                        </a:gs>
                        <a:gs pos="50000">
                          <a:srgbClr val="005CBF"/>
                        </a:gs>
                        <a:gs pos="62500">
                          <a:srgbClr val="0087E6"/>
                        </a:gs>
                        <a:gs pos="87500">
                          <a:srgbClr val="21D6E0"/>
                        </a:gs>
                        <a:gs pos="100000">
                          <a:srgbClr val="03D4A8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sp>
        <p:nvSpPr>
          <p:cNvPr id="28713" name="WordArt 41"/>
          <p:cNvSpPr>
            <a:spLocks noChangeArrowheads="1" noChangeShapeType="1" noTextEdit="1"/>
          </p:cNvSpPr>
          <p:nvPr/>
        </p:nvSpPr>
        <p:spPr bwMode="auto">
          <a:xfrm>
            <a:off x="3810398" y="2591119"/>
            <a:ext cx="380205" cy="532765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Book Antiqua"/>
              </a:rPr>
              <a:t>A</a:t>
            </a:r>
          </a:p>
        </p:txBody>
      </p:sp>
      <p:sp>
        <p:nvSpPr>
          <p:cNvPr id="28714" name="WordArt 42"/>
          <p:cNvSpPr>
            <a:spLocks noChangeArrowheads="1" noChangeShapeType="1" noTextEdit="1"/>
          </p:cNvSpPr>
          <p:nvPr/>
        </p:nvSpPr>
        <p:spPr bwMode="auto">
          <a:xfrm>
            <a:off x="6858000" y="2514840"/>
            <a:ext cx="228838" cy="532765"/>
          </a:xfrm>
          <a:prstGeom prst="rect">
            <a:avLst/>
          </a:prstGeom>
        </p:spPr>
        <p:txBody>
          <a:bodyPr wrap="none" lIns="68634" tIns="34317" rIns="68634" bIns="3431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</a:t>
            </a:r>
          </a:p>
        </p:txBody>
      </p:sp>
      <p:pic>
        <p:nvPicPr>
          <p:cNvPr id="28715" name="Picture 43" descr="garuk_kepal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2240" y="3600629"/>
            <a:ext cx="1982074" cy="2589926"/>
          </a:xfrm>
          <a:prstGeom prst="rect">
            <a:avLst/>
          </a:prstGeom>
          <a:noFill/>
        </p:spPr>
      </p:pic>
      <p:pic>
        <p:nvPicPr>
          <p:cNvPr id="28716" name="Picture 44" descr="kiss_by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4083" y="3600630"/>
            <a:ext cx="2666206" cy="25136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559" y="305118"/>
            <a:ext cx="6400323" cy="2286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>
                <a:latin typeface="Arial" pitchFamily="34" charset="0"/>
                <a:cs typeface="Arial" pitchFamily="34" charset="0"/>
              </a:rPr>
              <a:t>A  :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memahami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sendiri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tingkah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lakunya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terbatas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perasaannya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kurang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luas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cara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pandang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variasi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hidupnya</a:t>
            </a:r>
            <a:r>
              <a:rPr lang="en-US" sz="2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438559" y="3123883"/>
            <a:ext cx="6476603" cy="3352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dunia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sekelilingnya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potensi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disadari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perasaan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pikirannnya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terbuka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menyedihkan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menyenangkan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pekerjaan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sebagainya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spontan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bersikap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jujur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adanya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orang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045" y="152559"/>
            <a:ext cx="8229838" cy="10667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PERBEDAAN KARAKTERISTIK </a:t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ORANG YANG TERBUKA DAN ORANG TERTUTUP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idx="1"/>
          </p:nvPr>
        </p:nvGraphicFramePr>
        <p:xfrm>
          <a:off x="2000232" y="1857363"/>
          <a:ext cx="5929354" cy="3992852"/>
        </p:xfrm>
        <a:graphic>
          <a:graphicData uri="http://schemas.openxmlformats.org/drawingml/2006/table">
            <a:tbl>
              <a:tblPr/>
              <a:tblGrid>
                <a:gridCol w="2964677"/>
                <a:gridCol w="2964677"/>
              </a:tblGrid>
              <a:tr h="27573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TERBUKA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TERTUTUP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scr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objektif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menggunakan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data &amp;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keajengan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logika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berdasarkan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motif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Membedakan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mudah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melihat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suasana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simplisis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hitam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putih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)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tanpa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nuansa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Berorientasi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Bersandar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banyak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pd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berbagai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tentang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sumbernya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sendiri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bukan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lain.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bersifat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provisionalisme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bersedia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mengubah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Secara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kaku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mempertahankan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memegang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teguh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pengertian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tidak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sesuai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rangkaian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mengabaikan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yg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tdk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konsisten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ATRAKSI : </a:t>
            </a:r>
            <a:r>
              <a:rPr lang="en-US" sz="3200" dirty="0" err="1" smtClean="0"/>
              <a:t>Kesukaan</a:t>
            </a:r>
            <a:r>
              <a:rPr lang="en-US" sz="3200" dirty="0" smtClean="0"/>
              <a:t>,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positif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tarik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Adapun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atraksi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Rakhmat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personal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1. Kesamaan Karakteristik Personal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Orang-orang yang memiliki kesamaan dalam nilai-nilai, sikap, keyakinan, tingkat sosioekonomi, agama, ideologis cenderung saling menyukai.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2. Tekanan Emosional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Orang yang berada dalam keadaan yang mencemaskannya atau harus memikul tekanan emosional, ia akan menginginkan kehadiran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3. Harga Diri yang Rendah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Harga diri direndahkan, hasrat afiliasi (bergabung dengan orang lain) bertambah, dan ia makin responsif untuk menerima kasih sayang orang lain.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4. Isolasi Sosial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Manusia adalah mahluk sosial. Manusia mungkin tahan hidup terasing beberapa waktu, tetapi tidak untuk waktu lama. Isolasi sosial adalah pengalaman yang tidak enak.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Faktor-faktor situasional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Daya Tarik Fisik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Beberapa penelitian telah mengungkapkan bahwa daya tarik fisik sering menjadi penyebab utama atraksi personal. Kita senang pada orang yang tampan atau cantik.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Ganjaran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Reward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Ganjaran itu berupa bantuan, dorongan moril, pujian atau hal-hal yang meningkatkan harga diri kita.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i="1" dirty="0" smtClean="0">
                <a:latin typeface="Arial" pitchFamily="34" charset="0"/>
                <a:cs typeface="Arial" pitchFamily="34" charset="0"/>
              </a:rPr>
              <a:t>	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artinya sering kita lihat atau sudah kita kenal dengan baik. Prinsip 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dicerminkan dalam peribahasa Indonesia ”Kalau tak kenal maka tak sayang”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Kedekatan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Proximity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familiarity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tinggalnya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berdekatan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fi-FI" dirty="0" smtClean="0">
                <a:latin typeface="Arial" pitchFamily="34" charset="0"/>
                <a:cs typeface="Arial" pitchFamily="34" charset="0"/>
              </a:rPr>
              <a:t>Kemampuan (</a:t>
            </a:r>
            <a:r>
              <a:rPr lang="fi-FI" i="1" dirty="0" smtClean="0">
                <a:latin typeface="Arial" pitchFamily="34" charset="0"/>
                <a:cs typeface="Arial" pitchFamily="34" charset="0"/>
              </a:rPr>
              <a:t>Competence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i-FI" dirty="0" smtClean="0">
                <a:latin typeface="Arial" pitchFamily="34" charset="0"/>
                <a:cs typeface="Arial" pitchFamily="34" charset="0"/>
              </a:rPr>
              <a:t>	Kita cenderung menyenangi orang-orang yang memiliki kemampuan lebih tinggi dari pada kita atau lebih berhasil dala</a:t>
            </a:r>
            <a:r>
              <a:rPr lang="fi-FI" dirty="0" smtClean="0"/>
              <a:t>m kehidupannya.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HUBUNGAN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Interpersonal: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terlibat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nemurut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William Wilmot :</a:t>
            </a: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khusus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menampilkan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wajah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berbeda-beda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/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khas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Triad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ingin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dikerjakan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sesuatu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pendek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596622" indent="-514350">
              <a:buNone/>
            </a:pP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kedalaman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keintiman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Biasa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622" indent="-514350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Akrab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inti</a:t>
            </a:r>
            <a:r>
              <a:rPr lang="en-US" dirty="0" err="1" smtClean="0"/>
              <a:t>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Why do we get involved in intimate relationship ?</a:t>
            </a:r>
          </a:p>
          <a:p>
            <a:pPr>
              <a:buNone/>
            </a:pPr>
            <a:endParaRPr lang="en-US" sz="3600" b="1" dirty="0" smtClean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Need to belong</a:t>
            </a:r>
          </a:p>
          <a:p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Better mental and </a:t>
            </a:r>
            <a:r>
              <a:rPr lang="en-US" sz="3600" b="1" dirty="0" err="1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phycical</a:t>
            </a:r>
            <a:r>
              <a:rPr lang="en-US" sz="3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health</a:t>
            </a:r>
            <a:endParaRPr lang="en-US" sz="3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PERKEMBANGAN HUBUNGAN INTERPERSONAL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INISIASI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perolehan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data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pribadi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EKSPLORASI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penjajakan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mengumpulkan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INTENSIFIKASI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nonverbal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dilanjutkan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FORMALISASI: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meresmikan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kebiasaan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REDEFINISI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mendefinisikan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DETERIOASI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kemunduran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melemahnya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orientasi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dantujuan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memudar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KONSEP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Brooks,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OBJEK &amp; SUBJEK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Cooley,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menyebutnya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looking glass self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cermin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mencakup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PSIKOLOGIS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SOSIAL, &amp; FISIK.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make  relationships intimate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Knowledge</a:t>
            </a:r>
          </a:p>
          <a:p>
            <a:r>
              <a:rPr lang="en-US" i="1" dirty="0" smtClean="0"/>
              <a:t>Caring</a:t>
            </a:r>
          </a:p>
          <a:p>
            <a:r>
              <a:rPr lang="en-US" i="1" dirty="0" smtClean="0"/>
              <a:t>Interdependence</a:t>
            </a:r>
          </a:p>
          <a:p>
            <a:r>
              <a:rPr lang="en-US" i="1" dirty="0" smtClean="0"/>
              <a:t>Mutuality</a:t>
            </a:r>
          </a:p>
          <a:p>
            <a:r>
              <a:rPr lang="en-US" i="1" dirty="0" smtClean="0"/>
              <a:t>Trust</a:t>
            </a:r>
          </a:p>
          <a:p>
            <a:r>
              <a:rPr lang="en-US" i="1" dirty="0" smtClean="0"/>
              <a:t>Commitment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Freestyle Script" pitchFamily="66" charset="0"/>
              </a:rPr>
              <a:t>INTIMACY DOES NOT EQUAL SEX !</a:t>
            </a:r>
            <a:endParaRPr lang="en-US" sz="4000" b="1" dirty="0"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afektif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significant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others.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reference group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Nubuat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NEGATIF :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hiperkritis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Pesimis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476" indent="-514204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NEGATIF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menganggap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koreksi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menjatuhkan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Haus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menilai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sanggup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kelebihan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Enggan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berkompetisi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lain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Font typeface="+mj-lt"/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diperhatikan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KETERBUKAAN DAN KESADARAN DIRI</a:t>
            </a:r>
          </a:p>
          <a:p>
            <a:pPr>
              <a:buNone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i="1" dirty="0" smtClean="0"/>
              <a:t>self awareness</a:t>
            </a:r>
            <a:r>
              <a:rPr lang="en-US" dirty="0" smtClean="0"/>
              <a:t>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Tingkat </a:t>
            </a:r>
            <a:r>
              <a:rPr lang="en-US" dirty="0" err="1" smtClean="0"/>
              <a:t>keterbukaan</a:t>
            </a:r>
            <a:r>
              <a:rPr lang="en-US" dirty="0" smtClean="0"/>
              <a:t> (</a:t>
            </a:r>
            <a:r>
              <a:rPr lang="en-US" i="1" dirty="0" smtClean="0"/>
              <a:t>self disclosure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Johari</a:t>
            </a:r>
            <a:r>
              <a:rPr lang="en-US" dirty="0" smtClean="0"/>
              <a:t> Window (</a:t>
            </a:r>
            <a:r>
              <a:rPr lang="en-US" dirty="0" err="1" smtClean="0"/>
              <a:t>penemu</a:t>
            </a:r>
            <a:r>
              <a:rPr lang="en-US" dirty="0" smtClean="0"/>
              <a:t> 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560" y="228840"/>
            <a:ext cx="6400323" cy="914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Arial" pitchFamily="34" charset="0"/>
                <a:cs typeface="Arial" pitchFamily="34" charset="0"/>
              </a:rPr>
              <a:t>Teori</a:t>
            </a:r>
            <a:r>
              <a:rPr lang="en-US" dirty="0">
                <a:latin typeface="Arial" pitchFamily="34" charset="0"/>
                <a:cs typeface="Arial" pitchFamily="34" charset="0"/>
              </a:rPr>
              <a:t> JOHARI WINDOWS</a:t>
            </a:r>
          </a:p>
        </p:txBody>
      </p:sp>
      <p:graphicFrame>
        <p:nvGraphicFramePr>
          <p:cNvPr id="26659" name="Group 35"/>
          <p:cNvGraphicFramePr>
            <a:graphicFrameLocks noGrp="1"/>
          </p:cNvGraphicFramePr>
          <p:nvPr>
            <p:ph idx="1"/>
          </p:nvPr>
        </p:nvGraphicFramePr>
        <p:xfrm>
          <a:off x="2438560" y="1828324"/>
          <a:ext cx="6400323" cy="4579624"/>
        </p:xfrm>
        <a:graphic>
          <a:graphicData uri="http://schemas.openxmlformats.org/drawingml/2006/table">
            <a:tbl>
              <a:tblPr/>
              <a:tblGrid>
                <a:gridCol w="3200162"/>
                <a:gridCol w="3200161"/>
              </a:tblGrid>
              <a:tr h="224786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TERBUKA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dan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BUTA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1764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TERSEMBUNYI / RAHASIA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tapi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 GELAP</a:t>
                      </a:r>
                    </a:p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(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tidak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diketahui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sendiri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maupun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orang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ritannic Bold" pitchFamily="34" charset="0"/>
                        </a:rPr>
                        <a:t> lain)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695</Words>
  <Application>Microsoft Office PowerPoint</Application>
  <PresentationFormat>On-screen Show (4:3)</PresentationFormat>
  <Paragraphs>135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Slide 1</vt:lpstr>
      <vt:lpstr>PENGERTIAN KONSEP DIRI</vt:lpstr>
      <vt:lpstr>Komponen Konsep diri</vt:lpstr>
      <vt:lpstr>Faktor-faktor Yang Mempengaruhi Konsep diri</vt:lpstr>
      <vt:lpstr>Pengaruh Konsep Diri Terhadap Komunikasi Interpersonal</vt:lpstr>
      <vt:lpstr>KONSEP DIRI POSITIF</vt:lpstr>
      <vt:lpstr>KONSEP DIRI NEGATIF</vt:lpstr>
      <vt:lpstr>Slide 8</vt:lpstr>
      <vt:lpstr>Teori JOHARI WINDOWS</vt:lpstr>
      <vt:lpstr>Slide 10</vt:lpstr>
      <vt:lpstr>A  : Adalah individu yang kurang memahami diri sendiri, tingkah lakunya terbatas, perasaannya kurang terbuka, kurang luas cara pandang dan variasi hidupnya.</vt:lpstr>
      <vt:lpstr>PERBEDAAN KARAKTERISTIK  ORANG YANG TERBUKA DAN ORANG TERTUTUP</vt:lpstr>
      <vt:lpstr>ATRAKSI : Kesukaan, sikap positif dan daya tarik seseorang</vt:lpstr>
      <vt:lpstr>Slide 14</vt:lpstr>
      <vt:lpstr>HUBUNGAN INTERPERSONAL</vt:lpstr>
      <vt:lpstr>Slide 16</vt:lpstr>
      <vt:lpstr>Slide 17</vt:lpstr>
      <vt:lpstr>PERKEMBANGAN HUBUNGAN INTERPERSONAL</vt:lpstr>
      <vt:lpstr>Slide 19</vt:lpstr>
      <vt:lpstr>What does make  relationships intimate ?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DIRI</dc:title>
  <dc:creator>Valued Acer Customer</dc:creator>
  <cp:lastModifiedBy>Valued Acer Customer</cp:lastModifiedBy>
  <cp:revision>25</cp:revision>
  <dcterms:created xsi:type="dcterms:W3CDTF">2010-03-28T14:45:12Z</dcterms:created>
  <dcterms:modified xsi:type="dcterms:W3CDTF">2010-05-12T17:40:56Z</dcterms:modified>
</cp:coreProperties>
</file>