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D91CA-2F89-42FC-AA84-573F4AEA4CEE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8ECA9-A8D9-49AD-B4E5-EC4D291272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D91CA-2F89-42FC-AA84-573F4AEA4CEE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8ECA9-A8D9-49AD-B4E5-EC4D29127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D91CA-2F89-42FC-AA84-573F4AEA4CEE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8ECA9-A8D9-49AD-B4E5-EC4D29127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D91CA-2F89-42FC-AA84-573F4AEA4CEE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8ECA9-A8D9-49AD-B4E5-EC4D29127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D91CA-2F89-42FC-AA84-573F4AEA4CEE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8ECA9-A8D9-49AD-B4E5-EC4D291272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D91CA-2F89-42FC-AA84-573F4AEA4CEE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8ECA9-A8D9-49AD-B4E5-EC4D29127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D91CA-2F89-42FC-AA84-573F4AEA4CEE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8ECA9-A8D9-49AD-B4E5-EC4D29127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D91CA-2F89-42FC-AA84-573F4AEA4CEE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8ECA9-A8D9-49AD-B4E5-EC4D29127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D91CA-2F89-42FC-AA84-573F4AEA4CEE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8ECA9-A8D9-49AD-B4E5-EC4D291272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D91CA-2F89-42FC-AA84-573F4AEA4CEE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8ECA9-A8D9-49AD-B4E5-EC4D29127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D91CA-2F89-42FC-AA84-573F4AEA4CEE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8ECA9-A8D9-49AD-B4E5-EC4D291272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2D91CA-2F89-42FC-AA84-573F4AEA4CEE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D18ECA9-A8D9-49AD-B4E5-EC4D291272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285992"/>
            <a:ext cx="7406640" cy="1472184"/>
          </a:xfrm>
        </p:spPr>
        <p:txBody>
          <a:bodyPr/>
          <a:lstStyle/>
          <a:p>
            <a:pPr algn="ctr"/>
            <a:r>
              <a:rPr lang="en-US" dirty="0" smtClean="0"/>
              <a:t>PSIKOLOGI PESAN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Nonverbal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	Duncan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nonverbal :</a:t>
            </a:r>
          </a:p>
          <a:p>
            <a:pPr lvl="0"/>
            <a:r>
              <a:rPr lang="en-US" dirty="0" err="1" smtClean="0"/>
              <a:t>kinesik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,</a:t>
            </a:r>
          </a:p>
          <a:p>
            <a:pPr lvl="0"/>
            <a:r>
              <a:rPr lang="en-US" dirty="0" err="1" smtClean="0"/>
              <a:t>paralinguistik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,</a:t>
            </a:r>
          </a:p>
          <a:p>
            <a:pPr lvl="0"/>
            <a:r>
              <a:rPr lang="en-US" dirty="0" err="1" smtClean="0"/>
              <a:t>proksemik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personal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</a:t>
            </a:r>
          </a:p>
          <a:p>
            <a:pPr lvl="0"/>
            <a:r>
              <a:rPr lang="en-US" dirty="0" err="1" smtClean="0"/>
              <a:t>olfaksi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penciuman</a:t>
            </a:r>
            <a:r>
              <a:rPr lang="en-US" dirty="0" smtClean="0"/>
              <a:t>,</a:t>
            </a:r>
          </a:p>
          <a:p>
            <a:pPr lvl="0"/>
            <a:r>
              <a:rPr lang="en-US" dirty="0" err="1" smtClean="0"/>
              <a:t>sensitifitas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,</a:t>
            </a:r>
          </a:p>
          <a:p>
            <a:pPr lvl="0"/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artifaktual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kosmetik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i="1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kinesik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mengunakan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gerakan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tubuh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komponen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utama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gestural,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postural.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mengunakan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air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menyampaikan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penelitan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menunjukkan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menyampaikan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paling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sedikit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sepuluh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kebahagiaan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rasa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terkejut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ketakutan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kemarahan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kesedihan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kemuakan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pengecaman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minat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ketakjuban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tekad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gestural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menunjukkan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gerakan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anggota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mengkomunikasikan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Pesan</a:t>
            </a:r>
            <a:r>
              <a:rPr lang="en-US" i="1" dirty="0" smtClean="0"/>
              <a:t> </a:t>
            </a:r>
            <a:r>
              <a:rPr lang="en-US" i="1" dirty="0" err="1" smtClean="0"/>
              <a:t>proksemik</a:t>
            </a:r>
            <a:endParaRPr lang="en-US" dirty="0" smtClean="0"/>
          </a:p>
          <a:p>
            <a:pPr algn="just"/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.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keakraban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proksemik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status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keterbukaan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keakraban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4626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Pesan</a:t>
            </a:r>
            <a:r>
              <a:rPr lang="en-US" i="1" dirty="0" smtClean="0"/>
              <a:t> </a:t>
            </a:r>
            <a:r>
              <a:rPr lang="en-US" i="1" dirty="0" err="1" smtClean="0"/>
              <a:t>artifaktual</a:t>
            </a:r>
            <a:endParaRPr lang="en-US" dirty="0" smtClean="0"/>
          </a:p>
          <a:p>
            <a:pPr algn="just"/>
            <a:r>
              <a:rPr lang="en-US" dirty="0" err="1" smtClean="0"/>
              <a:t>Diungkapkan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penampilan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,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kosmetik</a:t>
            </a:r>
            <a:r>
              <a:rPr lang="en-US" dirty="0" smtClean="0"/>
              <a:t>.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menetap</a:t>
            </a:r>
            <a:r>
              <a:rPr lang="en-US" dirty="0" smtClean="0"/>
              <a:t>,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berperilaku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sesui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persepsinya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tubuhnya</a:t>
            </a:r>
            <a:r>
              <a:rPr lang="en-US" dirty="0" smtClean="0"/>
              <a:t> (</a:t>
            </a:r>
            <a:r>
              <a:rPr lang="en-US" i="1" dirty="0" smtClean="0"/>
              <a:t>body image</a:t>
            </a:r>
            <a:r>
              <a:rPr lang="en-US" dirty="0" smtClean="0"/>
              <a:t>).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kosmetik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Pesan</a:t>
            </a:r>
            <a:r>
              <a:rPr lang="en-US" i="1" dirty="0" smtClean="0"/>
              <a:t> </a:t>
            </a:r>
            <a:r>
              <a:rPr lang="en-US" i="1" dirty="0" err="1" smtClean="0"/>
              <a:t>paralinguistik</a:t>
            </a:r>
            <a:endParaRPr lang="en-US" dirty="0" smtClean="0"/>
          </a:p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nonverbal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verbal.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verbal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diucapkan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paralinguistik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nada,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, </a:t>
            </a:r>
            <a:r>
              <a:rPr lang="en-US" dirty="0" err="1" smtClean="0"/>
              <a:t>volue</a:t>
            </a:r>
            <a:r>
              <a:rPr lang="en-US" dirty="0" smtClean="0"/>
              <a:t>, </a:t>
            </a:r>
            <a:r>
              <a:rPr lang="en-US" dirty="0" err="1" smtClean="0"/>
              <a:t>kecepatan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ritme</a:t>
            </a:r>
            <a:r>
              <a:rPr lang="en-US" dirty="0" smtClean="0"/>
              <a:t>. Nada (pitch)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getaran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“</a:t>
            </a:r>
            <a:r>
              <a:rPr lang="en-US" dirty="0" err="1" smtClean="0"/>
              <a:t>gelombang</a:t>
            </a:r>
            <a:r>
              <a:rPr lang="en-US" dirty="0" smtClean="0"/>
              <a:t>’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. Makin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getaran</a:t>
            </a:r>
            <a:r>
              <a:rPr lang="en-US" dirty="0" smtClean="0"/>
              <a:t>,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nada. Nada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gairah</a:t>
            </a:r>
            <a:r>
              <a:rPr lang="en-US" dirty="0" smtClean="0"/>
              <a:t>, </a:t>
            </a:r>
            <a:r>
              <a:rPr lang="en-US" dirty="0" err="1" smtClean="0"/>
              <a:t>ketakuatan</a:t>
            </a:r>
            <a:r>
              <a:rPr lang="en-US" dirty="0" smtClean="0"/>
              <a:t>, </a:t>
            </a:r>
            <a:r>
              <a:rPr lang="en-US" dirty="0" err="1" smtClean="0"/>
              <a:t>kesedihan</a:t>
            </a:r>
            <a:r>
              <a:rPr lang="en-US" dirty="0" smtClean="0"/>
              <a:t>, </a:t>
            </a:r>
            <a:r>
              <a:rPr lang="en-US" dirty="0" err="1" smtClean="0"/>
              <a:t>kesunguhan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 </a:t>
            </a:r>
            <a:r>
              <a:rPr lang="en-US" dirty="0" err="1" smtClean="0"/>
              <a:t>sayang</a:t>
            </a:r>
            <a:r>
              <a:rPr lang="en-US" dirty="0" smtClean="0"/>
              <a:t>.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susra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“</a:t>
            </a:r>
            <a:r>
              <a:rPr lang="en-US" dirty="0" err="1" smtClean="0"/>
              <a:t>penuh</a:t>
            </a:r>
            <a:r>
              <a:rPr lang="en-US" dirty="0" smtClean="0"/>
              <a:t>” </a:t>
            </a:r>
            <a:r>
              <a:rPr lang="en-US" dirty="0" err="1" smtClean="0"/>
              <a:t>atau</a:t>
            </a:r>
            <a:r>
              <a:rPr lang="en-US" dirty="0" smtClean="0"/>
              <a:t> “</a:t>
            </a:r>
            <a:r>
              <a:rPr lang="en-US" dirty="0" err="1" smtClean="0"/>
              <a:t>tipisnya</a:t>
            </a:r>
            <a:r>
              <a:rPr lang="en-US" dirty="0" smtClean="0"/>
              <a:t>” </a:t>
            </a:r>
            <a:r>
              <a:rPr lang="en-US" dirty="0" err="1" smtClean="0"/>
              <a:t>suara</a:t>
            </a:r>
            <a:r>
              <a:rPr lang="en-US" dirty="0" smtClean="0"/>
              <a:t>. Volume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.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paralinguistik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yang paling </a:t>
            </a:r>
            <a:r>
              <a:rPr lang="en-US" dirty="0" err="1" smtClean="0"/>
              <a:t>cermat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Pesan</a:t>
            </a:r>
            <a:r>
              <a:rPr lang="en-US" i="1" dirty="0" smtClean="0"/>
              <a:t> , </a:t>
            </a:r>
            <a:r>
              <a:rPr lang="en-US" i="1" dirty="0" err="1" smtClean="0"/>
              <a:t>sentuhan</a:t>
            </a:r>
            <a:r>
              <a:rPr lang="en-US" i="1" dirty="0" smtClean="0"/>
              <a:t>,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bau-bauan</a:t>
            </a:r>
            <a:r>
              <a:rPr lang="en-US" i="1" dirty="0" smtClean="0"/>
              <a:t> (tactile and all factory messages)</a:t>
            </a:r>
            <a:endParaRPr lang="en-US" dirty="0" smtClean="0"/>
          </a:p>
          <a:p>
            <a:pPr algn="just"/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nonverbal, </a:t>
            </a:r>
            <a:r>
              <a:rPr lang="en-US" dirty="0" err="1" smtClean="0"/>
              <a:t>nonvisual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nonvokal</a:t>
            </a:r>
            <a:r>
              <a:rPr lang="en-US" dirty="0" smtClean="0"/>
              <a:t>.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sentuhan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,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sentuhan</a:t>
            </a:r>
            <a:r>
              <a:rPr lang="en-US" dirty="0" smtClean="0"/>
              <a:t>. Smith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sentuhan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yang paling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dikomun</a:t>
            </a:r>
            <a:r>
              <a:rPr lang="en-US" dirty="0" smtClean="0"/>
              <a:t> </a:t>
            </a:r>
            <a:r>
              <a:rPr lang="en-US" dirty="0" err="1" smtClean="0"/>
              <a:t>ikasikan</a:t>
            </a:r>
            <a:r>
              <a:rPr lang="en-US" dirty="0" smtClean="0"/>
              <a:t> </a:t>
            </a:r>
            <a:r>
              <a:rPr lang="en-US" dirty="0" err="1" smtClean="0"/>
              <a:t>sentuhan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lima :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(detached), </a:t>
            </a:r>
            <a:r>
              <a:rPr lang="en-US" dirty="0" err="1" smtClean="0"/>
              <a:t>kasih</a:t>
            </a:r>
            <a:r>
              <a:rPr lang="en-US" dirty="0" smtClean="0"/>
              <a:t> </a:t>
            </a:r>
            <a:r>
              <a:rPr lang="en-US" dirty="0" err="1" smtClean="0"/>
              <a:t>sayang</a:t>
            </a:r>
            <a:r>
              <a:rPr lang="en-US" dirty="0" smtClean="0"/>
              <a:t> (mothering), </a:t>
            </a:r>
            <a:r>
              <a:rPr lang="en-US" dirty="0" err="1" smtClean="0"/>
              <a:t>takut</a:t>
            </a:r>
            <a:r>
              <a:rPr lang="en-US" dirty="0" smtClean="0"/>
              <a:t> (fearful), </a:t>
            </a:r>
            <a:r>
              <a:rPr lang="en-US" dirty="0" err="1" smtClean="0"/>
              <a:t>marah</a:t>
            </a:r>
            <a:r>
              <a:rPr lang="en-US" dirty="0" smtClean="0"/>
              <a:t> (angry), </a:t>
            </a:r>
            <a:r>
              <a:rPr lang="en-US" dirty="0" err="1" smtClean="0"/>
              <a:t>bercanda</a:t>
            </a:r>
            <a:r>
              <a:rPr lang="en-US" dirty="0" smtClean="0"/>
              <a:t> (</a:t>
            </a:r>
            <a:r>
              <a:rPr lang="en-US" dirty="0" err="1" smtClean="0"/>
              <a:t>flayful</a:t>
            </a:r>
            <a:r>
              <a:rPr lang="en-US" dirty="0" smtClean="0"/>
              <a:t>). </a:t>
            </a:r>
            <a:r>
              <a:rPr lang="en-US" dirty="0" err="1" smtClean="0"/>
              <a:t>Bau-bauan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.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bau-bauan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(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tegang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keringat</a:t>
            </a:r>
            <a:r>
              <a:rPr lang="en-US" dirty="0" smtClean="0"/>
              <a:t> yang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bau</a:t>
            </a:r>
            <a:r>
              <a:rPr lang="en-US" dirty="0" smtClean="0"/>
              <a:t> yang </a:t>
            </a:r>
            <a:r>
              <a:rPr lang="en-US" dirty="0" err="1" smtClean="0"/>
              <a:t>khas</a:t>
            </a:r>
            <a:r>
              <a:rPr lang="en-US" dirty="0" smtClean="0"/>
              <a:t>).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bau-bauan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parfum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i="1" dirty="0" err="1" smtClean="0"/>
              <a:t>Organisasi</a:t>
            </a:r>
            <a:r>
              <a:rPr lang="en-US" b="1" i="1" dirty="0" smtClean="0"/>
              <a:t>, </a:t>
            </a:r>
            <a:r>
              <a:rPr lang="en-US" b="1" i="1" dirty="0" err="1" smtClean="0"/>
              <a:t>struktur</a:t>
            </a:r>
            <a:r>
              <a:rPr lang="en-US" b="1" i="1" dirty="0" smtClean="0"/>
              <a:t>,</a:t>
            </a:r>
            <a:br>
              <a:rPr lang="en-US" b="1" i="1" dirty="0" smtClean="0"/>
            </a:br>
            <a:r>
              <a:rPr lang="en-US" b="1" i="1" dirty="0" err="1" smtClean="0"/>
              <a:t>dan</a:t>
            </a:r>
            <a:r>
              <a:rPr lang="en-US" b="1" i="1" dirty="0" smtClean="0"/>
              <a:t> </a:t>
            </a:r>
            <a:r>
              <a:rPr lang="en-US" b="1" i="1" dirty="0" err="1" smtClean="0"/>
              <a:t>imbauan</a:t>
            </a:r>
            <a:r>
              <a:rPr lang="en-US" b="1" i="1" dirty="0" smtClean="0"/>
              <a:t> </a:t>
            </a:r>
            <a:r>
              <a:rPr lang="en-US" b="1" i="1" dirty="0" err="1" smtClean="0"/>
              <a:t>pesan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endParaRPr lang="en-US" dirty="0" smtClean="0"/>
          </a:p>
          <a:p>
            <a:pPr algn="just"/>
            <a:r>
              <a:rPr lang="en-US" dirty="0" err="1" smtClean="0"/>
              <a:t>Retorika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lama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cara-cara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pola-pola</a:t>
            </a:r>
            <a:r>
              <a:rPr lang="en-US" dirty="0" smtClean="0"/>
              <a:t> yang </a:t>
            </a:r>
            <a:r>
              <a:rPr lang="en-US" dirty="0" err="1" smtClean="0"/>
              <a:t>disarankan</a:t>
            </a:r>
            <a:r>
              <a:rPr lang="en-US" dirty="0" smtClean="0"/>
              <a:t> </a:t>
            </a:r>
            <a:r>
              <a:rPr lang="en-US" dirty="0" err="1" smtClean="0"/>
              <a:t>Aristoteles</a:t>
            </a:r>
            <a:r>
              <a:rPr lang="en-US" dirty="0" smtClean="0"/>
              <a:t>. </a:t>
            </a:r>
            <a:r>
              <a:rPr lang="en-US" dirty="0" err="1" smtClean="0"/>
              <a:t>Retorika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organiasi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: </a:t>
            </a:r>
            <a:r>
              <a:rPr lang="en-US" dirty="0" err="1" smtClean="0"/>
              <a:t>deduktif</a:t>
            </a:r>
            <a:r>
              <a:rPr lang="en-US" dirty="0" smtClean="0"/>
              <a:t>, </a:t>
            </a:r>
            <a:r>
              <a:rPr lang="en-US" dirty="0" err="1" smtClean="0"/>
              <a:t>induktif</a:t>
            </a:r>
            <a:r>
              <a:rPr lang="en-US" dirty="0" smtClean="0"/>
              <a:t>, </a:t>
            </a:r>
            <a:r>
              <a:rPr lang="en-US" dirty="0" err="1" smtClean="0"/>
              <a:t>kronologis</a:t>
            </a:r>
            <a:r>
              <a:rPr lang="en-US" dirty="0" smtClean="0"/>
              <a:t>, </a:t>
            </a:r>
            <a:r>
              <a:rPr lang="en-US" dirty="0" err="1" smtClean="0"/>
              <a:t>logis</a:t>
            </a:r>
            <a:r>
              <a:rPr lang="en-US" dirty="0" smtClean="0"/>
              <a:t>, </a:t>
            </a:r>
            <a:r>
              <a:rPr lang="en-US" dirty="0" err="1" smtClean="0"/>
              <a:t>spasial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topikal</a:t>
            </a:r>
            <a:r>
              <a:rPr lang="en-US" dirty="0" smtClean="0"/>
              <a:t>.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deduktif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</a:t>
            </a:r>
            <a:r>
              <a:rPr lang="en-US" dirty="0" err="1" smtClean="0"/>
              <a:t>gaasa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memperjelasnya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penunjang</a:t>
            </a:r>
            <a:r>
              <a:rPr lang="en-US" dirty="0" smtClean="0"/>
              <a:t>, </a:t>
            </a:r>
            <a:r>
              <a:rPr lang="en-US" dirty="0" err="1" smtClean="0"/>
              <a:t>penyimpulan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. </a:t>
            </a:r>
            <a:r>
              <a:rPr lang="en-US" dirty="0" err="1" smtClean="0"/>
              <a:t>Sebaliknya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indktif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mengemukakan</a:t>
            </a:r>
            <a:r>
              <a:rPr lang="en-US" dirty="0" smtClean="0"/>
              <a:t> </a:t>
            </a:r>
            <a:r>
              <a:rPr lang="en-US" dirty="0" err="1" smtClean="0"/>
              <a:t>perincian-perincian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kronologis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,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;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spasial</a:t>
            </a:r>
            <a:r>
              <a:rPr lang="en-US" dirty="0" smtClean="0"/>
              <a:t>,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tempat;sedangkan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topikal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;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spasial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topikal</a:t>
            </a:r>
            <a:r>
              <a:rPr lang="en-US" dirty="0" smtClean="0"/>
              <a:t>,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pembicaraan</a:t>
            </a:r>
            <a:r>
              <a:rPr lang="en-US" dirty="0" smtClean="0"/>
              <a:t>. </a:t>
            </a:r>
            <a:r>
              <a:rPr lang="en-US" dirty="0" err="1" smtClean="0"/>
              <a:t>Klasifikasinya</a:t>
            </a:r>
            <a:r>
              <a:rPr lang="en-US" dirty="0" smtClean="0"/>
              <a:t>, </a:t>
            </a:r>
            <a:r>
              <a:rPr lang="en-US" dirty="0" err="1" smtClean="0"/>
              <a:t>dari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</a:t>
            </a:r>
            <a:r>
              <a:rPr lang="en-US" dirty="0" err="1" smtClean="0"/>
              <a:t>dari</a:t>
            </a:r>
            <a:r>
              <a:rPr lang="en-US" dirty="0" smtClean="0"/>
              <a:t> yang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yang </a:t>
            </a:r>
            <a:r>
              <a:rPr lang="en-US" dirty="0" err="1" smtClean="0"/>
              <a:t>sukar</a:t>
            </a:r>
            <a:r>
              <a:rPr lang="en-US" dirty="0" smtClean="0"/>
              <a:t>, </a:t>
            </a:r>
            <a:r>
              <a:rPr lang="en-US" dirty="0" err="1" smtClean="0"/>
              <a:t>dari</a:t>
            </a:r>
            <a:r>
              <a:rPr lang="en-US" dirty="0" smtClean="0"/>
              <a:t>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yang </a:t>
            </a:r>
            <a:r>
              <a:rPr lang="en-US" dirty="0" err="1" smtClean="0"/>
              <a:t>asing</a:t>
            </a:r>
            <a:r>
              <a:rPr lang="en-US" dirty="0" smtClean="0"/>
              <a:t> (</a:t>
            </a:r>
            <a:r>
              <a:rPr lang="en-US" dirty="0" err="1" smtClean="0"/>
              <a:t>Rahmat</a:t>
            </a:r>
            <a:r>
              <a:rPr lang="en-US" dirty="0" smtClean="0"/>
              <a:t>, 1982: 46).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 err="1" smtClean="0"/>
              <a:t>Struktur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imbauan</a:t>
            </a:r>
            <a:r>
              <a:rPr lang="en-US" i="1" dirty="0" smtClean="0"/>
              <a:t> </a:t>
            </a:r>
            <a:r>
              <a:rPr lang="en-US" i="1" dirty="0" err="1" smtClean="0"/>
              <a:t>pesan</a:t>
            </a:r>
            <a:endParaRPr lang="en-US" dirty="0" smtClean="0"/>
          </a:p>
          <a:p>
            <a:pPr algn="just"/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pesan-pesan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menyentuh</a:t>
            </a:r>
            <a:r>
              <a:rPr lang="en-US" dirty="0" smtClean="0"/>
              <a:t> motif yang </a:t>
            </a:r>
            <a:r>
              <a:rPr lang="en-US" dirty="0" err="1" smtClean="0"/>
              <a:t>mengerakkan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i="1" dirty="0" smtClean="0"/>
              <a:t>communicate.</a:t>
            </a:r>
            <a:r>
              <a:rPr lang="en-US" dirty="0" smtClean="0"/>
              <a:t> Para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meneliti</a:t>
            </a:r>
            <a:r>
              <a:rPr lang="en-US" dirty="0" smtClean="0"/>
              <a:t> </a:t>
            </a:r>
            <a:r>
              <a:rPr lang="en-US" dirty="0" err="1" smtClean="0"/>
              <a:t>efektifitas</a:t>
            </a:r>
            <a:r>
              <a:rPr lang="en-US" dirty="0" smtClean="0"/>
              <a:t> </a:t>
            </a:r>
            <a:r>
              <a:rPr lang="en-US" dirty="0" err="1" smtClean="0"/>
              <a:t>imbauan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: </a:t>
            </a:r>
            <a:r>
              <a:rPr lang="en-US" dirty="0" err="1" smtClean="0"/>
              <a:t>imbauan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, </a:t>
            </a:r>
            <a:r>
              <a:rPr lang="en-US" dirty="0" err="1" smtClean="0"/>
              <a:t>imabauan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, </a:t>
            </a:r>
            <a:r>
              <a:rPr lang="en-US" dirty="0" err="1" smtClean="0"/>
              <a:t>imbauan</a:t>
            </a:r>
            <a:r>
              <a:rPr lang="en-US" dirty="0" smtClean="0"/>
              <a:t> </a:t>
            </a:r>
            <a:r>
              <a:rPr lang="en-US" dirty="0" err="1" smtClean="0"/>
              <a:t>takut</a:t>
            </a:r>
            <a:r>
              <a:rPr lang="en-US" dirty="0" smtClean="0"/>
              <a:t>, </a:t>
            </a:r>
            <a:r>
              <a:rPr lang="en-US" dirty="0" err="1" smtClean="0"/>
              <a:t>imbauan</a:t>
            </a:r>
            <a:r>
              <a:rPr lang="en-US" dirty="0" smtClean="0"/>
              <a:t> </a:t>
            </a:r>
            <a:r>
              <a:rPr lang="en-US" dirty="0" err="1" smtClean="0"/>
              <a:t>ganjaran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imbauan</a:t>
            </a:r>
            <a:r>
              <a:rPr lang="en-US" dirty="0" smtClean="0"/>
              <a:t> </a:t>
            </a:r>
            <a:r>
              <a:rPr lang="en-US" dirty="0" err="1" smtClean="0"/>
              <a:t>motivasional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Imbauan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anggapan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mahluk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bereaksi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imbauan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,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imbauan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imbauan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meyakinkan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bukti-bukti</a:t>
            </a:r>
            <a:r>
              <a:rPr lang="en-US" dirty="0" smtClean="0"/>
              <a:t>. </a:t>
            </a:r>
            <a:r>
              <a:rPr lang="en-US" dirty="0" err="1" smtClean="0"/>
              <a:t>Imbauan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 </a:t>
            </a:r>
            <a:r>
              <a:rPr lang="en-US" dirty="0" err="1" smtClean="0"/>
              <a:t>bianya</a:t>
            </a:r>
            <a:r>
              <a:rPr lang="en-US" dirty="0" smtClean="0"/>
              <a:t> </a:t>
            </a:r>
            <a:r>
              <a:rPr lang="en-US" dirty="0" err="1" smtClean="0"/>
              <a:t>mengunakan</a:t>
            </a:r>
            <a:r>
              <a:rPr lang="en-US" dirty="0" smtClean="0"/>
              <a:t> </a:t>
            </a:r>
            <a:r>
              <a:rPr lang="en-US" dirty="0" err="1" smtClean="0"/>
              <a:t>silogisme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melewati</a:t>
            </a:r>
            <a:r>
              <a:rPr lang="en-US" dirty="0" smtClean="0"/>
              <a:t> </a:t>
            </a:r>
            <a:r>
              <a:rPr lang="en-US" dirty="0" err="1" smtClean="0"/>
              <a:t>premis</a:t>
            </a:r>
            <a:r>
              <a:rPr lang="en-US" dirty="0" smtClean="0"/>
              <a:t> mayor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premis</a:t>
            </a:r>
            <a:r>
              <a:rPr lang="en-US" dirty="0" smtClean="0"/>
              <a:t> minor.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Imbauan</a:t>
            </a:r>
            <a:r>
              <a:rPr lang="en-US" dirty="0" smtClean="0"/>
              <a:t> </a:t>
            </a:r>
            <a:r>
              <a:rPr lang="en-US" dirty="0" err="1" smtClean="0"/>
              <a:t>ganjaran</a:t>
            </a:r>
            <a:r>
              <a:rPr lang="en-US" dirty="0" smtClean="0"/>
              <a:t> </a:t>
            </a:r>
            <a:r>
              <a:rPr lang="en-US" dirty="0" err="1" smtClean="0"/>
              <a:t>mengunakan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yang </a:t>
            </a:r>
            <a:r>
              <a:rPr lang="en-US" dirty="0" err="1" smtClean="0"/>
              <a:t>menjanjikan</a:t>
            </a:r>
            <a:r>
              <a:rPr lang="en-US" dirty="0" smtClean="0"/>
              <a:t> communicate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perlukan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inginkan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menjanjikan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pangkat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Imbauan</a:t>
            </a:r>
            <a:r>
              <a:rPr lang="en-US" dirty="0" smtClean="0"/>
              <a:t> </a:t>
            </a:r>
            <a:r>
              <a:rPr lang="en-US" dirty="0" err="1" smtClean="0"/>
              <a:t>motivasional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imbauan</a:t>
            </a:r>
            <a:r>
              <a:rPr lang="en-US" dirty="0" smtClean="0"/>
              <a:t> motif (</a:t>
            </a:r>
            <a:r>
              <a:rPr lang="en-US" dirty="0" err="1" smtClean="0"/>
              <a:t>motiveappeals</a:t>
            </a:r>
            <a:r>
              <a:rPr lang="en-US" dirty="0" smtClean="0"/>
              <a:t>) yang </a:t>
            </a:r>
            <a:r>
              <a:rPr lang="en-US" dirty="0" err="1" smtClean="0"/>
              <a:t>menyentuh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interen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mazhab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diklasifikasikan</a:t>
            </a:r>
            <a:r>
              <a:rPr lang="en-US" dirty="0" smtClean="0"/>
              <a:t> motif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: motif </a:t>
            </a:r>
            <a:r>
              <a:rPr lang="en-US" dirty="0" err="1" smtClean="0"/>
              <a:t>biologis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motif </a:t>
            </a:r>
            <a:r>
              <a:rPr lang="en-US" dirty="0" err="1" smtClean="0"/>
              <a:t>psikologis</a:t>
            </a:r>
            <a:r>
              <a:rPr lang="en-US" dirty="0" smtClean="0"/>
              <a:t>.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buka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didorong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lapar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dahaga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rasa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,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 </a:t>
            </a:r>
            <a:r>
              <a:rPr lang="en-US" dirty="0" err="1" smtClean="0"/>
              <a:t>sayang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memuja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mengucapkan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kata-kata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kalimat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cara-cara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berkata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maksud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tersendiri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Cara-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paralinguistik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menyampaikan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cara-cara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selain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isyarat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extralinguistik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i="1" dirty="0" err="1" smtClean="0"/>
              <a:t>Pesan</a:t>
            </a:r>
            <a:r>
              <a:rPr lang="en-US" b="1" i="1" dirty="0" smtClean="0"/>
              <a:t> </a:t>
            </a:r>
            <a:r>
              <a:rPr lang="en-US" b="1" i="1" dirty="0" err="1" smtClean="0"/>
              <a:t>linguistik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formal.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(</a:t>
            </a:r>
            <a:r>
              <a:rPr lang="en-US" i="1" dirty="0" err="1" smtClean="0"/>
              <a:t>sosially</a:t>
            </a:r>
            <a:r>
              <a:rPr lang="en-US" i="1" dirty="0" smtClean="0"/>
              <a:t> shared means for expressing ideas</a:t>
            </a:r>
            <a:r>
              <a:rPr lang="en-US" dirty="0" smtClean="0"/>
              <a:t>). </a:t>
            </a:r>
            <a:r>
              <a:rPr lang="en-US" dirty="0" err="1" smtClean="0"/>
              <a:t>Definisi</a:t>
            </a:r>
            <a:r>
              <a:rPr lang="en-US" dirty="0" smtClean="0"/>
              <a:t> formal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terbayangkan</a:t>
            </a:r>
            <a:r>
              <a:rPr lang="en-US" dirty="0" smtClean="0"/>
              <a:t>,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(</a:t>
            </a:r>
            <a:r>
              <a:rPr lang="en-US" i="1" dirty="0" smtClean="0"/>
              <a:t>all the conceivable sentences that could be </a:t>
            </a:r>
            <a:r>
              <a:rPr lang="en-US" i="1" dirty="0" err="1" smtClean="0"/>
              <a:t>generatif</a:t>
            </a:r>
            <a:r>
              <a:rPr lang="en-US" i="1" dirty="0" smtClean="0"/>
              <a:t> according to roles of it’s grammar</a:t>
            </a:r>
            <a:r>
              <a:rPr lang="en-US" dirty="0" smtClean="0"/>
              <a:t>).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.,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duniapun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635795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mengabstraksikan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pengalaman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mengkomunikasikannya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lain.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pemikiran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bergantung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manipulasi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lambang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Morton Hunt (1982: 227),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walaupun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lambang-lambang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linguistik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matematika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sudah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canggih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lambang-lambang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sempit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Sebaliknya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lambang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terbatas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mengungkapkan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segala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macam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pemikiran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prasarat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kebudayaan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tegak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lambang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lain.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mengkomunikasikan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kebanyakan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pemikiran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menerima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hidangan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pikiran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(food or thought)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pendeknya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selalu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berpikir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kata-kata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sedikit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sekali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berpikir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kata-kata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i="1" dirty="0" smtClean="0"/>
              <a:t>	</a:t>
            </a:r>
            <a:r>
              <a:rPr lang="en-US" b="1" i="1" dirty="0" err="1" smtClean="0"/>
              <a:t>Konsep</a:t>
            </a:r>
            <a:r>
              <a:rPr lang="en-US" b="1" i="1" dirty="0" smtClean="0"/>
              <a:t> </a:t>
            </a:r>
            <a:r>
              <a:rPr lang="en-US" b="1" i="1" dirty="0" err="1" smtClean="0"/>
              <a:t>makna</a:t>
            </a:r>
            <a:r>
              <a:rPr lang="en-US" b="1" i="1" dirty="0" smtClean="0"/>
              <a:t> </a:t>
            </a:r>
            <a:endParaRPr lang="en-US" dirty="0" smtClean="0"/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tilikan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,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persepsinya</a:t>
            </a:r>
            <a:r>
              <a:rPr lang="en-US" dirty="0" smtClean="0"/>
              <a:t>.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. 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err="1" smtClean="0"/>
              <a:t>isomorfisme</a:t>
            </a:r>
            <a:r>
              <a:rPr lang="en-US" dirty="0" smtClean="0"/>
              <a:t>. </a:t>
            </a:r>
            <a:r>
              <a:rPr lang="en-US" dirty="0" err="1" smtClean="0"/>
              <a:t>Isomorfisme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komunikan-komunikan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status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ideologi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Pesan</a:t>
            </a:r>
            <a:r>
              <a:rPr lang="en-US" dirty="0" smtClean="0"/>
              <a:t> Nonverbal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Pesan</a:t>
            </a:r>
            <a:r>
              <a:rPr lang="en-US" dirty="0" smtClean="0"/>
              <a:t> nonverbal </a:t>
            </a:r>
            <a:r>
              <a:rPr lang="en-US" dirty="0" err="1" smtClean="0"/>
              <a:t>oleh</a:t>
            </a:r>
            <a:r>
              <a:rPr lang="en-US" dirty="0" smtClean="0"/>
              <a:t> Mark L. Knapp (1972:9-12) </a:t>
            </a:r>
            <a:r>
              <a:rPr lang="en-US" dirty="0" err="1" smtClean="0"/>
              <a:t>menyebut</a:t>
            </a:r>
            <a:r>
              <a:rPr lang="en-US" dirty="0" smtClean="0"/>
              <a:t> lima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non verbal :</a:t>
            </a:r>
          </a:p>
          <a:p>
            <a:pPr lvl="0" algn="just"/>
            <a:r>
              <a:rPr lang="en-US" dirty="0" err="1" smtClean="0"/>
              <a:t>Repetisi</a:t>
            </a:r>
            <a:r>
              <a:rPr lang="en-US" dirty="0" smtClean="0"/>
              <a:t>, </a:t>
            </a:r>
            <a:r>
              <a:rPr lang="en-US" dirty="0" err="1" smtClean="0"/>
              <a:t>mengulang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verbal.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mengelengkan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berkali</a:t>
            </a:r>
            <a:r>
              <a:rPr lang="en-US" dirty="0" smtClean="0"/>
              <a:t>-kali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penolakan</a:t>
            </a:r>
            <a:r>
              <a:rPr lang="en-US" dirty="0" smtClean="0"/>
              <a:t>. </a:t>
            </a:r>
          </a:p>
          <a:p>
            <a:pPr lvl="0" algn="just"/>
            <a:r>
              <a:rPr lang="en-US" dirty="0" err="1" smtClean="0"/>
              <a:t>Substitusi</a:t>
            </a:r>
            <a:r>
              <a:rPr lang="en-US" dirty="0" smtClean="0"/>
              <a:t>, </a:t>
            </a:r>
            <a:r>
              <a:rPr lang="en-US" dirty="0" err="1" smtClean="0"/>
              <a:t>mengantikan</a:t>
            </a:r>
            <a:r>
              <a:rPr lang="en-US" dirty="0" smtClean="0"/>
              <a:t> </a:t>
            </a:r>
            <a:r>
              <a:rPr lang="en-US" dirty="0" err="1" smtClean="0"/>
              <a:t>lambang-lambang</a:t>
            </a:r>
            <a:r>
              <a:rPr lang="en-US" dirty="0" smtClean="0"/>
              <a:t> verbal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sepatah</a:t>
            </a:r>
            <a:r>
              <a:rPr lang="en-US" dirty="0" smtClean="0"/>
              <a:t> </a:t>
            </a:r>
            <a:r>
              <a:rPr lang="en-US" dirty="0" err="1" smtClean="0"/>
              <a:t>katapun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sepatah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berkata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mengangguk-angguk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Kontradiksi</a:t>
            </a:r>
            <a:r>
              <a:rPr lang="en-US" dirty="0" smtClean="0"/>
              <a:t>, </a:t>
            </a:r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verbal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yang lain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verbal.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memuji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kawan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mencibirkan</a:t>
            </a:r>
            <a:r>
              <a:rPr lang="en-US" dirty="0" smtClean="0"/>
              <a:t> </a:t>
            </a:r>
            <a:r>
              <a:rPr lang="en-US" dirty="0" err="1" smtClean="0"/>
              <a:t>bibir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err="1" smtClean="0"/>
              <a:t>Komplemen</a:t>
            </a:r>
            <a:r>
              <a:rPr lang="en-US" dirty="0" smtClean="0"/>
              <a:t>, </a:t>
            </a:r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memperkaya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nonverbal. </a:t>
            </a:r>
            <a:r>
              <a:rPr lang="en-US" dirty="0" err="1" smtClean="0"/>
              <a:t>Misalnya</a:t>
            </a:r>
            <a:r>
              <a:rPr lang="en-US" dirty="0" smtClean="0"/>
              <a:t> air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penderitaan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terungkap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Aksentuasi</a:t>
            </a:r>
            <a:r>
              <a:rPr lang="en-US" dirty="0" smtClean="0"/>
              <a:t>, </a:t>
            </a:r>
            <a:r>
              <a:rPr lang="en-US" dirty="0" err="1" smtClean="0"/>
              <a:t>menegaskan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verbal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mengarisbawahinya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kejengkelan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memukul</a:t>
            </a:r>
            <a:r>
              <a:rPr lang="en-US" dirty="0" smtClean="0"/>
              <a:t> </a:t>
            </a:r>
            <a:r>
              <a:rPr lang="en-US" dirty="0" err="1" smtClean="0"/>
              <a:t>mimbar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929354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 smtClean="0"/>
              <a:t>	Dale G. Leathers (1976: 47),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i="1" dirty="0" err="1" smtClean="0"/>
              <a:t>nonverval</a:t>
            </a:r>
            <a:r>
              <a:rPr lang="en-US" i="1" dirty="0" smtClean="0"/>
              <a:t> communication </a:t>
            </a:r>
            <a:r>
              <a:rPr lang="en-US" i="1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nonverbal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faktor-faktor</a:t>
            </a:r>
            <a:r>
              <a:rPr lang="en-US" dirty="0" smtClean="0"/>
              <a:t> nonverbal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interpersonal.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mengobrol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tatap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pesan-pesan</a:t>
            </a:r>
            <a:r>
              <a:rPr lang="en-US" dirty="0" smtClean="0"/>
              <a:t> nonverbal.</a:t>
            </a:r>
          </a:p>
          <a:p>
            <a:pPr lvl="0"/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cermat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nonverbal </a:t>
            </a:r>
            <a:r>
              <a:rPr lang="en-US" dirty="0" err="1" smtClean="0"/>
              <a:t>ketimbang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verbal.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ungkapan</a:t>
            </a:r>
            <a:r>
              <a:rPr lang="en-US" dirty="0" smtClean="0"/>
              <a:t> </a:t>
            </a:r>
            <a:r>
              <a:rPr lang="en-US" dirty="0" err="1" smtClean="0"/>
              <a:t>wajah</a:t>
            </a:r>
            <a:r>
              <a:rPr lang="en-US" dirty="0" smtClean="0"/>
              <a:t> (</a:t>
            </a:r>
            <a:r>
              <a:rPr lang="en-US" dirty="0" err="1" smtClean="0"/>
              <a:t>senyum</a:t>
            </a:r>
            <a:r>
              <a:rPr lang="en-US" dirty="0" smtClean="0"/>
              <a:t>, </a:t>
            </a:r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)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gelora</a:t>
            </a:r>
            <a:r>
              <a:rPr lang="en-US" dirty="0" smtClean="0"/>
              <a:t> </a:t>
            </a:r>
            <a:r>
              <a:rPr lang="en-US" dirty="0" err="1" smtClean="0"/>
              <a:t>kerinduan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sang </a:t>
            </a:r>
            <a:r>
              <a:rPr lang="en-US" dirty="0" err="1" smtClean="0"/>
              <a:t>kekasih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pesan</a:t>
            </a:r>
            <a:r>
              <a:rPr lang="en-US" dirty="0" smtClean="0"/>
              <a:t> nonverbal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penipuan</a:t>
            </a:r>
            <a:r>
              <a:rPr lang="en-US" dirty="0" smtClean="0"/>
              <a:t>, </a:t>
            </a:r>
            <a:r>
              <a:rPr lang="en-US" dirty="0" err="1" smtClean="0"/>
              <a:t>distorsi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kerancuan</a:t>
            </a:r>
            <a:r>
              <a:rPr lang="en-US" dirty="0" smtClean="0"/>
              <a:t>.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prasejarah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mengatakan</a:t>
            </a:r>
            <a:r>
              <a:rPr lang="en-US" dirty="0" smtClean="0"/>
              <a:t> “</a:t>
            </a:r>
            <a:r>
              <a:rPr lang="en-US" dirty="0" err="1" smtClean="0"/>
              <a:t>tidak</a:t>
            </a:r>
            <a:r>
              <a:rPr lang="en-US" dirty="0" smtClean="0"/>
              <a:t>”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 verbal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tertipu</a:t>
            </a:r>
            <a:r>
              <a:rPr lang="en-US" dirty="0" smtClean="0"/>
              <a:t>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“</a:t>
            </a:r>
            <a:r>
              <a:rPr lang="en-US" dirty="0" err="1" smtClean="0"/>
              <a:t>tidak</a:t>
            </a:r>
            <a:r>
              <a:rPr lang="en-US" dirty="0" smtClean="0"/>
              <a:t>” </a:t>
            </a:r>
            <a:r>
              <a:rPr lang="en-US" dirty="0" err="1" smtClean="0"/>
              <a:t>diucapkan</a:t>
            </a:r>
            <a:r>
              <a:rPr lang="en-US" dirty="0" smtClean="0"/>
              <a:t>,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tubuhnya</a:t>
            </a:r>
            <a:r>
              <a:rPr lang="en-US" dirty="0" smtClean="0"/>
              <a:t> </a:t>
            </a:r>
            <a:r>
              <a:rPr lang="en-US" dirty="0" err="1" smtClean="0"/>
              <a:t>mengatakan</a:t>
            </a:r>
            <a:r>
              <a:rPr lang="en-US" dirty="0" smtClean="0"/>
              <a:t> “</a:t>
            </a:r>
            <a:r>
              <a:rPr lang="en-US" dirty="0" err="1" smtClean="0"/>
              <a:t>ia</a:t>
            </a:r>
            <a:r>
              <a:rPr lang="en-US" dirty="0" smtClean="0"/>
              <a:t>”.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en-US" dirty="0" err="1" smtClean="0"/>
              <a:t>pesan</a:t>
            </a:r>
            <a:r>
              <a:rPr lang="en-US" dirty="0" smtClean="0"/>
              <a:t> nonverbal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metakomunikatif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metakomunikatif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yang </a:t>
            </a:r>
            <a:r>
              <a:rPr lang="en-US" dirty="0" err="1" smtClean="0"/>
              <a:t>memperjelas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pesan</a:t>
            </a:r>
            <a:r>
              <a:rPr lang="en-US" dirty="0" smtClean="0"/>
              <a:t> nonverbal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verbal.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paparan</a:t>
            </a:r>
            <a:r>
              <a:rPr lang="en-US" dirty="0" smtClean="0"/>
              <a:t> verbal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redudansi</a:t>
            </a:r>
            <a:r>
              <a:rPr lang="en-US" dirty="0" smtClean="0"/>
              <a:t> (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), </a:t>
            </a:r>
            <a:r>
              <a:rPr lang="en-US" dirty="0" err="1" smtClean="0"/>
              <a:t>repetisi</a:t>
            </a:r>
            <a:r>
              <a:rPr lang="en-US" dirty="0" smtClean="0"/>
              <a:t>, ambiguity (</a:t>
            </a:r>
            <a:r>
              <a:rPr lang="en-US" dirty="0" err="1" smtClean="0"/>
              <a:t>kata-kata</a:t>
            </a:r>
            <a:r>
              <a:rPr lang="en-US" dirty="0" smtClean="0"/>
              <a:t>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abstraksi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pesan</a:t>
            </a:r>
            <a:r>
              <a:rPr lang="en-US" dirty="0" smtClean="0"/>
              <a:t> nonverbal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sugesti</a:t>
            </a:r>
            <a:r>
              <a:rPr lang="en-US" dirty="0" smtClean="0"/>
              <a:t> yang paling </a:t>
            </a:r>
            <a:r>
              <a:rPr lang="en-US" dirty="0" err="1" smtClean="0"/>
              <a:t>tepat</a:t>
            </a:r>
            <a:r>
              <a:rPr lang="en-US" dirty="0" smtClean="0"/>
              <a:t>.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 </a:t>
            </a:r>
            <a:r>
              <a:rPr lang="en-US" dirty="0" err="1" smtClean="0"/>
              <a:t>Sugesti</a:t>
            </a:r>
            <a:r>
              <a:rPr lang="en-US" dirty="0" smtClean="0"/>
              <a:t> </a:t>
            </a:r>
            <a:r>
              <a:rPr lang="en-US" dirty="0" err="1" smtClean="0"/>
              <a:t>disini</a:t>
            </a:r>
            <a:r>
              <a:rPr lang="en-US" dirty="0" smtClean="0"/>
              <a:t>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menyarankan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implisit</a:t>
            </a:r>
            <a:r>
              <a:rPr lang="en-US" dirty="0" smtClean="0"/>
              <a:t> (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tersirat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</TotalTime>
  <Words>846</Words>
  <Application>Microsoft Office PowerPoint</Application>
  <PresentationFormat>On-screen Show (4:3)</PresentationFormat>
  <Paragraphs>47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PSIKOLOGI PESAN</vt:lpstr>
      <vt:lpstr>Slide 2</vt:lpstr>
      <vt:lpstr>Pesan linguistik </vt:lpstr>
      <vt:lpstr>Slide 4</vt:lpstr>
      <vt:lpstr>Slide 5</vt:lpstr>
      <vt:lpstr>Pesan Nonverbal</vt:lpstr>
      <vt:lpstr>Slide 7</vt:lpstr>
      <vt:lpstr>Slide 8</vt:lpstr>
      <vt:lpstr>Slide 9</vt:lpstr>
      <vt:lpstr>Klasifikasi Pesan Nonverbal</vt:lpstr>
      <vt:lpstr>Slide 11</vt:lpstr>
      <vt:lpstr>Slide 12</vt:lpstr>
      <vt:lpstr>Slide 13</vt:lpstr>
      <vt:lpstr>Slide 14</vt:lpstr>
      <vt:lpstr>Slide 15</vt:lpstr>
      <vt:lpstr>Organisasi, struktur, dan imbauan pesan</vt:lpstr>
      <vt:lpstr>Slide 17</vt:lpstr>
      <vt:lpstr>Slide 18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PESAN</dc:title>
  <dc:creator>Valued Acer Customer</dc:creator>
  <cp:lastModifiedBy>Valued Acer Customer</cp:lastModifiedBy>
  <cp:revision>8</cp:revision>
  <dcterms:created xsi:type="dcterms:W3CDTF">2010-06-10T18:21:50Z</dcterms:created>
  <dcterms:modified xsi:type="dcterms:W3CDTF">2011-05-01T03:54:14Z</dcterms:modified>
</cp:coreProperties>
</file>