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3" r:id="rId3"/>
    <p:sldId id="258" r:id="rId4"/>
    <p:sldId id="259" r:id="rId5"/>
    <p:sldId id="260" r:id="rId6"/>
    <p:sldId id="261" r:id="rId7"/>
    <p:sldId id="262" r:id="rId8"/>
    <p:sldId id="264" r:id="rId9"/>
    <p:sldId id="284" r:id="rId10"/>
    <p:sldId id="266" r:id="rId11"/>
    <p:sldId id="267" r:id="rId12"/>
    <p:sldId id="285" r:id="rId13"/>
    <p:sldId id="286" r:id="rId14"/>
    <p:sldId id="273" r:id="rId15"/>
    <p:sldId id="274" r:id="rId16"/>
    <p:sldId id="275" r:id="rId17"/>
    <p:sldId id="276" r:id="rId18"/>
    <p:sldId id="277" r:id="rId19"/>
    <p:sldId id="279" r:id="rId20"/>
    <p:sldId id="280" r:id="rId21"/>
    <p:sldId id="281" r:id="rId22"/>
    <p:sldId id="282" r:id="rId23"/>
    <p:sldId id="283" r:id="rId24"/>
    <p:sldId id="29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3" d="100"/>
          <a:sy n="53" d="100"/>
        </p:scale>
        <p:origin x="-96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F41CCA-D644-4A1E-B285-8DC4741F2251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E6A601-21FC-4921-96E4-B68B719D2A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F41CCA-D644-4A1E-B285-8DC4741F2251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E6A601-21FC-4921-96E4-B68B719D2A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F41CCA-D644-4A1E-B285-8DC4741F2251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E6A601-21FC-4921-96E4-B68B719D2A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F41CCA-D644-4A1E-B285-8DC4741F2251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E6A601-21FC-4921-96E4-B68B719D2A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F41CCA-D644-4A1E-B285-8DC4741F2251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E6A601-21FC-4921-96E4-B68B719D2A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F41CCA-D644-4A1E-B285-8DC4741F2251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E6A601-21FC-4921-96E4-B68B719D2A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F41CCA-D644-4A1E-B285-8DC4741F2251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E6A601-21FC-4921-96E4-B68B719D2A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F41CCA-D644-4A1E-B285-8DC4741F2251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E6A601-21FC-4921-96E4-B68B719D2A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F41CCA-D644-4A1E-B285-8DC4741F2251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E6A601-21FC-4921-96E4-B68B719D2A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F41CCA-D644-4A1E-B285-8DC4741F2251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E6A601-21FC-4921-96E4-B68B719D2A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F41CCA-D644-4A1E-B285-8DC4741F2251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E6A601-21FC-4921-96E4-B68B719D2A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3F41CCA-D644-4A1E-B285-8DC4741F2251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AE6A601-21FC-4921-96E4-B68B719D2A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annaDaraandriana@yahoo.com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838201"/>
            <a:ext cx="7010400" cy="1981200"/>
          </a:xfrm>
        </p:spPr>
        <p:txBody>
          <a:bodyPr>
            <a:normAutofit fontScale="90000"/>
          </a:bodyPr>
          <a:lstStyle/>
          <a:p>
            <a:r>
              <a:rPr lang="en-GB" sz="4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PENGANTAR GRAFIK KOMPUTER DAN </a:t>
            </a:r>
            <a:br>
              <a:rPr lang="en-GB" sz="40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4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OLAH CITRA</a:t>
            </a:r>
            <a:r>
              <a:rPr lang="en-GB" sz="3600" dirty="0"/>
              <a:t/>
            </a:r>
            <a:br>
              <a:rPr lang="en-GB" sz="3600" dirty="0"/>
            </a:br>
            <a:endParaRPr lang="en-US" sz="44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048000"/>
            <a:ext cx="6400800" cy="762000"/>
          </a:xfrm>
        </p:spPr>
        <p:txBody>
          <a:bodyPr/>
          <a:lstStyle/>
          <a:p>
            <a:r>
              <a:rPr lang="en-GB" sz="3000" b="1" dirty="0" smtClean="0">
                <a:solidFill>
                  <a:schemeClr val="tx1"/>
                </a:solidFill>
              </a:rPr>
              <a:t>Anna </a:t>
            </a:r>
            <a:r>
              <a:rPr lang="en-GB" sz="3000" b="1" dirty="0" err="1" smtClean="0">
                <a:solidFill>
                  <a:schemeClr val="tx1"/>
                </a:solidFill>
              </a:rPr>
              <a:t>Dara</a:t>
            </a:r>
            <a:r>
              <a:rPr lang="en-GB" sz="3000" b="1" dirty="0" smtClean="0">
                <a:solidFill>
                  <a:schemeClr val="tx1"/>
                </a:solidFill>
              </a:rPr>
              <a:t> </a:t>
            </a:r>
            <a:r>
              <a:rPr lang="en-GB" sz="3000" b="1" dirty="0" err="1" smtClean="0">
                <a:solidFill>
                  <a:schemeClr val="tx1"/>
                </a:solidFill>
              </a:rPr>
              <a:t>Andriana</a:t>
            </a:r>
            <a:r>
              <a:rPr lang="en-GB" sz="3000" b="1" dirty="0" smtClean="0">
                <a:solidFill>
                  <a:schemeClr val="tx1"/>
                </a:solidFill>
              </a:rPr>
              <a:t>, </a:t>
            </a:r>
            <a:r>
              <a:rPr lang="en-GB" sz="3000" b="1" dirty="0" err="1" smtClean="0">
                <a:solidFill>
                  <a:schemeClr val="tx1"/>
                </a:solidFill>
              </a:rPr>
              <a:t>S.Kom</a:t>
            </a:r>
            <a:endParaRPr lang="en-GB" sz="3000" b="1" dirty="0">
              <a:solidFill>
                <a:schemeClr val="tx1"/>
              </a:solidFill>
            </a:endParaRPr>
          </a:p>
          <a:p>
            <a:endParaRPr lang="en-US" b="1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fld id="{924B6D71-287B-4877-BDC8-A33049C8B850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B9B52-4E92-4E3C-8CF9-D3E8EEA5C68A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152400" y="1524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800" b="1" dirty="0" err="1">
                <a:solidFill>
                  <a:schemeClr val="tx2"/>
                </a:solidFill>
              </a:rPr>
              <a:t>Jenis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Apa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saja</a:t>
            </a:r>
            <a:r>
              <a:rPr lang="en-US" sz="2800" b="1" dirty="0">
                <a:solidFill>
                  <a:schemeClr val="tx2"/>
                </a:solidFill>
              </a:rPr>
              <a:t> yang </a:t>
            </a:r>
            <a:r>
              <a:rPr lang="en-US" sz="2800" b="1" dirty="0" err="1">
                <a:solidFill>
                  <a:schemeClr val="tx2"/>
                </a:solidFill>
              </a:rPr>
              <a:t>dimodelkan</a:t>
            </a:r>
            <a:r>
              <a:rPr lang="en-US" sz="2800" b="1" dirty="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381000" y="762000"/>
            <a:ext cx="7772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2000" dirty="0"/>
              <a:t>Shape/</a:t>
            </a:r>
            <a:r>
              <a:rPr lang="en-US" sz="2000" dirty="0" err="1"/>
              <a:t>bentuk</a:t>
            </a:r>
            <a:endParaRPr lang="en-US" sz="2000" dirty="0"/>
          </a:p>
          <a:p>
            <a:pPr marL="692150" lvl="1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en-US" sz="2000" dirty="0" err="1"/>
              <a:t>Apakah</a:t>
            </a:r>
            <a:r>
              <a:rPr lang="en-US" sz="2000" dirty="0"/>
              <a:t> </a:t>
            </a:r>
            <a:r>
              <a:rPr lang="en-US" sz="2000" dirty="0" err="1"/>
              <a:t>itu</a:t>
            </a:r>
            <a:r>
              <a:rPr lang="en-US" sz="2000" dirty="0"/>
              <a:t>? </a:t>
            </a:r>
            <a:r>
              <a:rPr lang="en-US" sz="2000" dirty="0" err="1"/>
              <a:t>Dapatkah</a:t>
            </a:r>
            <a:r>
              <a:rPr lang="en-US" sz="2000" dirty="0"/>
              <a:t> </a:t>
            </a:r>
            <a:r>
              <a:rPr lang="en-US" sz="2000" dirty="0" err="1"/>
              <a:t>kita</a:t>
            </a:r>
            <a:r>
              <a:rPr lang="en-US" sz="2000" dirty="0"/>
              <a:t> </a:t>
            </a:r>
            <a:r>
              <a:rPr lang="en-US" sz="2000" dirty="0" err="1"/>
              <a:t>mengira-ngiranya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bentuk</a:t>
            </a:r>
            <a:r>
              <a:rPr lang="en-US" sz="2000" dirty="0"/>
              <a:t> yang </a:t>
            </a:r>
            <a:r>
              <a:rPr lang="en-US" sz="2000" dirty="0" err="1"/>
              <a:t>lebih</a:t>
            </a:r>
            <a:r>
              <a:rPr lang="en-US" sz="2000" dirty="0"/>
              <a:t> </a:t>
            </a:r>
            <a:r>
              <a:rPr lang="en-US" sz="2000" dirty="0" err="1"/>
              <a:t>sederhana</a:t>
            </a:r>
            <a:r>
              <a:rPr lang="en-US" sz="2000" dirty="0"/>
              <a:t>?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2000" dirty="0"/>
              <a:t>Position/</a:t>
            </a:r>
            <a:r>
              <a:rPr lang="en-US" sz="2000" dirty="0" err="1"/>
              <a:t>posisi</a:t>
            </a:r>
            <a:endParaRPr lang="en-US" sz="2000" dirty="0"/>
          </a:p>
          <a:p>
            <a:pPr marL="692150" lvl="1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en-US" sz="2000" dirty="0" err="1"/>
              <a:t>Dimanakah</a:t>
            </a:r>
            <a:r>
              <a:rPr lang="en-US" sz="2000" dirty="0"/>
              <a:t> </a:t>
            </a:r>
            <a:r>
              <a:rPr lang="en-US" sz="2000" dirty="0" err="1"/>
              <a:t>ia</a:t>
            </a:r>
            <a:r>
              <a:rPr lang="en-US" sz="2000" dirty="0"/>
              <a:t>?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2000" dirty="0"/>
              <a:t>Orientation/</a:t>
            </a:r>
            <a:r>
              <a:rPr lang="en-US" sz="2000" dirty="0" err="1"/>
              <a:t>orientasi</a:t>
            </a:r>
            <a:endParaRPr lang="en-US" sz="2000" dirty="0"/>
          </a:p>
          <a:p>
            <a:pPr marL="692150" lvl="1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en-US" sz="2000" dirty="0"/>
              <a:t>Cara </a:t>
            </a:r>
            <a:r>
              <a:rPr lang="en-US" sz="2000" dirty="0" err="1"/>
              <a:t>mana</a:t>
            </a:r>
            <a:r>
              <a:rPr lang="en-US" sz="2000" dirty="0"/>
              <a:t> yang </a:t>
            </a:r>
            <a:r>
              <a:rPr lang="en-US" sz="2000" dirty="0" err="1"/>
              <a:t>ia</a:t>
            </a:r>
            <a:r>
              <a:rPr lang="en-US" sz="2000" dirty="0"/>
              <a:t> </a:t>
            </a:r>
            <a:r>
              <a:rPr lang="en-US" sz="2000" dirty="0" err="1"/>
              <a:t>hadapi</a:t>
            </a:r>
            <a:r>
              <a:rPr lang="en-US" sz="2000" dirty="0"/>
              <a:t>?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2000" dirty="0"/>
              <a:t>Surface properties/</a:t>
            </a:r>
            <a:r>
              <a:rPr lang="en-US" sz="2000" dirty="0" err="1"/>
              <a:t>ciri-ciri</a:t>
            </a:r>
            <a:r>
              <a:rPr lang="en-US" sz="2000" dirty="0"/>
              <a:t> </a:t>
            </a:r>
            <a:r>
              <a:rPr lang="en-US" sz="2000" dirty="0" err="1"/>
              <a:t>permukaan</a:t>
            </a:r>
            <a:endParaRPr lang="en-US" sz="2000" dirty="0"/>
          </a:p>
          <a:p>
            <a:pPr marL="692150" lvl="1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en-US" sz="2000" dirty="0" err="1"/>
              <a:t>Apa</a:t>
            </a:r>
            <a:r>
              <a:rPr lang="en-US" sz="2000" dirty="0"/>
              <a:t> </a:t>
            </a:r>
            <a:r>
              <a:rPr lang="en-US" sz="2000" dirty="0" err="1"/>
              <a:t>warnanya</a:t>
            </a:r>
            <a:r>
              <a:rPr lang="en-US" sz="2000" dirty="0"/>
              <a:t>? </a:t>
            </a:r>
            <a:r>
              <a:rPr lang="en-US" sz="2000" dirty="0" err="1"/>
              <a:t>Apakah</a:t>
            </a:r>
            <a:r>
              <a:rPr lang="en-US" sz="2000" dirty="0"/>
              <a:t> </a:t>
            </a:r>
            <a:r>
              <a:rPr lang="en-US" sz="2000" dirty="0" err="1"/>
              <a:t>ia</a:t>
            </a:r>
            <a:r>
              <a:rPr lang="en-US" sz="2000" dirty="0"/>
              <a:t> </a:t>
            </a:r>
            <a:r>
              <a:rPr lang="en-US" sz="2000" dirty="0" err="1"/>
              <a:t>berkilau</a:t>
            </a:r>
            <a:r>
              <a:rPr lang="en-US" sz="2000" dirty="0"/>
              <a:t>/shinny? </a:t>
            </a:r>
            <a:r>
              <a:rPr lang="en-US" sz="2000" dirty="0" err="1"/>
              <a:t>Apakah</a:t>
            </a:r>
            <a:r>
              <a:rPr lang="en-US" sz="2000" dirty="0"/>
              <a:t> </a:t>
            </a:r>
            <a:r>
              <a:rPr lang="en-US" sz="2000" dirty="0" err="1"/>
              <a:t>ia</a:t>
            </a:r>
            <a:r>
              <a:rPr lang="en-US" sz="2000" dirty="0"/>
              <a:t> </a:t>
            </a:r>
            <a:r>
              <a:rPr lang="en-US" sz="2000" dirty="0" err="1"/>
              <a:t>lembut</a:t>
            </a:r>
            <a:r>
              <a:rPr lang="en-US" sz="2000" dirty="0"/>
              <a:t>?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2000" dirty="0"/>
              <a:t>Volumetric properties/</a:t>
            </a:r>
            <a:r>
              <a:rPr lang="en-US" sz="2000" dirty="0" err="1"/>
              <a:t>ciri-ciri</a:t>
            </a:r>
            <a:r>
              <a:rPr lang="en-US" sz="2000" dirty="0"/>
              <a:t> volumetric</a:t>
            </a:r>
          </a:p>
          <a:p>
            <a:pPr marL="692150" lvl="1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en-US" sz="2000" dirty="0" err="1"/>
              <a:t>Apakah</a:t>
            </a:r>
            <a:r>
              <a:rPr lang="en-US" sz="2000" dirty="0"/>
              <a:t> </a:t>
            </a:r>
            <a:r>
              <a:rPr lang="en-US" sz="2000" dirty="0" err="1"/>
              <a:t>ia</a:t>
            </a:r>
            <a:r>
              <a:rPr lang="en-US" sz="2000" dirty="0"/>
              <a:t> </a:t>
            </a:r>
            <a:r>
              <a:rPr lang="en-US" sz="2000" dirty="0" err="1"/>
              <a:t>tebal</a:t>
            </a:r>
            <a:r>
              <a:rPr lang="en-US" sz="2000" dirty="0"/>
              <a:t>/</a:t>
            </a:r>
            <a:r>
              <a:rPr lang="en-US" sz="2000" dirty="0" err="1"/>
              <a:t>padat</a:t>
            </a:r>
            <a:r>
              <a:rPr lang="en-US" sz="2000" dirty="0"/>
              <a:t>? </a:t>
            </a:r>
            <a:r>
              <a:rPr lang="en-US" sz="2000" dirty="0" err="1"/>
              <a:t>Bagaimana</a:t>
            </a:r>
            <a:r>
              <a:rPr lang="en-US" sz="2000" dirty="0"/>
              <a:t> </a:t>
            </a:r>
            <a:r>
              <a:rPr lang="en-US" sz="2000" dirty="0" err="1"/>
              <a:t>cara</a:t>
            </a:r>
            <a:r>
              <a:rPr lang="en-US" sz="2000" dirty="0"/>
              <a:t> </a:t>
            </a:r>
            <a:r>
              <a:rPr lang="en-US" sz="2000" dirty="0" err="1"/>
              <a:t>ia</a:t>
            </a:r>
            <a:r>
              <a:rPr lang="en-US" sz="2000" dirty="0"/>
              <a:t> </a:t>
            </a:r>
            <a:r>
              <a:rPr lang="en-US" sz="2000" dirty="0" err="1"/>
              <a:t>menyebarkan</a:t>
            </a:r>
            <a:r>
              <a:rPr lang="en-US" sz="2000" dirty="0"/>
              <a:t> </a:t>
            </a:r>
            <a:r>
              <a:rPr lang="en-US" sz="2000" dirty="0" err="1"/>
              <a:t>cahaya</a:t>
            </a:r>
            <a:r>
              <a:rPr lang="en-US" sz="2000" dirty="0"/>
              <a:t>?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2000" dirty="0"/>
              <a:t>Lights/</a:t>
            </a:r>
            <a:r>
              <a:rPr lang="en-US" sz="2000" dirty="0" err="1"/>
              <a:t>cahaya</a:t>
            </a:r>
            <a:endParaRPr lang="en-US" sz="2000" dirty="0"/>
          </a:p>
          <a:p>
            <a:pPr marL="692150" lvl="1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en-US" sz="2000" dirty="0" err="1"/>
              <a:t>Seberapa</a:t>
            </a:r>
            <a:r>
              <a:rPr lang="en-US" sz="2000" dirty="0"/>
              <a:t> </a:t>
            </a:r>
            <a:r>
              <a:rPr lang="en-US" sz="2000" dirty="0" err="1"/>
              <a:t>terang</a:t>
            </a:r>
            <a:r>
              <a:rPr lang="en-US" sz="2000" dirty="0"/>
              <a:t>? </a:t>
            </a:r>
            <a:r>
              <a:rPr lang="en-US" sz="2000" dirty="0" err="1"/>
              <a:t>Apa</a:t>
            </a:r>
            <a:r>
              <a:rPr lang="en-US" sz="2000" dirty="0"/>
              <a:t> </a:t>
            </a:r>
            <a:r>
              <a:rPr lang="en-US" sz="2000" dirty="0" err="1"/>
              <a:t>warnanya</a:t>
            </a:r>
            <a:r>
              <a:rPr lang="en-US" sz="2000" dirty="0"/>
              <a:t>? </a:t>
            </a:r>
            <a:r>
              <a:rPr lang="en-US" sz="2000" dirty="0" err="1"/>
              <a:t>dimana</a:t>
            </a:r>
            <a:r>
              <a:rPr lang="en-US" sz="2000" dirty="0"/>
              <a:t>? </a:t>
            </a:r>
            <a:r>
              <a:rPr lang="en-US" sz="2000" dirty="0" err="1"/>
              <a:t>Apakah</a:t>
            </a:r>
            <a:r>
              <a:rPr lang="en-US" sz="2000" dirty="0"/>
              <a:t> </a:t>
            </a:r>
            <a:r>
              <a:rPr lang="en-US" sz="2000" dirty="0" err="1"/>
              <a:t>terarah</a:t>
            </a:r>
            <a:r>
              <a:rPr lang="en-US" sz="2000" dirty="0"/>
              <a:t>?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2000" dirty="0"/>
              <a:t>Dan lain-lain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475A3-8436-4204-B7FF-41C9BAAA65F3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7543800" cy="884238"/>
          </a:xfrm>
        </p:spPr>
        <p:txBody>
          <a:bodyPr>
            <a:normAutofit fontScale="90000"/>
          </a:bodyPr>
          <a:lstStyle/>
          <a:p>
            <a:r>
              <a:rPr lang="en-US"/>
              <a:t>Apakah Grafik Komputer itu?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183880" cy="418795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err="1"/>
              <a:t>Grafik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berhubungan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:</a:t>
            </a:r>
          </a:p>
          <a:p>
            <a:r>
              <a:rPr lang="en-US" dirty="0" err="1"/>
              <a:t>Pemodelan</a:t>
            </a:r>
            <a:r>
              <a:rPr lang="en-US" dirty="0"/>
              <a:t> </a:t>
            </a:r>
            <a:r>
              <a:rPr lang="en-US" dirty="0" err="1"/>
              <a:t>geometris</a:t>
            </a:r>
            <a:r>
              <a:rPr lang="en-US" dirty="0"/>
              <a:t>: </a:t>
            </a:r>
            <a:r>
              <a:rPr lang="en-US" dirty="0" err="1"/>
              <a:t>menciptakan</a:t>
            </a:r>
            <a:r>
              <a:rPr lang="en-US" dirty="0"/>
              <a:t> model </a:t>
            </a:r>
            <a:r>
              <a:rPr lang="en-US" dirty="0" err="1"/>
              <a:t>matematika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objek-objek</a:t>
            </a:r>
            <a:r>
              <a:rPr lang="en-US" dirty="0"/>
              <a:t> 2D </a:t>
            </a:r>
            <a:r>
              <a:rPr lang="en-US" dirty="0" err="1"/>
              <a:t>dan</a:t>
            </a:r>
            <a:r>
              <a:rPr lang="en-US" dirty="0"/>
              <a:t> 3D.</a:t>
            </a:r>
          </a:p>
          <a:p>
            <a:r>
              <a:rPr lang="en-US" dirty="0"/>
              <a:t>Rendering: </a:t>
            </a:r>
            <a:r>
              <a:rPr lang="en-US" dirty="0" err="1"/>
              <a:t>memproduksi</a:t>
            </a:r>
            <a:r>
              <a:rPr lang="en-US" dirty="0"/>
              <a:t> image yang </a:t>
            </a:r>
            <a:r>
              <a:rPr lang="en-US" dirty="0" err="1"/>
              <a:t>diberikan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 model </a:t>
            </a:r>
            <a:r>
              <a:rPr lang="en-US" dirty="0" err="1"/>
              <a:t>ini</a:t>
            </a:r>
            <a:r>
              <a:rPr lang="en-US" dirty="0"/>
              <a:t>.</a:t>
            </a:r>
          </a:p>
          <a:p>
            <a:r>
              <a:rPr lang="en-US" dirty="0"/>
              <a:t>Animation: </a:t>
            </a:r>
            <a:r>
              <a:rPr lang="en-US" dirty="0" err="1"/>
              <a:t>Menetapkan</a:t>
            </a:r>
            <a:r>
              <a:rPr lang="en-US" dirty="0"/>
              <a:t>/</a:t>
            </a:r>
            <a:r>
              <a:rPr lang="en-US" dirty="0" err="1"/>
              <a:t>menampilkan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 </a:t>
            </a:r>
            <a:r>
              <a:rPr lang="en-US" dirty="0" err="1"/>
              <a:t>tingkah</a:t>
            </a:r>
            <a:r>
              <a:rPr lang="en-US" dirty="0"/>
              <a:t> </a:t>
            </a:r>
            <a:r>
              <a:rPr lang="en-US" dirty="0" err="1"/>
              <a:t>laku</a:t>
            </a:r>
            <a:r>
              <a:rPr lang="en-US" dirty="0"/>
              <a:t>/behavior  </a:t>
            </a:r>
            <a:r>
              <a:rPr lang="en-US" dirty="0" err="1"/>
              <a:t>objek</a:t>
            </a:r>
            <a:r>
              <a:rPr lang="en-US" dirty="0"/>
              <a:t> </a:t>
            </a:r>
            <a:r>
              <a:rPr lang="en-US" dirty="0" err="1"/>
              <a:t>bergantung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Pengolahan</a:t>
            </a:r>
            <a:r>
              <a:rPr lang="en-US" dirty="0" smtClean="0"/>
              <a:t> Citra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Memperbaiki</a:t>
            </a:r>
            <a:r>
              <a:rPr lang="en-US" dirty="0" smtClean="0"/>
              <a:t> </a:t>
            </a:r>
            <a:r>
              <a:rPr lang="en-US" dirty="0" err="1" smtClean="0"/>
              <a:t>kualitas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, </a:t>
            </a:r>
            <a:r>
              <a:rPr lang="en-US" dirty="0" err="1" smtClean="0"/>
              <a:t>dilihat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aspek</a:t>
            </a:r>
            <a:r>
              <a:rPr lang="en-US" dirty="0" smtClean="0"/>
              <a:t> </a:t>
            </a:r>
            <a:r>
              <a:rPr lang="en-US" dirty="0" err="1" smtClean="0"/>
              <a:t>radiometrik</a:t>
            </a:r>
            <a:r>
              <a:rPr lang="en-US" dirty="0" smtClean="0"/>
              <a:t> ( </a:t>
            </a:r>
            <a:r>
              <a:rPr lang="en-US" dirty="0" err="1" smtClean="0"/>
              <a:t>peningkatan</a:t>
            </a:r>
            <a:r>
              <a:rPr lang="en-US" dirty="0" smtClean="0"/>
              <a:t> </a:t>
            </a:r>
            <a:r>
              <a:rPr lang="en-US" dirty="0" err="1" smtClean="0"/>
              <a:t>kontras</a:t>
            </a:r>
            <a:r>
              <a:rPr lang="en-US" dirty="0" smtClean="0"/>
              <a:t>, </a:t>
            </a:r>
            <a:r>
              <a:rPr lang="en-US" dirty="0" err="1" smtClean="0"/>
              <a:t>transformasi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 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aspek</a:t>
            </a:r>
            <a:r>
              <a:rPr lang="en-US" dirty="0" smtClean="0"/>
              <a:t> </a:t>
            </a:r>
            <a:r>
              <a:rPr lang="en-US" dirty="0" err="1" smtClean="0"/>
              <a:t>geometrik</a:t>
            </a:r>
            <a:r>
              <a:rPr lang="en-US" dirty="0" smtClean="0"/>
              <a:t> (</a:t>
            </a:r>
            <a:r>
              <a:rPr lang="en-US" dirty="0" err="1" smtClean="0"/>
              <a:t>rotasi</a:t>
            </a:r>
            <a:r>
              <a:rPr lang="en-US" dirty="0" smtClean="0"/>
              <a:t>, </a:t>
            </a:r>
            <a:r>
              <a:rPr lang="en-US" dirty="0" err="1" smtClean="0"/>
              <a:t>translasi</a:t>
            </a:r>
            <a:r>
              <a:rPr lang="en-US" dirty="0" smtClean="0"/>
              <a:t>, </a:t>
            </a:r>
            <a:r>
              <a:rPr lang="en-US" dirty="0" err="1" smtClean="0"/>
              <a:t>skala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pemilihan</a:t>
            </a:r>
            <a:r>
              <a:rPr lang="en-US" dirty="0" smtClean="0"/>
              <a:t> </a:t>
            </a:r>
            <a:r>
              <a:rPr lang="en-US" dirty="0" err="1" smtClean="0"/>
              <a:t>citra</a:t>
            </a:r>
            <a:r>
              <a:rPr lang="en-US" dirty="0" smtClean="0"/>
              <a:t> </a:t>
            </a:r>
            <a:r>
              <a:rPr lang="en-US" dirty="0" err="1" smtClean="0"/>
              <a:t>ciri</a:t>
            </a:r>
            <a:r>
              <a:rPr lang="en-US" dirty="0" smtClean="0"/>
              <a:t> yang optimal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analisis</a:t>
            </a:r>
            <a:endParaRPr lang="en-US" dirty="0" smtClean="0"/>
          </a:p>
          <a:p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penarikan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deskripsi</a:t>
            </a:r>
            <a:r>
              <a:rPr lang="en-US" dirty="0" smtClean="0"/>
              <a:t> </a:t>
            </a:r>
            <a:r>
              <a:rPr lang="en-US" dirty="0" err="1" smtClean="0"/>
              <a:t>obyek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pengenalan</a:t>
            </a:r>
            <a:r>
              <a:rPr lang="en-US" dirty="0" smtClean="0"/>
              <a:t> </a:t>
            </a:r>
            <a:r>
              <a:rPr lang="en-US" dirty="0" err="1" smtClean="0"/>
              <a:t>obyek</a:t>
            </a:r>
            <a:r>
              <a:rPr lang="en-US" dirty="0" smtClean="0"/>
              <a:t> yang </a:t>
            </a:r>
            <a:r>
              <a:rPr lang="en-US" dirty="0" err="1" smtClean="0"/>
              <a:t>terkandung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citra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67D9C-66C1-42B9-BD69-CAA88798B4D3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1219200" y="1143000"/>
            <a:ext cx="7162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2400"/>
              <a:t>DATA/ INFO : teks, gambar, audio, video ( = multimedia)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240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2400"/>
              <a:t>Gambar/ citra/ image : info visual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2400"/>
              <a:t>“a picture is more than a thousand words” (anonim)</a:t>
            </a:r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304800" y="228600"/>
            <a:ext cx="3733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4400" b="1">
                <a:solidFill>
                  <a:schemeClr val="tx2"/>
                </a:solidFill>
              </a:rPr>
              <a:t>Pengantar</a:t>
            </a:r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533400" y="3352800"/>
            <a:ext cx="8382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</a:pPr>
            <a:r>
              <a:rPr lang="en-US" sz="2100" dirty="0"/>
              <a:t>Citra : </a:t>
            </a:r>
            <a:r>
              <a:rPr lang="en-US" sz="2100" dirty="0" err="1"/>
              <a:t>gambar</a:t>
            </a:r>
            <a:r>
              <a:rPr lang="en-US" sz="2100" dirty="0"/>
              <a:t> </a:t>
            </a:r>
            <a:r>
              <a:rPr lang="en-US" sz="2100" dirty="0" err="1"/>
              <a:t>pada</a:t>
            </a:r>
            <a:r>
              <a:rPr lang="en-US" sz="2100" dirty="0"/>
              <a:t> </a:t>
            </a:r>
            <a:r>
              <a:rPr lang="en-US" sz="2100" dirty="0" err="1"/>
              <a:t>bidang</a:t>
            </a:r>
            <a:r>
              <a:rPr lang="en-US" sz="2100" dirty="0"/>
              <a:t> 2D.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</a:pPr>
            <a:r>
              <a:rPr lang="en-US" sz="2100" dirty="0" err="1"/>
              <a:t>Secara</a:t>
            </a:r>
            <a:r>
              <a:rPr lang="en-US" sz="2100" dirty="0"/>
              <a:t> </a:t>
            </a:r>
            <a:r>
              <a:rPr lang="en-US" sz="2100" dirty="0" err="1"/>
              <a:t>matematis</a:t>
            </a:r>
            <a:r>
              <a:rPr lang="en-US" sz="2100" dirty="0"/>
              <a:t> : </a:t>
            </a:r>
            <a:r>
              <a:rPr lang="en-US" sz="2100" dirty="0" err="1"/>
              <a:t>citra</a:t>
            </a:r>
            <a:r>
              <a:rPr lang="en-US" sz="2100" dirty="0"/>
              <a:t> </a:t>
            </a:r>
            <a:r>
              <a:rPr lang="en-US" sz="2100" dirty="0" err="1"/>
              <a:t>merupakan</a:t>
            </a:r>
            <a:r>
              <a:rPr lang="en-US" sz="2100" dirty="0"/>
              <a:t> </a:t>
            </a:r>
            <a:r>
              <a:rPr lang="en-US" sz="2100" dirty="0" err="1"/>
              <a:t>fungsi</a:t>
            </a:r>
            <a:r>
              <a:rPr lang="en-US" sz="2100" dirty="0"/>
              <a:t> </a:t>
            </a:r>
            <a:r>
              <a:rPr lang="en-US" sz="2100" dirty="0" err="1"/>
              <a:t>kontinyu</a:t>
            </a:r>
            <a:r>
              <a:rPr lang="en-US" sz="2100" dirty="0"/>
              <a:t> </a:t>
            </a:r>
            <a:r>
              <a:rPr lang="en-US" sz="2100" dirty="0" err="1"/>
              <a:t>dari</a:t>
            </a:r>
            <a:r>
              <a:rPr lang="en-US" sz="2100" dirty="0"/>
              <a:t> </a:t>
            </a:r>
            <a:r>
              <a:rPr lang="en-US" sz="2100" dirty="0" err="1"/>
              <a:t>intensitas</a:t>
            </a:r>
            <a:r>
              <a:rPr lang="en-US" sz="2100" dirty="0"/>
              <a:t>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</a:pPr>
            <a:r>
              <a:rPr lang="en-US" sz="2100" dirty="0" err="1"/>
              <a:t>cahaya</a:t>
            </a:r>
            <a:r>
              <a:rPr lang="en-US" sz="2100" dirty="0"/>
              <a:t> </a:t>
            </a:r>
            <a:r>
              <a:rPr lang="en-US" sz="2100" dirty="0" err="1"/>
              <a:t>pada</a:t>
            </a:r>
            <a:r>
              <a:rPr lang="en-US" sz="2100" dirty="0"/>
              <a:t> </a:t>
            </a:r>
            <a:r>
              <a:rPr lang="en-US" sz="2100" dirty="0" err="1"/>
              <a:t>bidang</a:t>
            </a:r>
            <a:r>
              <a:rPr lang="en-US" sz="2100" dirty="0"/>
              <a:t> 2D.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</a:pPr>
            <a:r>
              <a:rPr lang="en-US" sz="2100" dirty="0"/>
              <a:t>Citra </a:t>
            </a:r>
            <a:r>
              <a:rPr lang="en-US" sz="2100" dirty="0" err="1"/>
              <a:t>diam</a:t>
            </a:r>
            <a:r>
              <a:rPr lang="en-US" sz="2100" dirty="0"/>
              <a:t> : </a:t>
            </a:r>
            <a:r>
              <a:rPr lang="en-US" sz="2100" dirty="0" err="1"/>
              <a:t>citra</a:t>
            </a:r>
            <a:r>
              <a:rPr lang="en-US" sz="2100" dirty="0"/>
              <a:t> </a:t>
            </a:r>
            <a:r>
              <a:rPr lang="en-US" sz="2100" dirty="0" err="1"/>
              <a:t>tunggal</a:t>
            </a:r>
            <a:r>
              <a:rPr lang="en-US" sz="2100" dirty="0"/>
              <a:t> yang </a:t>
            </a:r>
            <a:r>
              <a:rPr lang="en-US" sz="2100" dirty="0" err="1"/>
              <a:t>tidak</a:t>
            </a:r>
            <a:r>
              <a:rPr lang="en-US" sz="2100" dirty="0"/>
              <a:t> </a:t>
            </a:r>
            <a:r>
              <a:rPr lang="en-US" sz="2100" dirty="0" err="1"/>
              <a:t>bergerak</a:t>
            </a:r>
            <a:r>
              <a:rPr lang="en-US" sz="2100" dirty="0"/>
              <a:t>.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</a:pPr>
            <a:r>
              <a:rPr lang="en-US" sz="2100" dirty="0"/>
              <a:t>Citra </a:t>
            </a:r>
            <a:r>
              <a:rPr lang="en-US" sz="2100" dirty="0" err="1"/>
              <a:t>bergerak</a:t>
            </a:r>
            <a:r>
              <a:rPr lang="en-US" sz="2100" dirty="0"/>
              <a:t> : </a:t>
            </a:r>
            <a:r>
              <a:rPr lang="en-US" sz="2100" dirty="0" err="1"/>
              <a:t>rangkaian</a:t>
            </a:r>
            <a:r>
              <a:rPr lang="en-US" sz="2100" dirty="0"/>
              <a:t> </a:t>
            </a:r>
            <a:r>
              <a:rPr lang="en-US" sz="2100" dirty="0" err="1"/>
              <a:t>citra</a:t>
            </a:r>
            <a:r>
              <a:rPr lang="en-US" sz="2100" dirty="0"/>
              <a:t> </a:t>
            </a:r>
            <a:r>
              <a:rPr lang="en-US" sz="2100" dirty="0" err="1"/>
              <a:t>diam</a:t>
            </a:r>
            <a:r>
              <a:rPr lang="en-US" sz="2100" dirty="0"/>
              <a:t> yang </a:t>
            </a:r>
            <a:r>
              <a:rPr lang="en-US" sz="2100" dirty="0" err="1"/>
              <a:t>ditampilkan</a:t>
            </a:r>
            <a:r>
              <a:rPr lang="en-US" sz="2100" dirty="0"/>
              <a:t> </a:t>
            </a:r>
            <a:r>
              <a:rPr lang="en-US" sz="2100" dirty="0" err="1"/>
              <a:t>secara</a:t>
            </a:r>
            <a:r>
              <a:rPr lang="en-US" sz="2100" dirty="0"/>
              <a:t> </a:t>
            </a:r>
            <a:r>
              <a:rPr lang="en-US" sz="2100" dirty="0" err="1" smtClean="0"/>
              <a:t>sekuensial</a:t>
            </a:r>
            <a:r>
              <a:rPr lang="en-US" sz="21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443E8-0649-4A64-8CF0-289A77A49D7C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685800" y="762000"/>
            <a:ext cx="7848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470" dir="2700000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r>
              <a:rPr lang="en-GB" sz="2200" b="1">
                <a:solidFill>
                  <a:schemeClr val="tx2"/>
                </a:solidFill>
              </a:rPr>
              <a:t>Elemen Fungsi Dasar Sistem Pengolahan Citra</a:t>
            </a:r>
            <a:endParaRPr lang="en-GB" sz="3000" b="1">
              <a:solidFill>
                <a:schemeClr val="tx2"/>
              </a:solidFill>
            </a:endParaRP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228600" y="1524000"/>
            <a:ext cx="8915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GB" sz="2600" i="1" dirty="0" err="1"/>
              <a:t>Pembentukan</a:t>
            </a:r>
            <a:r>
              <a:rPr lang="en-GB" sz="2600" i="1" dirty="0"/>
              <a:t> Citra</a:t>
            </a:r>
          </a:p>
          <a:p>
            <a:pPr marL="692150" lvl="1" indent="-347663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en-GB" sz="2200" dirty="0"/>
              <a:t>Sensor yang </a:t>
            </a:r>
            <a:r>
              <a:rPr lang="en-GB" sz="2200" dirty="0" err="1"/>
              <a:t>sensitif</a:t>
            </a:r>
            <a:r>
              <a:rPr lang="en-GB" sz="2200" dirty="0"/>
              <a:t> </a:t>
            </a:r>
            <a:r>
              <a:rPr lang="en-GB" sz="2200" dirty="0" err="1"/>
              <a:t>terhadap</a:t>
            </a:r>
            <a:r>
              <a:rPr lang="en-GB" sz="2200" dirty="0"/>
              <a:t> </a:t>
            </a:r>
            <a:r>
              <a:rPr lang="en-GB" sz="2200" dirty="0" err="1"/>
              <a:t>gelombang</a:t>
            </a:r>
            <a:r>
              <a:rPr lang="en-GB" sz="2200" dirty="0"/>
              <a:t> EM </a:t>
            </a:r>
            <a:r>
              <a:rPr lang="en-GB" sz="2200" dirty="0" err="1"/>
              <a:t>menghasilkan</a:t>
            </a:r>
            <a:r>
              <a:rPr lang="en-GB" sz="2200" dirty="0"/>
              <a:t> </a:t>
            </a:r>
            <a:r>
              <a:rPr lang="en-GB" sz="2200" dirty="0" err="1"/>
              <a:t>sinyal</a:t>
            </a:r>
            <a:r>
              <a:rPr lang="en-GB" sz="2200" dirty="0"/>
              <a:t> </a:t>
            </a:r>
            <a:r>
              <a:rPr lang="en-GB" sz="2200" dirty="0" err="1"/>
              <a:t>listrik</a:t>
            </a:r>
            <a:r>
              <a:rPr lang="en-GB" sz="2200" dirty="0"/>
              <a:t> </a:t>
            </a:r>
            <a:r>
              <a:rPr lang="en-GB" sz="2200" dirty="0" err="1"/>
              <a:t>sesuai</a:t>
            </a:r>
            <a:r>
              <a:rPr lang="en-GB" sz="2200" dirty="0"/>
              <a:t> </a:t>
            </a:r>
            <a:r>
              <a:rPr lang="en-GB" sz="2200" dirty="0" err="1"/>
              <a:t>dengan</a:t>
            </a:r>
            <a:r>
              <a:rPr lang="en-GB" sz="2200" dirty="0"/>
              <a:t> </a:t>
            </a:r>
            <a:r>
              <a:rPr lang="en-GB" sz="2200" dirty="0" err="1"/>
              <a:t>enersi</a:t>
            </a:r>
            <a:r>
              <a:rPr lang="en-GB" sz="2200" dirty="0"/>
              <a:t> yang </a:t>
            </a:r>
            <a:r>
              <a:rPr lang="en-GB" sz="2200" dirty="0" err="1"/>
              <a:t>diterima</a:t>
            </a:r>
            <a:r>
              <a:rPr lang="en-GB" sz="2200" dirty="0"/>
              <a:t>.  </a:t>
            </a:r>
            <a:r>
              <a:rPr lang="en-GB" sz="2200" dirty="0" err="1"/>
              <a:t>Analog</a:t>
            </a:r>
            <a:r>
              <a:rPr lang="en-GB" sz="2200" dirty="0"/>
              <a:t>-to-Digital Converter / Digitizer </a:t>
            </a:r>
            <a:r>
              <a:rPr lang="en-GB" sz="2200" dirty="0" err="1"/>
              <a:t>akan</a:t>
            </a:r>
            <a:r>
              <a:rPr lang="en-GB" sz="2200" dirty="0"/>
              <a:t> </a:t>
            </a:r>
            <a:r>
              <a:rPr lang="en-GB" sz="2200" dirty="0" err="1"/>
              <a:t>mengubah</a:t>
            </a:r>
            <a:r>
              <a:rPr lang="en-GB" sz="2200" dirty="0"/>
              <a:t> </a:t>
            </a:r>
            <a:r>
              <a:rPr lang="en-GB" sz="2200" dirty="0" err="1"/>
              <a:t>sinyal</a:t>
            </a:r>
            <a:r>
              <a:rPr lang="en-GB" sz="2200" dirty="0"/>
              <a:t> </a:t>
            </a:r>
            <a:r>
              <a:rPr lang="en-GB" sz="2200" dirty="0" err="1"/>
              <a:t>listrik</a:t>
            </a:r>
            <a:r>
              <a:rPr lang="en-GB" sz="2200" dirty="0"/>
              <a:t> </a:t>
            </a:r>
            <a:r>
              <a:rPr lang="en-GB" sz="2200" dirty="0" err="1"/>
              <a:t>tersebut</a:t>
            </a:r>
            <a:r>
              <a:rPr lang="en-GB" sz="2200" dirty="0"/>
              <a:t> </a:t>
            </a:r>
            <a:r>
              <a:rPr lang="en-GB" sz="2200" dirty="0" err="1"/>
              <a:t>menjadi</a:t>
            </a:r>
            <a:r>
              <a:rPr lang="en-GB" sz="2200" dirty="0"/>
              <a:t> </a:t>
            </a:r>
            <a:r>
              <a:rPr lang="en-GB" sz="2200" dirty="0" err="1"/>
              <a:t>bentuk</a:t>
            </a:r>
            <a:r>
              <a:rPr lang="en-GB" sz="2200" dirty="0"/>
              <a:t> </a:t>
            </a:r>
            <a:r>
              <a:rPr lang="en-GB" sz="2200" dirty="0" err="1"/>
              <a:t>dijital</a:t>
            </a:r>
            <a:r>
              <a:rPr lang="en-GB" sz="2200" dirty="0"/>
              <a:t>. </a:t>
            </a:r>
          </a:p>
          <a:p>
            <a:pPr marL="692150" lvl="1" indent="-347663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en-GB" sz="2200" dirty="0"/>
              <a:t>Scanner yang </a:t>
            </a:r>
            <a:r>
              <a:rPr lang="en-GB" sz="2200" dirty="0" err="1"/>
              <a:t>menerima</a:t>
            </a:r>
            <a:r>
              <a:rPr lang="en-GB" sz="2200" dirty="0"/>
              <a:t> </a:t>
            </a:r>
            <a:r>
              <a:rPr lang="en-GB" sz="2200" dirty="0" err="1"/>
              <a:t>masukan</a:t>
            </a:r>
            <a:r>
              <a:rPr lang="en-GB" sz="2200" dirty="0"/>
              <a:t> </a:t>
            </a:r>
            <a:r>
              <a:rPr lang="en-GB" sz="2200" dirty="0" err="1"/>
              <a:t>dalam</a:t>
            </a:r>
            <a:r>
              <a:rPr lang="en-GB" sz="2200" dirty="0"/>
              <a:t> </a:t>
            </a:r>
            <a:r>
              <a:rPr lang="en-GB" sz="2200" dirty="0" err="1"/>
              <a:t>bentuk</a:t>
            </a:r>
            <a:r>
              <a:rPr lang="en-GB" sz="2200" dirty="0"/>
              <a:t> </a:t>
            </a:r>
            <a:r>
              <a:rPr lang="en-GB" sz="2200" dirty="0" err="1"/>
              <a:t>analog</a:t>
            </a:r>
            <a:r>
              <a:rPr lang="en-GB" sz="2200" dirty="0"/>
              <a:t> (</a:t>
            </a:r>
            <a:r>
              <a:rPr lang="en-GB" sz="2200" dirty="0" err="1"/>
              <a:t>dokumen</a:t>
            </a:r>
            <a:r>
              <a:rPr lang="en-GB" sz="2200" dirty="0"/>
              <a:t>, </a:t>
            </a:r>
            <a:r>
              <a:rPr lang="en-GB" sz="2200" dirty="0" err="1"/>
              <a:t>peta</a:t>
            </a:r>
            <a:r>
              <a:rPr lang="en-GB" sz="2200" dirty="0"/>
              <a:t>, </a:t>
            </a:r>
            <a:r>
              <a:rPr lang="en-GB" sz="2200" dirty="0" err="1"/>
              <a:t>foto</a:t>
            </a:r>
            <a:r>
              <a:rPr lang="en-GB" sz="2200" dirty="0"/>
              <a:t>) </a:t>
            </a:r>
            <a:r>
              <a:rPr lang="en-GB" sz="2200" dirty="0" err="1"/>
              <a:t>akan</a:t>
            </a:r>
            <a:r>
              <a:rPr lang="en-GB" sz="2200" dirty="0"/>
              <a:t> </a:t>
            </a:r>
            <a:r>
              <a:rPr lang="en-GB" sz="2200" dirty="0" err="1"/>
              <a:t>mengubah</a:t>
            </a:r>
            <a:r>
              <a:rPr lang="en-GB" sz="2200" dirty="0"/>
              <a:t> </a:t>
            </a:r>
            <a:r>
              <a:rPr lang="en-GB" sz="2200" dirty="0" err="1"/>
              <a:t>menjadi</a:t>
            </a:r>
            <a:r>
              <a:rPr lang="en-GB" sz="2200" dirty="0"/>
              <a:t> data </a:t>
            </a:r>
            <a:r>
              <a:rPr lang="en-GB" sz="2200" dirty="0" err="1"/>
              <a:t>dalam</a:t>
            </a:r>
            <a:r>
              <a:rPr lang="en-GB" sz="2200" dirty="0"/>
              <a:t> </a:t>
            </a:r>
            <a:r>
              <a:rPr lang="en-GB" sz="2200" dirty="0" err="1"/>
              <a:t>bentuk</a:t>
            </a:r>
            <a:r>
              <a:rPr lang="en-GB" sz="2200" dirty="0"/>
              <a:t> </a:t>
            </a:r>
            <a:r>
              <a:rPr lang="en-GB" sz="2200" dirty="0" err="1"/>
              <a:t>dijital</a:t>
            </a:r>
            <a:r>
              <a:rPr lang="en-GB" sz="2200" dirty="0"/>
              <a:t>.</a:t>
            </a:r>
            <a:endParaRPr lang="en-GB" sz="2200" i="1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GB" sz="2600" i="1" dirty="0" err="1"/>
              <a:t>Penyimpanan</a:t>
            </a:r>
            <a:r>
              <a:rPr lang="en-GB" sz="2600" i="1" dirty="0"/>
              <a:t> Citra</a:t>
            </a:r>
          </a:p>
          <a:p>
            <a:pPr marL="692150" lvl="1" indent="-347663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en-GB" sz="2200" dirty="0" err="1"/>
              <a:t>Penyimpanan</a:t>
            </a:r>
            <a:r>
              <a:rPr lang="en-GB" sz="2200" dirty="0"/>
              <a:t> </a:t>
            </a:r>
            <a:r>
              <a:rPr lang="en-GB" sz="2200" dirty="0" err="1"/>
              <a:t>jangka</a:t>
            </a:r>
            <a:r>
              <a:rPr lang="en-GB" sz="2200" dirty="0"/>
              <a:t> </a:t>
            </a:r>
            <a:r>
              <a:rPr lang="en-GB" sz="2200" dirty="0" err="1"/>
              <a:t>pendek</a:t>
            </a:r>
            <a:r>
              <a:rPr lang="en-GB" sz="2200" dirty="0"/>
              <a:t> (</a:t>
            </a:r>
            <a:r>
              <a:rPr lang="en-GB" sz="2200" dirty="0" err="1"/>
              <a:t>sedang</a:t>
            </a:r>
            <a:r>
              <a:rPr lang="en-GB" sz="2200" dirty="0"/>
              <a:t> </a:t>
            </a:r>
            <a:r>
              <a:rPr lang="en-GB" sz="2200" dirty="0" err="1"/>
              <a:t>diproses</a:t>
            </a:r>
            <a:r>
              <a:rPr lang="en-GB" sz="2200" dirty="0"/>
              <a:t>): memory</a:t>
            </a:r>
          </a:p>
          <a:p>
            <a:pPr marL="692150" lvl="1" indent="-347663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en-GB" sz="2200" dirty="0" err="1"/>
              <a:t>Penyimpanan</a:t>
            </a:r>
            <a:r>
              <a:rPr lang="en-GB" sz="2200" dirty="0"/>
              <a:t> on-line (</a:t>
            </a:r>
            <a:r>
              <a:rPr lang="en-GB" sz="2200" dirty="0" err="1"/>
              <a:t>siap</a:t>
            </a:r>
            <a:r>
              <a:rPr lang="en-GB" sz="2200" dirty="0"/>
              <a:t> </a:t>
            </a:r>
            <a:r>
              <a:rPr lang="en-GB" sz="2200" dirty="0" err="1"/>
              <a:t>dipakai</a:t>
            </a:r>
            <a:r>
              <a:rPr lang="en-GB" sz="2200" dirty="0"/>
              <a:t>): disk </a:t>
            </a:r>
            <a:r>
              <a:rPr lang="en-GB" sz="2200" dirty="0" err="1"/>
              <a:t>magnetik</a:t>
            </a:r>
            <a:endParaRPr lang="en-GB" sz="2200" dirty="0"/>
          </a:p>
          <a:p>
            <a:pPr marL="692150" lvl="1" indent="-347663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en-GB" sz="2200" dirty="0" err="1"/>
              <a:t>Penyimpanan</a:t>
            </a:r>
            <a:r>
              <a:rPr lang="en-GB" sz="2200" dirty="0"/>
              <a:t> </a:t>
            </a:r>
            <a:r>
              <a:rPr lang="en-GB" sz="2200" dirty="0" err="1"/>
              <a:t>arsip</a:t>
            </a:r>
            <a:r>
              <a:rPr lang="en-GB" sz="2200" dirty="0"/>
              <a:t>: pita </a:t>
            </a:r>
            <a:r>
              <a:rPr lang="en-GB" sz="2200" dirty="0" err="1"/>
              <a:t>atau</a:t>
            </a:r>
            <a:r>
              <a:rPr lang="en-GB" sz="2200" dirty="0"/>
              <a:t> disk </a:t>
            </a:r>
            <a:r>
              <a:rPr lang="en-GB" sz="2200" dirty="0" err="1"/>
              <a:t>magnetik</a:t>
            </a:r>
            <a:r>
              <a:rPr lang="en-GB" sz="2200" dirty="0"/>
              <a:t>, CD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278C-6058-413A-B0B6-375B0B3F9FDC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228600" y="457200"/>
            <a:ext cx="845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470" dir="2700000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r>
              <a:rPr lang="en-GB" sz="2200" b="1">
                <a:solidFill>
                  <a:schemeClr val="tx2"/>
                </a:solidFill>
              </a:rPr>
              <a:t>Elemen Fungsi Dasar Sistem Pengolahan Citra </a:t>
            </a:r>
            <a:br>
              <a:rPr lang="en-GB" sz="2200" b="1">
                <a:solidFill>
                  <a:schemeClr val="tx2"/>
                </a:solidFill>
              </a:rPr>
            </a:br>
            <a:r>
              <a:rPr lang="en-GB" sz="2200" b="1">
                <a:solidFill>
                  <a:schemeClr val="tx2"/>
                </a:solidFill>
              </a:rPr>
              <a:t>(Lanjutan)</a:t>
            </a: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381000" y="1524000"/>
            <a:ext cx="8458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GB" sz="2600" i="1"/>
              <a:t>Pemrosesan Citra dan Komunikasi</a:t>
            </a:r>
          </a:p>
          <a:p>
            <a:pPr marL="692150" lvl="1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en-GB" sz="2200"/>
              <a:t>Data citra berukuran besar (perlu tempat simpan yang besar serta waktu proses yang lama). </a:t>
            </a:r>
          </a:p>
          <a:p>
            <a:pPr marL="692150" lvl="1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en-GB" sz="2200"/>
              <a:t>Issue penting pada komunikasi: kompresi citra.</a:t>
            </a:r>
          </a:p>
          <a:p>
            <a:pPr marL="692150" lvl="1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en-GB" sz="2200"/>
              <a:t>Issue penting pada pemrosesan citra: proses paralel.</a:t>
            </a:r>
            <a:endParaRPr lang="en-GB" sz="2000" i="1"/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GB" sz="2600" i="1"/>
              <a:t>Peragaan Citra</a:t>
            </a:r>
          </a:p>
          <a:p>
            <a:pPr marL="692150" lvl="1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en-GB" sz="2200"/>
              <a:t>Dalam bentuk softcopy (layar peraga / monitor).</a:t>
            </a:r>
          </a:p>
          <a:p>
            <a:pPr marL="692150" lvl="1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en-GB" sz="2200"/>
              <a:t>Dalam bentuk hardcopy (printer, film writer, plotter).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237D5-6DBC-40FB-98C6-EA3CC8877993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609600" y="495300"/>
            <a:ext cx="8037513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470" dir="2700000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r>
              <a:rPr lang="en-GB" sz="3000" b="1">
                <a:solidFill>
                  <a:schemeClr val="tx2"/>
                </a:solidFill>
              </a:rPr>
              <a:t>Elemen-elemen Sistem Analisis Citra</a:t>
            </a:r>
          </a:p>
        </p:txBody>
      </p:sp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457200" y="6096000"/>
            <a:ext cx="7620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ahoma" pitchFamily="34" charset="0"/>
                <a:cs typeface="Arial" charset="0"/>
              </a:rPr>
              <a:t>(Gonzalez &amp; Woods, 1992)</a:t>
            </a:r>
          </a:p>
        </p:txBody>
      </p:sp>
      <p:pic>
        <p:nvPicPr>
          <p:cNvPr id="68616" name="Picture 8" descr="p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905000"/>
            <a:ext cx="6858000" cy="4049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30A92-65DF-4918-8030-CB5E280F1F2F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470" dir="2700000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r>
              <a:rPr lang="en-US" sz="3500" b="1">
                <a:solidFill>
                  <a:schemeClr val="tx2"/>
                </a:solidFill>
              </a:rPr>
              <a:t>Metodologi Pengolahan Citra</a:t>
            </a:r>
            <a:endParaRPr lang="en-GB" sz="3500" b="1">
              <a:solidFill>
                <a:schemeClr val="tx2"/>
              </a:solidFill>
            </a:endParaRPr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GB" sz="2100" dirty="0" err="1"/>
              <a:t>Pembentukan</a:t>
            </a:r>
            <a:r>
              <a:rPr lang="en-GB" sz="2100" dirty="0"/>
              <a:t> Citra (Data Acquisition): </a:t>
            </a:r>
            <a:r>
              <a:rPr lang="en-GB" sz="2100" dirty="0" err="1"/>
              <a:t>Menentukan</a:t>
            </a:r>
            <a:r>
              <a:rPr lang="en-GB" sz="2100" dirty="0"/>
              <a:t> data yang </a:t>
            </a:r>
            <a:r>
              <a:rPr lang="en-GB" sz="2100" dirty="0" err="1"/>
              <a:t>diperlukan</a:t>
            </a:r>
            <a:r>
              <a:rPr lang="en-GB" sz="2100" dirty="0"/>
              <a:t> </a:t>
            </a:r>
            <a:r>
              <a:rPr lang="en-GB" sz="2100" dirty="0" err="1"/>
              <a:t>dan</a:t>
            </a:r>
            <a:r>
              <a:rPr lang="en-GB" sz="2100" dirty="0"/>
              <a:t> </a:t>
            </a:r>
            <a:r>
              <a:rPr lang="en-GB" sz="2100" dirty="0" err="1"/>
              <a:t>memilih</a:t>
            </a:r>
            <a:r>
              <a:rPr lang="en-GB" sz="2100" dirty="0"/>
              <a:t> </a:t>
            </a:r>
            <a:r>
              <a:rPr lang="en-GB" sz="2100" dirty="0" err="1"/>
              <a:t>metode</a:t>
            </a:r>
            <a:r>
              <a:rPr lang="en-GB" sz="2100" dirty="0"/>
              <a:t> </a:t>
            </a:r>
            <a:r>
              <a:rPr lang="en-GB" sz="2100" dirty="0" err="1"/>
              <a:t>perekaman</a:t>
            </a:r>
            <a:r>
              <a:rPr lang="en-GB" sz="2100" dirty="0"/>
              <a:t> </a:t>
            </a:r>
            <a:r>
              <a:rPr lang="en-GB" sz="2100" dirty="0" err="1"/>
              <a:t>citra</a:t>
            </a:r>
            <a:r>
              <a:rPr lang="en-GB" sz="2100" dirty="0"/>
              <a:t> </a:t>
            </a:r>
            <a:r>
              <a:rPr lang="en-GB" sz="2100" dirty="0" smtClean="0"/>
              <a:t>digital</a:t>
            </a:r>
            <a:r>
              <a:rPr lang="en-GB" sz="2100" dirty="0"/>
              <a:t>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GB" sz="2100" dirty="0" err="1"/>
              <a:t>Pengolahan</a:t>
            </a:r>
            <a:r>
              <a:rPr lang="en-GB" sz="2100" dirty="0"/>
              <a:t> Citra Tingkat </a:t>
            </a:r>
            <a:r>
              <a:rPr lang="en-GB" sz="2100" dirty="0" err="1"/>
              <a:t>Awal</a:t>
            </a:r>
            <a:r>
              <a:rPr lang="en-GB" sz="2100" dirty="0"/>
              <a:t> (Image </a:t>
            </a:r>
            <a:r>
              <a:rPr lang="en-GB" sz="2100" dirty="0" err="1"/>
              <a:t>Preprocessing</a:t>
            </a:r>
            <a:r>
              <a:rPr lang="en-GB" sz="2100" dirty="0"/>
              <a:t>): </a:t>
            </a:r>
            <a:r>
              <a:rPr lang="en-GB" sz="2100" dirty="0" err="1"/>
              <a:t>Meningkatkan</a:t>
            </a:r>
            <a:r>
              <a:rPr lang="en-GB" sz="2100" dirty="0"/>
              <a:t> </a:t>
            </a:r>
            <a:r>
              <a:rPr lang="en-GB" sz="2100" dirty="0" err="1"/>
              <a:t>kontras</a:t>
            </a:r>
            <a:r>
              <a:rPr lang="en-GB" sz="2100" dirty="0"/>
              <a:t>, </a:t>
            </a:r>
            <a:r>
              <a:rPr lang="en-GB" sz="2100" dirty="0" err="1"/>
              <a:t>menghilangkan</a:t>
            </a:r>
            <a:r>
              <a:rPr lang="en-GB" sz="2100" dirty="0"/>
              <a:t> </a:t>
            </a:r>
            <a:r>
              <a:rPr lang="en-GB" sz="2100" dirty="0" err="1"/>
              <a:t>gangguan</a:t>
            </a:r>
            <a:r>
              <a:rPr lang="en-GB" sz="2100" dirty="0"/>
              <a:t> </a:t>
            </a:r>
            <a:r>
              <a:rPr lang="en-GB" sz="2100" dirty="0" err="1"/>
              <a:t>geometrik</a:t>
            </a:r>
            <a:r>
              <a:rPr lang="en-GB" sz="2100" dirty="0"/>
              <a:t> / </a:t>
            </a:r>
            <a:r>
              <a:rPr lang="en-GB" sz="2100" dirty="0" err="1"/>
              <a:t>radiometrik</a:t>
            </a:r>
            <a:r>
              <a:rPr lang="en-GB" sz="2100" dirty="0"/>
              <a:t>, </a:t>
            </a:r>
            <a:r>
              <a:rPr lang="en-GB" sz="2100" dirty="0" err="1"/>
              <a:t>menentukan</a:t>
            </a:r>
            <a:r>
              <a:rPr lang="en-GB" sz="2100" dirty="0"/>
              <a:t> </a:t>
            </a:r>
            <a:r>
              <a:rPr lang="en-GB" sz="2100" dirty="0" err="1"/>
              <a:t>bagian</a:t>
            </a:r>
            <a:r>
              <a:rPr lang="en-GB" sz="2100" dirty="0"/>
              <a:t> </a:t>
            </a:r>
            <a:r>
              <a:rPr lang="en-GB" sz="2100" dirty="0" err="1"/>
              <a:t>citra</a:t>
            </a:r>
            <a:r>
              <a:rPr lang="en-GB" sz="2100" dirty="0"/>
              <a:t> yang </a:t>
            </a:r>
            <a:r>
              <a:rPr lang="en-GB" sz="2100" dirty="0" err="1"/>
              <a:t>akan</a:t>
            </a:r>
            <a:r>
              <a:rPr lang="en-GB" sz="2100" dirty="0"/>
              <a:t> </a:t>
            </a:r>
            <a:r>
              <a:rPr lang="en-GB" sz="2100" dirty="0" err="1"/>
              <a:t>diobservasi</a:t>
            </a:r>
            <a:r>
              <a:rPr lang="en-GB" sz="2100" dirty="0"/>
              <a:t>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GB" sz="2100" dirty="0" err="1"/>
              <a:t>Segmentasi</a:t>
            </a:r>
            <a:r>
              <a:rPr lang="en-GB" sz="2100" dirty="0"/>
              <a:t> Citra (Image Segmentation) </a:t>
            </a:r>
            <a:r>
              <a:rPr lang="en-GB" sz="2100" dirty="0" err="1"/>
              <a:t>dan</a:t>
            </a:r>
            <a:r>
              <a:rPr lang="en-GB" sz="2100" dirty="0"/>
              <a:t> </a:t>
            </a:r>
            <a:r>
              <a:rPr lang="en-GB" sz="2100" dirty="0" err="1"/>
              <a:t>Deteksi</a:t>
            </a:r>
            <a:r>
              <a:rPr lang="en-GB" sz="2100" dirty="0"/>
              <a:t> </a:t>
            </a:r>
            <a:r>
              <a:rPr lang="en-GB" sz="2100" dirty="0" err="1"/>
              <a:t>Sisi</a:t>
            </a:r>
            <a:r>
              <a:rPr lang="en-GB" sz="2100" dirty="0"/>
              <a:t> (Edge Detection): </a:t>
            </a:r>
            <a:r>
              <a:rPr lang="en-GB" sz="2100" dirty="0" err="1"/>
              <a:t>Melakukan</a:t>
            </a:r>
            <a:r>
              <a:rPr lang="en-GB" sz="2100" dirty="0"/>
              <a:t> </a:t>
            </a:r>
            <a:r>
              <a:rPr lang="en-GB" sz="2100" dirty="0" err="1"/>
              <a:t>partisi</a:t>
            </a:r>
            <a:r>
              <a:rPr lang="en-GB" sz="2100" dirty="0"/>
              <a:t> </a:t>
            </a:r>
            <a:r>
              <a:rPr lang="en-GB" sz="2100" dirty="0" err="1"/>
              <a:t>citra</a:t>
            </a:r>
            <a:r>
              <a:rPr lang="en-GB" sz="2100" dirty="0"/>
              <a:t> </a:t>
            </a:r>
            <a:r>
              <a:rPr lang="en-GB" sz="2100" dirty="0" err="1"/>
              <a:t>menjadi</a:t>
            </a:r>
            <a:r>
              <a:rPr lang="en-GB" sz="2100" dirty="0"/>
              <a:t> </a:t>
            </a:r>
            <a:r>
              <a:rPr lang="en-GB" sz="2100" dirty="0" err="1"/>
              <a:t>wilayah-wilayah</a:t>
            </a:r>
            <a:r>
              <a:rPr lang="en-GB" sz="2100" dirty="0"/>
              <a:t> </a:t>
            </a:r>
            <a:r>
              <a:rPr lang="en-GB" sz="2100" dirty="0" err="1"/>
              <a:t>obyek</a:t>
            </a:r>
            <a:r>
              <a:rPr lang="en-GB" sz="2100" dirty="0"/>
              <a:t> (internal properties) </a:t>
            </a:r>
            <a:r>
              <a:rPr lang="en-GB" sz="2100" dirty="0" err="1"/>
              <a:t>atau</a:t>
            </a:r>
            <a:r>
              <a:rPr lang="en-GB" sz="2100" dirty="0"/>
              <a:t> </a:t>
            </a:r>
            <a:r>
              <a:rPr lang="en-GB" sz="2100" dirty="0" err="1"/>
              <a:t>menentukan</a:t>
            </a:r>
            <a:r>
              <a:rPr lang="en-GB" sz="2100" dirty="0"/>
              <a:t> </a:t>
            </a:r>
            <a:r>
              <a:rPr lang="en-GB" sz="2100" dirty="0" err="1"/>
              <a:t>garis</a:t>
            </a:r>
            <a:r>
              <a:rPr lang="en-GB" sz="2100" dirty="0"/>
              <a:t> </a:t>
            </a:r>
            <a:r>
              <a:rPr lang="en-GB" sz="2100" dirty="0" err="1"/>
              <a:t>batas</a:t>
            </a:r>
            <a:r>
              <a:rPr lang="en-GB" sz="2100" dirty="0"/>
              <a:t> </a:t>
            </a:r>
            <a:r>
              <a:rPr lang="en-GB" sz="2100" dirty="0" err="1"/>
              <a:t>wilayah</a:t>
            </a:r>
            <a:r>
              <a:rPr lang="en-GB" sz="2100" dirty="0"/>
              <a:t> </a:t>
            </a:r>
            <a:r>
              <a:rPr lang="en-GB" sz="2100" dirty="0" err="1"/>
              <a:t>obyek</a:t>
            </a:r>
            <a:r>
              <a:rPr lang="en-GB" sz="2100" dirty="0"/>
              <a:t> (external shape characteristics).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GB" sz="2100" dirty="0" err="1"/>
              <a:t>Seleksi</a:t>
            </a:r>
            <a:r>
              <a:rPr lang="en-GB" sz="2100" dirty="0"/>
              <a:t> </a:t>
            </a:r>
            <a:r>
              <a:rPr lang="en-GB" sz="2100" dirty="0" err="1"/>
              <a:t>dan</a:t>
            </a:r>
            <a:r>
              <a:rPr lang="en-GB" sz="2100" dirty="0"/>
              <a:t> </a:t>
            </a:r>
            <a:r>
              <a:rPr lang="en-GB" sz="2100" dirty="0" err="1"/>
              <a:t>Ekstraksi</a:t>
            </a:r>
            <a:r>
              <a:rPr lang="en-GB" sz="2100" dirty="0"/>
              <a:t> </a:t>
            </a:r>
            <a:r>
              <a:rPr lang="en-GB" sz="2100" dirty="0" err="1"/>
              <a:t>Ciri</a:t>
            </a:r>
            <a:r>
              <a:rPr lang="en-GB" sz="2100" dirty="0"/>
              <a:t> (Feature Extraction and Selection): </a:t>
            </a:r>
            <a:r>
              <a:rPr lang="en-GB" sz="2100" dirty="0" err="1"/>
              <a:t>Seleksi</a:t>
            </a:r>
            <a:r>
              <a:rPr lang="en-GB" sz="2100" dirty="0"/>
              <a:t> </a:t>
            </a:r>
            <a:r>
              <a:rPr lang="en-GB" sz="2100" dirty="0" err="1"/>
              <a:t>ciri</a:t>
            </a:r>
            <a:r>
              <a:rPr lang="en-GB" sz="2100" dirty="0"/>
              <a:t> </a:t>
            </a:r>
            <a:r>
              <a:rPr lang="en-GB" sz="2100" dirty="0" err="1"/>
              <a:t>memilih</a:t>
            </a:r>
            <a:r>
              <a:rPr lang="en-GB" sz="2100" dirty="0"/>
              <a:t> </a:t>
            </a:r>
            <a:r>
              <a:rPr lang="en-GB" sz="2100" dirty="0" err="1"/>
              <a:t>informasi</a:t>
            </a:r>
            <a:r>
              <a:rPr lang="en-GB" sz="2100" dirty="0"/>
              <a:t> </a:t>
            </a:r>
            <a:r>
              <a:rPr lang="en-GB" sz="2100" dirty="0" err="1"/>
              <a:t>kwantitatif</a:t>
            </a:r>
            <a:r>
              <a:rPr lang="en-GB" sz="2100" dirty="0"/>
              <a:t> </a:t>
            </a:r>
            <a:r>
              <a:rPr lang="en-GB" sz="2100" dirty="0" err="1"/>
              <a:t>dari</a:t>
            </a:r>
            <a:r>
              <a:rPr lang="en-GB" sz="2100" dirty="0"/>
              <a:t> </a:t>
            </a:r>
            <a:r>
              <a:rPr lang="en-GB" sz="2100" dirty="0" err="1"/>
              <a:t>ciri</a:t>
            </a:r>
            <a:r>
              <a:rPr lang="en-GB" sz="2100" dirty="0"/>
              <a:t> yang </a:t>
            </a:r>
            <a:r>
              <a:rPr lang="en-GB" sz="2100" dirty="0" err="1"/>
              <a:t>ada</a:t>
            </a:r>
            <a:r>
              <a:rPr lang="en-GB" sz="2100" dirty="0"/>
              <a:t>, yang </a:t>
            </a:r>
            <a:r>
              <a:rPr lang="en-GB" sz="2100" dirty="0" err="1"/>
              <a:t>dapat</a:t>
            </a:r>
            <a:r>
              <a:rPr lang="en-GB" sz="2100" dirty="0"/>
              <a:t> </a:t>
            </a:r>
            <a:r>
              <a:rPr lang="en-GB" sz="2100" dirty="0" err="1"/>
              <a:t>membedakan</a:t>
            </a:r>
            <a:r>
              <a:rPr lang="en-GB" sz="2100" dirty="0"/>
              <a:t> </a:t>
            </a:r>
            <a:r>
              <a:rPr lang="en-GB" sz="2100" dirty="0" err="1"/>
              <a:t>kelas-kelas</a:t>
            </a:r>
            <a:r>
              <a:rPr lang="en-GB" sz="2100" dirty="0"/>
              <a:t> </a:t>
            </a:r>
            <a:r>
              <a:rPr lang="en-GB" sz="2100" dirty="0" err="1"/>
              <a:t>obyek</a:t>
            </a:r>
            <a:r>
              <a:rPr lang="en-GB" sz="2100" dirty="0"/>
              <a:t> </a:t>
            </a:r>
            <a:r>
              <a:rPr lang="en-GB" sz="2100" dirty="0" err="1"/>
              <a:t>secara</a:t>
            </a:r>
            <a:r>
              <a:rPr lang="en-GB" sz="2100" dirty="0"/>
              <a:t> </a:t>
            </a:r>
            <a:r>
              <a:rPr lang="en-GB" sz="2100" dirty="0" err="1"/>
              <a:t>baik</a:t>
            </a:r>
            <a:r>
              <a:rPr lang="en-GB" sz="2100" dirty="0"/>
              <a:t>.  </a:t>
            </a:r>
            <a:r>
              <a:rPr lang="en-GB" sz="2100" dirty="0" err="1"/>
              <a:t>Ekstraksi</a:t>
            </a:r>
            <a:r>
              <a:rPr lang="en-GB" sz="2100" dirty="0"/>
              <a:t> </a:t>
            </a:r>
            <a:r>
              <a:rPr lang="en-GB" sz="2100" dirty="0" err="1"/>
              <a:t>ciri</a:t>
            </a:r>
            <a:r>
              <a:rPr lang="en-GB" sz="2100" dirty="0"/>
              <a:t> </a:t>
            </a:r>
            <a:r>
              <a:rPr lang="en-GB" sz="2100" dirty="0" err="1"/>
              <a:t>mengukur</a:t>
            </a:r>
            <a:r>
              <a:rPr lang="en-GB" sz="2100" dirty="0"/>
              <a:t> </a:t>
            </a:r>
            <a:r>
              <a:rPr lang="en-GB" sz="2100" dirty="0" err="1"/>
              <a:t>besaran</a:t>
            </a:r>
            <a:r>
              <a:rPr lang="en-GB" sz="2100" dirty="0"/>
              <a:t> </a:t>
            </a:r>
            <a:r>
              <a:rPr lang="en-GB" sz="2100" dirty="0" err="1" smtClean="0"/>
              <a:t>kuantitatif</a:t>
            </a:r>
            <a:r>
              <a:rPr lang="en-GB" sz="2100" dirty="0" smtClean="0"/>
              <a:t> </a:t>
            </a:r>
            <a:r>
              <a:rPr lang="en-GB" sz="2100" dirty="0" err="1"/>
              <a:t>ciri</a:t>
            </a:r>
            <a:r>
              <a:rPr lang="en-GB" sz="2100" dirty="0"/>
              <a:t> </a:t>
            </a:r>
            <a:r>
              <a:rPr lang="en-GB" sz="2100" dirty="0" err="1"/>
              <a:t>setiap</a:t>
            </a:r>
            <a:r>
              <a:rPr lang="en-GB" sz="2100" dirty="0"/>
              <a:t> </a:t>
            </a:r>
            <a:r>
              <a:rPr lang="en-GB" sz="2100" dirty="0" err="1"/>
              <a:t>piksel</a:t>
            </a:r>
            <a:endParaRPr lang="en-GB" sz="2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59348-85B1-4BB4-99A3-21D680B963BB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470" dir="2700000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r>
              <a:rPr lang="en-US" sz="2600" b="1">
                <a:solidFill>
                  <a:schemeClr val="tx2"/>
                </a:solidFill>
              </a:rPr>
              <a:t>Metodologi Pengolahan Citra (Lanjutan)</a:t>
            </a:r>
            <a:endParaRPr lang="en-GB" sz="2600" b="1">
              <a:solidFill>
                <a:schemeClr val="tx2"/>
              </a:solidFill>
            </a:endParaRPr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228600" y="1295400"/>
            <a:ext cx="8610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GB" sz="2100"/>
              <a:t>Representasi dan Deskripsi: Suatu wilayah dapat direpresentasi sebagai suatu list titik-titik koordinat dalam loop yang tertutup, dengan deskripsi luasan / perimeternya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GB" sz="2100"/>
              <a:t>Pengenalan Pola (Pattern Recognition): Memberikan label kategori obyek pada setiap piksel citra berdasarkan informasi yang diberikan oleh deskriptor atau ciri piksel bersangkutan (pewilayahan jaringan keras dan pewilayahan berbagai jaringan lunak pada citra biomedik)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GB" sz="2100"/>
              <a:t>Interpretasi Citra (Image Interpretation): Memberikan arti pada obyek yang sudah berhasil dikenali (dari citra klasifikasi biomedik dapat dilihat adanya penyakit tumor)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GB" sz="2100"/>
              <a:t>Penyusunan Basis Pengetahuan: Basis pengetahuan ini digunakan sebagai referensi pada proses template matching / object recognition.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9087F-0658-4CCF-8331-8069EDDCC3CA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1371600" y="990600"/>
            <a:ext cx="7391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470" dir="2700000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r>
              <a:rPr lang="en-GB" sz="3900" b="1">
                <a:solidFill>
                  <a:schemeClr val="tx2"/>
                </a:solidFill>
              </a:rPr>
              <a:t>Aplikasi Pengolahan Citra</a:t>
            </a: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304800" y="2133600"/>
            <a:ext cx="8839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GB" sz="2600" i="1"/>
              <a:t>Kedokteran Gigi (Orthodonti);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GB" sz="2600" i="1"/>
              <a:t>Kedokteran Biomedik;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GB" sz="2600" i="1"/>
              <a:t>Penginderaan Jarak Jauh / Inderaja (Remote Sensing);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GB" sz="2600" i="1"/>
              <a:t>Industri;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GB" sz="2600" i="1"/>
              <a:t>Bahasa Isyarat;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GB" sz="2600" i="1"/>
              <a:t>Pengenalan Karakter.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Contact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Phone Number </a:t>
            </a:r>
          </a:p>
          <a:p>
            <a:pPr algn="ctr">
              <a:buNone/>
            </a:pPr>
            <a:r>
              <a:rPr lang="en-US" dirty="0" smtClean="0"/>
              <a:t>081221794565</a:t>
            </a:r>
          </a:p>
          <a:p>
            <a:pPr algn="ctr">
              <a:buNone/>
            </a:pPr>
            <a:r>
              <a:rPr lang="en-US" dirty="0" smtClean="0"/>
              <a:t>(08.00-14.00)</a:t>
            </a:r>
            <a:endParaRPr lang="en-US" dirty="0"/>
          </a:p>
          <a:p>
            <a:pPr>
              <a:buNone/>
            </a:pPr>
            <a:r>
              <a:rPr lang="en-US" dirty="0" smtClean="0"/>
              <a:t>Email</a:t>
            </a:r>
          </a:p>
          <a:p>
            <a:pPr algn="ctr">
              <a:buNone/>
            </a:pPr>
            <a:r>
              <a:rPr lang="en-US" dirty="0" smtClean="0">
                <a:hlinkClick r:id="rId2"/>
              </a:rPr>
              <a:t>annaDaraandriana@yahoo.com</a:t>
            </a:r>
            <a:endParaRPr lang="en-US" dirty="0" smtClean="0"/>
          </a:p>
          <a:p>
            <a:pPr algn="ctr">
              <a:buNone/>
            </a:pPr>
            <a:r>
              <a:rPr lang="en-US" dirty="0" smtClean="0"/>
              <a:t>( </a:t>
            </a:r>
            <a:r>
              <a:rPr lang="en-US" dirty="0" err="1" smtClean="0"/>
              <a:t>kelas_nama</a:t>
            </a:r>
            <a:r>
              <a:rPr lang="en-US" dirty="0" smtClean="0"/>
              <a:t>/</a:t>
            </a:r>
            <a:r>
              <a:rPr lang="en-US" dirty="0" err="1" smtClean="0"/>
              <a:t>kel_tugas</a:t>
            </a:r>
            <a:r>
              <a:rPr lang="en-US" dirty="0" smtClean="0"/>
              <a:t>…. )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3CAA8-CA5D-49F0-94ED-C670EB8ED9C2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690563" y="495300"/>
            <a:ext cx="780573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470" dir="2700000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r>
              <a:rPr lang="en-GB" sz="2600" b="1">
                <a:solidFill>
                  <a:schemeClr val="tx2"/>
                </a:solidFill>
              </a:rPr>
              <a:t>Aplikasi Kedokteran (Biomedik)</a:t>
            </a:r>
            <a:r>
              <a:rPr lang="en-GB" sz="1700" b="1">
                <a:solidFill>
                  <a:schemeClr val="tx2"/>
                </a:solidFill>
              </a:rPr>
              <a:t/>
            </a:r>
            <a:br>
              <a:rPr lang="en-GB" sz="1700" b="1">
                <a:solidFill>
                  <a:schemeClr val="tx2"/>
                </a:solidFill>
              </a:rPr>
            </a:br>
            <a:r>
              <a:rPr lang="en-GB" sz="2000" b="1">
                <a:solidFill>
                  <a:schemeClr val="tx2"/>
                </a:solidFill>
              </a:rPr>
              <a:t>(Sumber: Thesis S2 Kartono)</a:t>
            </a:r>
            <a:endParaRPr lang="en-GB" sz="3900" b="1">
              <a:solidFill>
                <a:schemeClr val="tx2"/>
              </a:solidFill>
            </a:endParaRPr>
          </a:p>
        </p:txBody>
      </p:sp>
      <p:pic>
        <p:nvPicPr>
          <p:cNvPr id="58373" name="Picture 5" descr="im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438400"/>
            <a:ext cx="2819400" cy="2741613"/>
          </a:xfrm>
          <a:prstGeom prst="rect">
            <a:avLst/>
          </a:prstGeom>
          <a:noFill/>
        </p:spPr>
      </p:pic>
      <p:pic>
        <p:nvPicPr>
          <p:cNvPr id="58374" name="Picture 6" descr="im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2438400"/>
            <a:ext cx="2682875" cy="2743200"/>
          </a:xfrm>
          <a:prstGeom prst="rect">
            <a:avLst/>
          </a:prstGeom>
          <a:noFill/>
        </p:spPr>
      </p:pic>
      <p:pic>
        <p:nvPicPr>
          <p:cNvPr id="58375" name="Picture 7" descr="im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2438400"/>
            <a:ext cx="2971800" cy="2733675"/>
          </a:xfrm>
          <a:prstGeom prst="rect">
            <a:avLst/>
          </a:prstGeom>
          <a:noFill/>
        </p:spPr>
      </p:pic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228600" y="5334000"/>
            <a:ext cx="8686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ahoma" pitchFamily="34" charset="0"/>
                <a:cs typeface="Arial" charset="0"/>
              </a:rPr>
              <a:t>     Thorax X-Ray     Standard Landmarks      Thorax Tissue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D8C07-532C-47AA-9EBE-1CB4A5D5D794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690563" y="495300"/>
            <a:ext cx="780573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470" dir="2700000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r>
              <a:rPr lang="en-GB" sz="2600" b="1">
                <a:solidFill>
                  <a:schemeClr val="tx2"/>
                </a:solidFill>
              </a:rPr>
              <a:t>Aplikasi Penginderaan Jarak Jauh</a:t>
            </a:r>
            <a:r>
              <a:rPr lang="en-GB" sz="1700" b="1">
                <a:solidFill>
                  <a:schemeClr val="tx2"/>
                </a:solidFill>
              </a:rPr>
              <a:t/>
            </a:r>
            <a:br>
              <a:rPr lang="en-GB" sz="1700" b="1">
                <a:solidFill>
                  <a:schemeClr val="tx2"/>
                </a:solidFill>
              </a:rPr>
            </a:br>
            <a:r>
              <a:rPr lang="en-GB" sz="2000" b="1">
                <a:solidFill>
                  <a:schemeClr val="tx2"/>
                </a:solidFill>
              </a:rPr>
              <a:t>(Sumber: Murni, 1997)</a:t>
            </a:r>
            <a:endParaRPr lang="en-GB" sz="3900" b="1">
              <a:solidFill>
                <a:schemeClr val="tx2"/>
              </a:solidFill>
            </a:endParaRP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6781800" y="3124200"/>
            <a:ext cx="2286000" cy="2682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ahoma" pitchFamily="34" charset="0"/>
                <a:cs typeface="Arial" charset="0"/>
              </a:rPr>
              <a:t>Urut kiri ke kanan atas ke bawah:</a:t>
            </a:r>
          </a:p>
          <a:p>
            <a:pPr>
              <a:spcBef>
                <a:spcPct val="50000"/>
              </a:spcBef>
            </a:pPr>
            <a:r>
              <a:rPr lang="en-US" sz="2000">
                <a:latin typeface="Tahoma" pitchFamily="34" charset="0"/>
                <a:cs typeface="Arial" charset="0"/>
              </a:rPr>
              <a:t>Citra Optik;      Klasifikasi Optik;              Citra Hasil Mosaik;     Citra Radar; Klasifikasi Radar;             Citra Hasil Fusi.</a:t>
            </a:r>
          </a:p>
        </p:txBody>
      </p:sp>
      <p:pic>
        <p:nvPicPr>
          <p:cNvPr id="59398" name="Picture 6" descr="l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133600"/>
            <a:ext cx="2054225" cy="2057400"/>
          </a:xfrm>
          <a:prstGeom prst="rect">
            <a:avLst/>
          </a:prstGeom>
          <a:noFill/>
        </p:spPr>
      </p:pic>
      <p:pic>
        <p:nvPicPr>
          <p:cNvPr id="59399" name="Picture 7" descr="l4cla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2133600"/>
            <a:ext cx="2035175" cy="2057400"/>
          </a:xfrm>
          <a:prstGeom prst="rect">
            <a:avLst/>
          </a:prstGeom>
          <a:noFill/>
        </p:spPr>
      </p:pic>
      <p:pic>
        <p:nvPicPr>
          <p:cNvPr id="59400" name="Picture 8" descr="mos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2133600"/>
            <a:ext cx="2057400" cy="2044700"/>
          </a:xfrm>
          <a:prstGeom prst="rect">
            <a:avLst/>
          </a:prstGeom>
          <a:noFill/>
        </p:spPr>
      </p:pic>
      <p:pic>
        <p:nvPicPr>
          <p:cNvPr id="59401" name="Picture 9" descr="rd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4267200"/>
            <a:ext cx="2109788" cy="2133600"/>
          </a:xfrm>
          <a:prstGeom prst="rect">
            <a:avLst/>
          </a:prstGeom>
          <a:noFill/>
        </p:spPr>
      </p:pic>
      <p:pic>
        <p:nvPicPr>
          <p:cNvPr id="59402" name="Picture 10" descr="rd4cla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62200" y="4267200"/>
            <a:ext cx="2133600" cy="2098675"/>
          </a:xfrm>
          <a:prstGeom prst="rect">
            <a:avLst/>
          </a:prstGeom>
          <a:noFill/>
        </p:spPr>
      </p:pic>
      <p:pic>
        <p:nvPicPr>
          <p:cNvPr id="59403" name="Picture 11" descr="fus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4267200"/>
            <a:ext cx="200025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17871-35CB-4B5C-A80E-C11235AF9984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690563" y="495300"/>
            <a:ext cx="780573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470" dir="2700000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r>
              <a:rPr lang="en-GB" sz="2600" b="1">
                <a:solidFill>
                  <a:schemeClr val="tx2"/>
                </a:solidFill>
              </a:rPr>
              <a:t>Aplikasi Industri</a:t>
            </a:r>
            <a:r>
              <a:rPr lang="en-GB" sz="1700" b="1">
                <a:solidFill>
                  <a:schemeClr val="tx2"/>
                </a:solidFill>
              </a:rPr>
              <a:t/>
            </a:r>
            <a:br>
              <a:rPr lang="en-GB" sz="1700" b="1">
                <a:solidFill>
                  <a:schemeClr val="tx2"/>
                </a:solidFill>
              </a:rPr>
            </a:br>
            <a:r>
              <a:rPr lang="en-GB" sz="2000" b="1">
                <a:solidFill>
                  <a:schemeClr val="tx2"/>
                </a:solidFill>
              </a:rPr>
              <a:t>(Sumber: Jain dan Murni, 1990)</a:t>
            </a:r>
            <a:endParaRPr lang="en-GB" sz="3900" b="1">
              <a:solidFill>
                <a:schemeClr val="tx2"/>
              </a:solidFill>
            </a:endParaRPr>
          </a:p>
        </p:txBody>
      </p:sp>
      <p:pic>
        <p:nvPicPr>
          <p:cNvPr id="60421" name="Picture 5" descr="im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514600"/>
            <a:ext cx="2397125" cy="3276600"/>
          </a:xfrm>
          <a:prstGeom prst="rect">
            <a:avLst/>
          </a:prstGeom>
          <a:noFill/>
        </p:spPr>
      </p:pic>
      <p:pic>
        <p:nvPicPr>
          <p:cNvPr id="60422" name="Picture 6" descr="im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2514600"/>
            <a:ext cx="2508250" cy="3276600"/>
          </a:xfrm>
          <a:prstGeom prst="rect">
            <a:avLst/>
          </a:prstGeom>
          <a:noFill/>
        </p:spPr>
      </p:pic>
      <p:pic>
        <p:nvPicPr>
          <p:cNvPr id="60423" name="Picture 7" descr="im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2590800"/>
            <a:ext cx="2579688" cy="3200400"/>
          </a:xfrm>
          <a:prstGeom prst="rect">
            <a:avLst/>
          </a:prstGeom>
          <a:noFill/>
        </p:spPr>
      </p:pic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3200400" y="2590800"/>
            <a:ext cx="2438400" cy="3200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304800" y="6019800"/>
            <a:ext cx="8839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ahoma" pitchFamily="34" charset="0"/>
                <a:cs typeface="Arial" charset="0"/>
              </a:rPr>
              <a:t> Original Image            Edge Image         Recognized Circle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E5DAE-AD30-47C7-BEEA-FD334734D1FA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690563" y="495300"/>
            <a:ext cx="780573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470" dir="2700000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r>
              <a:rPr lang="en-GB" sz="2600" b="1">
                <a:solidFill>
                  <a:schemeClr val="tx2"/>
                </a:solidFill>
              </a:rPr>
              <a:t>Aplikasi Pengenalan Karakter</a:t>
            </a:r>
            <a:r>
              <a:rPr lang="en-GB" sz="1700" b="1">
                <a:solidFill>
                  <a:schemeClr val="tx2"/>
                </a:solidFill>
              </a:rPr>
              <a:t/>
            </a:r>
            <a:br>
              <a:rPr lang="en-GB" sz="1700" b="1">
                <a:solidFill>
                  <a:schemeClr val="tx2"/>
                </a:solidFill>
              </a:rPr>
            </a:br>
            <a:r>
              <a:rPr lang="en-GB" sz="2000" b="1">
                <a:solidFill>
                  <a:schemeClr val="tx2"/>
                </a:solidFill>
              </a:rPr>
              <a:t>(Sumber: Edi, 2002)</a:t>
            </a:r>
            <a:endParaRPr lang="en-GB" sz="3900" b="1">
              <a:solidFill>
                <a:schemeClr val="tx2"/>
              </a:solidFill>
            </a:endParaRPr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685800" y="5486400"/>
            <a:ext cx="8458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ahoma" pitchFamily="34" charset="0"/>
                <a:cs typeface="Arial" charset="0"/>
              </a:rPr>
              <a:t>     Huruf hasil scanning      Huruf setelah ‘skeletonizing’</a:t>
            </a:r>
          </a:p>
        </p:txBody>
      </p:sp>
      <p:pic>
        <p:nvPicPr>
          <p:cNvPr id="61446" name="Picture 6" descr="p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286000"/>
            <a:ext cx="2968625" cy="3048000"/>
          </a:xfrm>
          <a:prstGeom prst="rect">
            <a:avLst/>
          </a:prstGeom>
          <a:noFill/>
        </p:spPr>
      </p:pic>
      <p:pic>
        <p:nvPicPr>
          <p:cNvPr id="61447" name="Picture 7" descr="pp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286000"/>
            <a:ext cx="2967038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err="1" smtClean="0"/>
              <a:t>visi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otomasi</a:t>
            </a:r>
            <a:r>
              <a:rPr lang="en-US" dirty="0" smtClean="0"/>
              <a:t> yang </a:t>
            </a:r>
            <a:r>
              <a:rPr lang="en-US" dirty="0" err="1" smtClean="0"/>
              <a:t>mengintegrasikan</a:t>
            </a:r>
            <a:r>
              <a:rPr lang="en-US" dirty="0" smtClean="0"/>
              <a:t> </a:t>
            </a:r>
            <a:r>
              <a:rPr lang="en-US" dirty="0" err="1" smtClean="0"/>
              <a:t>sejumlah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persepsi</a:t>
            </a:r>
            <a:r>
              <a:rPr lang="en-US" dirty="0" smtClean="0"/>
              <a:t> visual</a:t>
            </a:r>
          </a:p>
          <a:p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penyusunan</a:t>
            </a:r>
            <a:r>
              <a:rPr lang="en-US" dirty="0" smtClean="0"/>
              <a:t> </a:t>
            </a:r>
            <a:r>
              <a:rPr lang="en-US" dirty="0" err="1" smtClean="0"/>
              <a:t>deskripsi</a:t>
            </a:r>
            <a:r>
              <a:rPr lang="en-US" dirty="0" smtClean="0"/>
              <a:t> </a:t>
            </a:r>
            <a:r>
              <a:rPr lang="en-US" dirty="0" err="1" smtClean="0"/>
              <a:t>teentang</a:t>
            </a:r>
            <a:r>
              <a:rPr lang="en-US" dirty="0" smtClean="0"/>
              <a:t> </a:t>
            </a:r>
            <a:r>
              <a:rPr lang="en-US" dirty="0" err="1" smtClean="0"/>
              <a:t>obyek</a:t>
            </a:r>
            <a:r>
              <a:rPr lang="en-US" dirty="0" smtClean="0"/>
              <a:t> yang </a:t>
            </a:r>
            <a:r>
              <a:rPr lang="en-US" dirty="0" err="1" smtClean="0"/>
              <a:t>terkandung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mengenali</a:t>
            </a:r>
            <a:r>
              <a:rPr lang="en-US" dirty="0" smtClean="0"/>
              <a:t> </a:t>
            </a:r>
            <a:r>
              <a:rPr lang="en-US" dirty="0" err="1" smtClean="0"/>
              <a:t>obyek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endParaRPr lang="en-US" dirty="0" smtClean="0"/>
          </a:p>
          <a:p>
            <a:r>
              <a:rPr lang="en-US" dirty="0" err="1" smtClean="0"/>
              <a:t>Pengenalan</a:t>
            </a:r>
            <a:r>
              <a:rPr lang="en-US" dirty="0" smtClean="0"/>
              <a:t> </a:t>
            </a:r>
            <a:r>
              <a:rPr lang="en-US" dirty="0" err="1" smtClean="0"/>
              <a:t>pola</a:t>
            </a:r>
            <a:r>
              <a:rPr lang="en-US" dirty="0" smtClean="0"/>
              <a:t> : speech recognition, face recognition, fingerprint recognition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B78A8-8DC1-41A0-9924-AA50ECA34B8F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914400" y="381000"/>
            <a:ext cx="7620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400" b="1" dirty="0" err="1">
                <a:solidFill>
                  <a:schemeClr val="tx2"/>
                </a:solidFill>
              </a:rPr>
              <a:t>Siapa</a:t>
            </a:r>
            <a:r>
              <a:rPr lang="en-US" sz="2400" b="1" dirty="0">
                <a:solidFill>
                  <a:schemeClr val="tx2"/>
                </a:solidFill>
              </a:rPr>
              <a:t> Yang </a:t>
            </a:r>
            <a:r>
              <a:rPr lang="en-US" sz="2400" b="1" dirty="0" err="1">
                <a:solidFill>
                  <a:schemeClr val="tx2"/>
                </a:solidFill>
              </a:rPr>
              <a:t>Menggunakan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Grafik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Komputer</a:t>
            </a:r>
            <a:r>
              <a:rPr lang="en-US" sz="2400" b="1" dirty="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304800" y="914400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3000" dirty="0"/>
              <a:t>Movies</a:t>
            </a:r>
          </a:p>
        </p:txBody>
      </p:sp>
      <p:pic>
        <p:nvPicPr>
          <p:cNvPr id="35846" name="Picture 6" descr="shrek-groupsho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00200"/>
            <a:ext cx="3276600" cy="2068513"/>
          </a:xfrm>
          <a:prstGeom prst="rect">
            <a:avLst/>
          </a:prstGeom>
          <a:noFill/>
        </p:spPr>
      </p:pic>
      <p:pic>
        <p:nvPicPr>
          <p:cNvPr id="35847" name="Picture 7" descr="ts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600200"/>
            <a:ext cx="3505200" cy="2101850"/>
          </a:xfrm>
          <a:prstGeom prst="rect">
            <a:avLst/>
          </a:prstGeom>
          <a:noFill/>
        </p:spPr>
      </p:pic>
      <p:pic>
        <p:nvPicPr>
          <p:cNvPr id="35848" name="Picture 8" descr="jurassic-park-gallimimus-co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3886200"/>
            <a:ext cx="3810000" cy="2073275"/>
          </a:xfrm>
          <a:prstGeom prst="rect">
            <a:avLst/>
          </a:prstGeom>
          <a:noFill/>
        </p:spPr>
      </p:pic>
      <p:pic>
        <p:nvPicPr>
          <p:cNvPr id="35849" name="Picture 9" descr="matrix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0200" y="4038600"/>
            <a:ext cx="2743200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3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3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3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30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49B68-1FE0-4389-A06C-344EA242023F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381000" y="838200"/>
            <a:ext cx="594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3000"/>
              <a:t>Games</a:t>
            </a:r>
          </a:p>
        </p:txBody>
      </p:sp>
      <p:pic>
        <p:nvPicPr>
          <p:cNvPr id="36870" name="Picture 6" descr="10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600200"/>
            <a:ext cx="3276600" cy="2457450"/>
          </a:xfrm>
          <a:prstGeom prst="rect">
            <a:avLst/>
          </a:prstGeom>
          <a:noFill/>
        </p:spPr>
      </p:pic>
      <p:pic>
        <p:nvPicPr>
          <p:cNvPr id="36871" name="Picture 7" descr="bw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600200"/>
            <a:ext cx="2921000" cy="2190750"/>
          </a:xfrm>
          <a:prstGeom prst="rect">
            <a:avLst/>
          </a:prstGeom>
          <a:noFill/>
        </p:spPr>
      </p:pic>
      <p:pic>
        <p:nvPicPr>
          <p:cNvPr id="36872" name="Picture 8" descr="doom0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3810000"/>
            <a:ext cx="3048000" cy="2286000"/>
          </a:xfrm>
          <a:prstGeom prst="rect">
            <a:avLst/>
          </a:prstGeom>
          <a:noFill/>
        </p:spPr>
      </p:pic>
      <p:pic>
        <p:nvPicPr>
          <p:cNvPr id="36873" name="Picture 9" descr="frogg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4114800"/>
            <a:ext cx="1981200" cy="1981200"/>
          </a:xfrm>
          <a:prstGeom prst="rect">
            <a:avLst/>
          </a:prstGeom>
          <a:noFill/>
        </p:spPr>
      </p:pic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228600" y="152400"/>
            <a:ext cx="7620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400" b="1">
                <a:solidFill>
                  <a:schemeClr val="tx2"/>
                </a:solidFill>
              </a:rPr>
              <a:t>Siapa Yang Menggunakan Grafik Komputer?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46A0D-E771-4C78-9930-3954D21AE286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457200" y="9144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3000"/>
              <a:t>Doctors</a:t>
            </a:r>
          </a:p>
        </p:txBody>
      </p:sp>
      <p:pic>
        <p:nvPicPr>
          <p:cNvPr id="37894" name="Picture 6" descr="girl_overlay_lar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524000"/>
            <a:ext cx="4770438" cy="3179763"/>
          </a:xfrm>
          <a:prstGeom prst="rect">
            <a:avLst/>
          </a:prstGeom>
          <a:noFill/>
        </p:spPr>
      </p:pic>
      <p:pic>
        <p:nvPicPr>
          <p:cNvPr id="37895" name="Picture 7" descr="mr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971800"/>
            <a:ext cx="3810000" cy="3136900"/>
          </a:xfrm>
          <a:prstGeom prst="rect">
            <a:avLst/>
          </a:prstGeom>
          <a:noFill/>
        </p:spPr>
      </p:pic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457200" y="152400"/>
            <a:ext cx="7620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400" b="1">
                <a:solidFill>
                  <a:schemeClr val="tx2"/>
                </a:solidFill>
              </a:rPr>
              <a:t>Siapa Yang Menggunakan Grafik Komputer?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8C95D-942D-4384-9439-6EA0F85F196C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381000" y="914400"/>
            <a:ext cx="571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3000"/>
              <a:t>Scientists</a:t>
            </a:r>
          </a:p>
        </p:txBody>
      </p:sp>
      <p:pic>
        <p:nvPicPr>
          <p:cNvPr id="38918" name="Picture 6" descr="feature_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462463"/>
            <a:ext cx="2438400" cy="1709737"/>
          </a:xfrm>
          <a:prstGeom prst="rect">
            <a:avLst/>
          </a:prstGeom>
          <a:noFill/>
        </p:spPr>
      </p:pic>
      <p:pic>
        <p:nvPicPr>
          <p:cNvPr id="38919" name="Picture 7" descr="p69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524000"/>
            <a:ext cx="3336925" cy="2790825"/>
          </a:xfrm>
          <a:prstGeom prst="rect">
            <a:avLst/>
          </a:prstGeom>
          <a:noFill/>
        </p:spPr>
      </p:pic>
      <p:pic>
        <p:nvPicPr>
          <p:cNvPr id="38920" name="Picture 8" descr="lyl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2590800"/>
            <a:ext cx="2971800" cy="2971800"/>
          </a:xfrm>
          <a:prstGeom prst="rect">
            <a:avLst/>
          </a:prstGeom>
          <a:noFill/>
        </p:spPr>
      </p:pic>
      <p:pic>
        <p:nvPicPr>
          <p:cNvPr id="38921" name="Picture 9" descr="ndb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3013" y="3962400"/>
            <a:ext cx="1951037" cy="2438400"/>
          </a:xfrm>
          <a:prstGeom prst="rect">
            <a:avLst/>
          </a:prstGeom>
          <a:noFill/>
        </p:spPr>
      </p:pic>
      <p:pic>
        <p:nvPicPr>
          <p:cNvPr id="38922" name="Picture 10" descr="sdb-15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00" y="1600200"/>
            <a:ext cx="1949450" cy="2438400"/>
          </a:xfrm>
          <a:prstGeom prst="rect">
            <a:avLst/>
          </a:prstGeom>
          <a:noFill/>
        </p:spPr>
      </p:pic>
      <p:sp>
        <p:nvSpPr>
          <p:cNvPr id="38924" name="Rectangle 12"/>
          <p:cNvSpPr>
            <a:spLocks noChangeArrowheads="1"/>
          </p:cNvSpPr>
          <p:nvPr/>
        </p:nvSpPr>
        <p:spPr bwMode="auto">
          <a:xfrm>
            <a:off x="152400" y="152400"/>
            <a:ext cx="815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800" b="1">
                <a:solidFill>
                  <a:schemeClr val="tx2"/>
                </a:solidFill>
              </a:rPr>
              <a:t>Siapa Yang Menggunakan Grafik Komputer?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F1F3-5A19-4068-9E20-27F3CC7981DA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381000" y="228600"/>
            <a:ext cx="7467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3900" b="1">
                <a:solidFill>
                  <a:schemeClr val="tx2"/>
                </a:solidFill>
              </a:rPr>
              <a:t>Who uses computer graphics?</a:t>
            </a: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685800" y="1143000"/>
            <a:ext cx="7772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3000"/>
              <a:t>Engineers</a:t>
            </a:r>
          </a:p>
        </p:txBody>
      </p:sp>
      <p:pic>
        <p:nvPicPr>
          <p:cNvPr id="39942" name="Picture 6" descr="c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257425"/>
            <a:ext cx="2133600" cy="2847975"/>
          </a:xfrm>
          <a:prstGeom prst="rect">
            <a:avLst/>
          </a:prstGeom>
          <a:noFill/>
        </p:spPr>
      </p:pic>
      <p:pic>
        <p:nvPicPr>
          <p:cNvPr id="39943" name="Picture 7" descr="cad_bigdiese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1219200"/>
            <a:ext cx="3276600" cy="2582863"/>
          </a:xfrm>
          <a:prstGeom prst="rect">
            <a:avLst/>
          </a:prstGeom>
          <a:noFill/>
        </p:spPr>
      </p:pic>
      <p:pic>
        <p:nvPicPr>
          <p:cNvPr id="39944" name="Picture 8" descr="par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2133600"/>
            <a:ext cx="2092325" cy="2936875"/>
          </a:xfrm>
          <a:prstGeom prst="rect">
            <a:avLst/>
          </a:prstGeom>
          <a:noFill/>
        </p:spPr>
      </p:pic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3089275" y="2068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9946" name="Picture 10" descr="te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3886200"/>
            <a:ext cx="23622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C2684-5200-485A-853A-24A9DD957E4B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457200" y="152400"/>
            <a:ext cx="75438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r>
              <a:rPr lang="en-US" sz="3900">
                <a:solidFill>
                  <a:schemeClr val="tx2"/>
                </a:solidFill>
              </a:rPr>
              <a:t>Context</a:t>
            </a: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381000" y="1066800"/>
            <a:ext cx="8229600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sz="2400"/>
              <a:t>Image Processing: from images to images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sz="2400"/>
              <a:t>Computer Vision: from images to models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sz="2400"/>
              <a:t>Computer Graphics: from models to images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2400"/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1524000" y="2971800"/>
            <a:ext cx="1371600" cy="609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Image</a:t>
            </a:r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5715000" y="2971800"/>
            <a:ext cx="1371600" cy="6858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Image</a:t>
            </a:r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1143000" y="5105400"/>
            <a:ext cx="2133600" cy="914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Text, Garis, Titik, </a:t>
            </a:r>
          </a:p>
          <a:p>
            <a:pPr algn="ctr"/>
            <a:r>
              <a:rPr lang="en-US"/>
              <a:t>Polygon</a:t>
            </a:r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5562600" y="5105400"/>
            <a:ext cx="1600200" cy="609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Deskripsi</a:t>
            </a:r>
          </a:p>
        </p:txBody>
      </p:sp>
      <p:sp>
        <p:nvSpPr>
          <p:cNvPr id="40970" name="Line 10"/>
          <p:cNvSpPr>
            <a:spLocks noChangeShapeType="1"/>
          </p:cNvSpPr>
          <p:nvPr/>
        </p:nvSpPr>
        <p:spPr bwMode="auto">
          <a:xfrm flipH="1" flipV="1">
            <a:off x="6324600" y="36576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971" name="Line 11"/>
          <p:cNvSpPr>
            <a:spLocks noChangeShapeType="1"/>
          </p:cNvSpPr>
          <p:nvPr/>
        </p:nvSpPr>
        <p:spPr bwMode="auto">
          <a:xfrm flipH="1" flipV="1">
            <a:off x="2133600" y="36576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972" name="Line 12"/>
          <p:cNvSpPr>
            <a:spLocks noChangeShapeType="1"/>
          </p:cNvSpPr>
          <p:nvPr/>
        </p:nvSpPr>
        <p:spPr bwMode="auto">
          <a:xfrm>
            <a:off x="2895600" y="32004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973" name="Rectangle 13"/>
          <p:cNvSpPr>
            <a:spLocks noChangeArrowheads="1"/>
          </p:cNvSpPr>
          <p:nvPr/>
        </p:nvSpPr>
        <p:spPr bwMode="auto">
          <a:xfrm>
            <a:off x="6553200" y="4114800"/>
            <a:ext cx="183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Computer vision</a:t>
            </a:r>
          </a:p>
        </p:txBody>
      </p:sp>
      <p:sp>
        <p:nvSpPr>
          <p:cNvPr id="40974" name="Text Box 14"/>
          <p:cNvSpPr txBox="1">
            <a:spLocks noChangeArrowheads="1"/>
          </p:cNvSpPr>
          <p:nvPr/>
        </p:nvSpPr>
        <p:spPr bwMode="auto">
          <a:xfrm>
            <a:off x="3276600" y="3352800"/>
            <a:ext cx="220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Image Processing</a:t>
            </a:r>
          </a:p>
        </p:txBody>
      </p:sp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609600" y="4038600"/>
            <a:ext cx="1250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Computer </a:t>
            </a:r>
          </a:p>
          <a:p>
            <a:r>
              <a:rPr lang="en-US"/>
              <a:t>Graphics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Grafika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menciptakan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deskripsi</a:t>
            </a:r>
            <a:r>
              <a:rPr lang="en-US" dirty="0" smtClean="0"/>
              <a:t> </a:t>
            </a:r>
            <a:r>
              <a:rPr lang="en-US" dirty="0" err="1" smtClean="0"/>
              <a:t>obyek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168</TotalTime>
  <Words>877</Words>
  <Application>Microsoft Office PowerPoint</Application>
  <PresentationFormat>On-screen Show (4:3)</PresentationFormat>
  <Paragraphs>137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Aspect</vt:lpstr>
      <vt:lpstr>PENGANTAR GRAFIK KOMPUTER DAN  OLAH CITRA </vt:lpstr>
      <vt:lpstr>My Contact</vt:lpstr>
      <vt:lpstr>Slide 3</vt:lpstr>
      <vt:lpstr>Slide 4</vt:lpstr>
      <vt:lpstr>Slide 5</vt:lpstr>
      <vt:lpstr>Slide 6</vt:lpstr>
      <vt:lpstr>Slide 7</vt:lpstr>
      <vt:lpstr>Slide 8</vt:lpstr>
      <vt:lpstr>Grafika Komputer</vt:lpstr>
      <vt:lpstr>Slide 10</vt:lpstr>
      <vt:lpstr>Apakah Grafik Komputer itu?</vt:lpstr>
      <vt:lpstr>Pengolahan Citra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Komputer visi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PENGANTAR GRAFIK KOMPUTER DAN  OLAH CITRA </dc:title>
  <dc:creator>ana</dc:creator>
  <cp:lastModifiedBy>ana</cp:lastModifiedBy>
  <cp:revision>5</cp:revision>
  <dcterms:created xsi:type="dcterms:W3CDTF">2013-09-15T11:53:56Z</dcterms:created>
  <dcterms:modified xsi:type="dcterms:W3CDTF">2014-09-15T01:41:36Z</dcterms:modified>
</cp:coreProperties>
</file>