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6" r:id="rId9"/>
    <p:sldId id="263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51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deawfapurwantara@gmail.com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1C5ED0A0-E400-43B9-9A26-8589925A7CAE}">
      <dgm:prSet phldrT="[Text]"/>
      <dgm:spPr/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Makalah</a:t>
          </a:r>
          <a:r>
            <a:rPr lang="en-US" dirty="0" smtClean="0"/>
            <a:t> </a:t>
          </a:r>
          <a:r>
            <a:rPr lang="en-US" dirty="0" err="1" smtClean="0"/>
            <a:t>dipresentasikan</a:t>
          </a:r>
          <a:endParaRPr lang="en-US" dirty="0"/>
        </a:p>
      </dgm:t>
    </dgm:pt>
    <dgm:pt modelId="{755187D6-CADE-448B-AEBA-880BBA0E9FBA}" type="parTrans" cxnId="{45B8EC8E-E166-44E8-958C-58F101B8016B}">
      <dgm:prSet/>
      <dgm:spPr/>
      <dgm:t>
        <a:bodyPr/>
        <a:lstStyle/>
        <a:p>
          <a:endParaRPr lang="en-US"/>
        </a:p>
      </dgm:t>
    </dgm:pt>
    <dgm:pt modelId="{CBEB5F9B-454D-4562-9CA6-183234A97B86}" type="sibTrans" cxnId="{45B8EC8E-E166-44E8-958C-58F101B8016B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19DCA481-FBF2-48FD-9E71-D02C323FA643}" type="presOf" srcId="{1C5ED0A0-E400-43B9-9A26-8589925A7CAE}" destId="{9A4C50C3-7F68-4FEF-BEB2-A80E38B2E649}" srcOrd="0" destOrd="1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45B8EC8E-E166-44E8-958C-58F101B8016B}" srcId="{9401CD92-31D5-4519-8BFB-E35503A926B7}" destId="{1C5ED0A0-E400-43B9-9A26-8589925A7CAE}" srcOrd="1" destOrd="0" parTransId="{755187D6-CADE-448B-AEBA-880BBA0E9FBA}" sibTransId="{CBEB5F9B-454D-4562-9CA6-183234A97B86}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i="1" dirty="0" smtClean="0">
              <a:solidFill>
                <a:schemeClr val="accent6"/>
              </a:solidFill>
            </a:rPr>
            <a:t>Contact Person</a:t>
          </a:r>
          <a:r>
            <a:rPr lang="en-US" sz="2800" dirty="0" smtClean="0">
              <a:solidFill>
                <a:schemeClr val="accent6"/>
              </a:solidFill>
            </a:rPr>
            <a:t>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 / 022-91606793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791200"/>
            <a:ext cx="4724400" cy="3810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Dewi</a:t>
            </a:r>
            <a:r>
              <a:rPr lang="en-US" dirty="0" smtClean="0"/>
              <a:t> </a:t>
            </a:r>
            <a:r>
              <a:rPr lang="en-US" dirty="0" err="1" smtClean="0"/>
              <a:t>Kurniasih</a:t>
            </a:r>
            <a:r>
              <a:rPr lang="en-US" dirty="0" smtClean="0"/>
              <a:t>, S.IP.,</a:t>
            </a:r>
            <a:r>
              <a:rPr lang="en-US" dirty="0" err="1" smtClean="0"/>
              <a:t>M.Si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362200"/>
            <a:ext cx="6019800" cy="2438400"/>
          </a:xfrm>
        </p:spPr>
        <p:txBody>
          <a:bodyPr/>
          <a:lstStyle/>
          <a:p>
            <a:r>
              <a:rPr lang="en-US" sz="5400" dirty="0" smtClean="0"/>
              <a:t>KEPEMIMPINAN PEMERINTAHAN</a:t>
            </a:r>
            <a:br>
              <a:rPr lang="en-US" sz="5400" dirty="0" smtClean="0"/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295400" cy="119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543800" cy="792163"/>
          </a:xfrm>
        </p:spPr>
        <p:txBody>
          <a:bodyPr/>
          <a:lstStyle/>
          <a:p>
            <a:r>
              <a:rPr lang="en-US" dirty="0" smtClean="0"/>
              <a:t>PEMBAGIAN  KELOMPOK  KEPEMIMPINAN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924800" cy="5181600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KELOMPOK 4( AAY)</a:t>
            </a:r>
          </a:p>
          <a:p>
            <a:pPr marL="0" indent="0">
              <a:buNone/>
            </a:pPr>
            <a:r>
              <a:rPr lang="en-US" sz="2400" dirty="0" smtClean="0"/>
              <a:t>-ARYADILLA</a:t>
            </a:r>
          </a:p>
          <a:p>
            <a:pPr marL="0" indent="0">
              <a:buNone/>
            </a:pPr>
            <a:r>
              <a:rPr lang="en-US" sz="2400" dirty="0" smtClean="0"/>
              <a:t>-NURDIN</a:t>
            </a:r>
          </a:p>
          <a:p>
            <a:pPr marL="0" indent="0">
              <a:buNone/>
            </a:pPr>
            <a:r>
              <a:rPr lang="en-US" sz="2400" dirty="0" smtClean="0"/>
              <a:t>-ASEP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smtClean="0"/>
              <a:t>KELOMPOK 5 (</a:t>
            </a:r>
            <a:r>
              <a:rPr lang="en-US" sz="2400" dirty="0" smtClean="0"/>
              <a:t>TRISNA)</a:t>
            </a:r>
          </a:p>
          <a:p>
            <a:r>
              <a:rPr lang="en-US" sz="2400" dirty="0" smtClean="0"/>
              <a:t>PUTRI</a:t>
            </a:r>
          </a:p>
          <a:p>
            <a:r>
              <a:rPr lang="en-US" sz="2400" dirty="0" smtClean="0"/>
              <a:t>SAHID</a:t>
            </a:r>
          </a:p>
          <a:p>
            <a:r>
              <a:rPr lang="en-US" sz="2400" dirty="0" smtClean="0"/>
              <a:t>FADJAR</a:t>
            </a:r>
          </a:p>
          <a:p>
            <a:r>
              <a:rPr lang="en-US" sz="2400" dirty="0" smtClean="0"/>
              <a:t>YUDHISTIRA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40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543800" cy="792163"/>
          </a:xfrm>
        </p:spPr>
        <p:txBody>
          <a:bodyPr/>
          <a:lstStyle/>
          <a:p>
            <a:r>
              <a:rPr lang="en-US" dirty="0" smtClean="0"/>
              <a:t>PEMBAGIAN  KELOMPOK  KEPEMIMPINAN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924800" cy="5181600"/>
          </a:xfrm>
        </p:spPr>
        <p:txBody>
          <a:bodyPr/>
          <a:lstStyle/>
          <a:p>
            <a:r>
              <a:rPr lang="en-US" sz="2400" dirty="0" smtClean="0"/>
              <a:t>KELOMPOK 1 (HENDRA)</a:t>
            </a:r>
          </a:p>
          <a:p>
            <a:pPr>
              <a:buFontTx/>
              <a:buChar char="-"/>
            </a:pPr>
            <a:r>
              <a:rPr lang="en-US" sz="2400" dirty="0" smtClean="0"/>
              <a:t>HARRY</a:t>
            </a:r>
          </a:p>
          <a:p>
            <a:pPr>
              <a:buFontTx/>
              <a:buChar char="-"/>
            </a:pPr>
            <a:r>
              <a:rPr lang="en-US" sz="2400" dirty="0" smtClean="0"/>
              <a:t>RICA ROHMALIA</a:t>
            </a:r>
          </a:p>
          <a:p>
            <a:pPr>
              <a:buFontTx/>
              <a:buChar char="-"/>
            </a:pPr>
            <a:r>
              <a:rPr lang="en-US" sz="2400" dirty="0" smtClean="0"/>
              <a:t>ANDRI APRYANTO</a:t>
            </a:r>
          </a:p>
          <a:p>
            <a:r>
              <a:rPr lang="en-US" sz="2400" dirty="0" smtClean="0"/>
              <a:t>KELOMPOK 2 (ZULFAHRI)</a:t>
            </a:r>
          </a:p>
          <a:p>
            <a:r>
              <a:rPr lang="en-US" sz="2400" dirty="0" smtClean="0"/>
              <a:t>RIZKI P G</a:t>
            </a:r>
          </a:p>
          <a:p>
            <a:r>
              <a:rPr lang="en-US" sz="2400" dirty="0" smtClean="0"/>
              <a:t>GUGI</a:t>
            </a:r>
          </a:p>
          <a:p>
            <a:r>
              <a:rPr lang="en-US" sz="2400" dirty="0" smtClean="0"/>
              <a:t>RENGGA</a:t>
            </a:r>
            <a:endParaRPr lang="en-US" sz="2400" dirty="0"/>
          </a:p>
          <a:p>
            <a:r>
              <a:rPr lang="en-US" sz="2400" dirty="0" smtClean="0"/>
              <a:t>KELOMPOK 3( SANJAYA)</a:t>
            </a:r>
          </a:p>
          <a:p>
            <a:r>
              <a:rPr lang="en-US" sz="2400" dirty="0" smtClean="0"/>
              <a:t>YANNIFER </a:t>
            </a:r>
          </a:p>
          <a:p>
            <a:r>
              <a:rPr lang="en-US" sz="2400" dirty="0" smtClean="0"/>
              <a:t>SEVTRI</a:t>
            </a:r>
          </a:p>
          <a:p>
            <a:r>
              <a:rPr lang="en-US" sz="2400" dirty="0" smtClean="0"/>
              <a:t>WILDAN</a:t>
            </a:r>
          </a:p>
          <a:p>
            <a:endParaRPr lang="en-US" sz="2400" dirty="0"/>
          </a:p>
          <a:p>
            <a:r>
              <a:rPr lang="en-US" sz="2400" dirty="0" smtClean="0"/>
              <a:t>KELOMPOK 4</a:t>
            </a:r>
          </a:p>
          <a:p>
            <a:endParaRPr lang="en-US" sz="2400" dirty="0"/>
          </a:p>
          <a:p>
            <a:r>
              <a:rPr lang="en-US" sz="2400" dirty="0" smtClean="0"/>
              <a:t>KELOMPOK 5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5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4724400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: </a:t>
            </a:r>
            <a:r>
              <a:rPr lang="en-US" dirty="0" err="1" smtClean="0"/>
              <a:t>Selasa</a:t>
            </a:r>
            <a:r>
              <a:rPr lang="en-US" dirty="0" smtClean="0"/>
              <a:t>, 13.00 – 14.30 (2 SKS),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Praktik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konsekuensi</a:t>
            </a:r>
            <a:r>
              <a:rPr lang="en-US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endParaRPr lang="en-US" dirty="0" smtClean="0"/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manual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sekretariat</a:t>
            </a:r>
            <a:r>
              <a:rPr lang="en-US" dirty="0" smtClean="0"/>
              <a:t> Prodi.</a:t>
            </a:r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80 %,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semester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724400"/>
          </a:xfrm>
        </p:spPr>
        <p:txBody>
          <a:bodyPr/>
          <a:lstStyle/>
          <a:p>
            <a:r>
              <a:rPr lang="en-US" sz="2500" dirty="0" err="1" smtClean="0"/>
              <a:t>Dilarang</a:t>
            </a:r>
            <a:r>
              <a:rPr lang="en-US" sz="2500" dirty="0" smtClean="0"/>
              <a:t> </a:t>
            </a:r>
            <a:r>
              <a:rPr lang="en-US" sz="2500" dirty="0" err="1" smtClean="0"/>
              <a:t>memakai</a:t>
            </a:r>
            <a:r>
              <a:rPr lang="en-US" sz="2500" dirty="0" smtClean="0"/>
              <a:t> </a:t>
            </a:r>
            <a:r>
              <a:rPr lang="en-US" sz="2500" dirty="0" err="1" smtClean="0"/>
              <a:t>Kaos</a:t>
            </a:r>
            <a:r>
              <a:rPr lang="en-US" sz="2500" dirty="0" smtClean="0"/>
              <a:t> Oblong </a:t>
            </a:r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diperkenankan</a:t>
            </a:r>
            <a:r>
              <a:rPr lang="en-US" sz="2500" dirty="0" smtClean="0"/>
              <a:t> </a:t>
            </a:r>
            <a:r>
              <a:rPr lang="en-US" sz="2500" dirty="0" err="1" smtClean="0"/>
              <a:t>memakai</a:t>
            </a:r>
            <a:r>
              <a:rPr lang="en-US" sz="2500" dirty="0" smtClean="0"/>
              <a:t> Jeans </a:t>
            </a:r>
            <a:r>
              <a:rPr lang="en-US" sz="2500" dirty="0" err="1"/>
              <a:t>B</a:t>
            </a:r>
            <a:r>
              <a:rPr lang="en-US" sz="2500" dirty="0" err="1" smtClean="0"/>
              <a:t>olong</a:t>
            </a:r>
            <a:endParaRPr lang="en-US" sz="2500" dirty="0" smtClean="0"/>
          </a:p>
          <a:p>
            <a:r>
              <a:rPr lang="en-US" sz="2500" dirty="0" err="1" smtClean="0"/>
              <a:t>Harus</a:t>
            </a:r>
            <a:r>
              <a:rPr lang="en-US" sz="2500" dirty="0" smtClean="0"/>
              <a:t> </a:t>
            </a:r>
            <a:r>
              <a:rPr lang="en-US" sz="2500" dirty="0" err="1" smtClean="0"/>
              <a:t>memakai</a:t>
            </a:r>
            <a:r>
              <a:rPr lang="en-US" sz="2500" dirty="0" smtClean="0"/>
              <a:t> Sepatu</a:t>
            </a:r>
          </a:p>
          <a:p>
            <a:r>
              <a:rPr lang="en-US" sz="2500" dirty="0" err="1" smtClean="0"/>
              <a:t>Membawa</a:t>
            </a:r>
            <a:r>
              <a:rPr lang="en-US" sz="2500" dirty="0" smtClean="0"/>
              <a:t> </a:t>
            </a:r>
            <a:r>
              <a:rPr lang="en-US" sz="2500" dirty="0" err="1" smtClean="0"/>
              <a:t>catatan</a:t>
            </a:r>
            <a:r>
              <a:rPr lang="en-US" sz="2500" dirty="0" smtClean="0"/>
              <a:t>, </a:t>
            </a:r>
            <a:r>
              <a:rPr lang="en-US" sz="2500" dirty="0" err="1" smtClean="0"/>
              <a:t>buku</a:t>
            </a:r>
            <a:r>
              <a:rPr lang="en-US" sz="2500" dirty="0" smtClean="0"/>
              <a:t> </a:t>
            </a:r>
            <a:r>
              <a:rPr lang="en-US" sz="2500" dirty="0" err="1" smtClean="0"/>
              <a:t>kuliah</a:t>
            </a:r>
            <a:r>
              <a:rPr lang="en-US" sz="2500" dirty="0" smtClean="0"/>
              <a:t> &amp; </a:t>
            </a:r>
            <a:r>
              <a:rPr lang="en-US" sz="2500" dirty="0" err="1" smtClean="0"/>
              <a:t>alat</a:t>
            </a:r>
            <a:r>
              <a:rPr lang="en-US" sz="2500" dirty="0" smtClean="0"/>
              <a:t> </a:t>
            </a:r>
            <a:r>
              <a:rPr lang="en-US" sz="2500" dirty="0" err="1" smtClean="0"/>
              <a:t>tulis</a:t>
            </a:r>
            <a:r>
              <a:rPr lang="en-US" sz="2500" dirty="0" smtClean="0"/>
              <a:t> </a:t>
            </a:r>
            <a:r>
              <a:rPr lang="en-US" sz="2500" dirty="0" err="1" smtClean="0"/>
              <a:t>yg</a:t>
            </a:r>
            <a:r>
              <a:rPr lang="en-US" sz="2500" dirty="0" smtClean="0"/>
              <a:t> </a:t>
            </a:r>
            <a:r>
              <a:rPr lang="en-US" sz="2500" dirty="0" err="1" smtClean="0"/>
              <a:t>diperlukan</a:t>
            </a:r>
            <a:endParaRPr lang="en-US" sz="2500" dirty="0" smtClean="0"/>
          </a:p>
          <a:p>
            <a:r>
              <a:rPr lang="en-US" sz="2500" dirty="0" err="1" smtClean="0"/>
              <a:t>Rambut</a:t>
            </a:r>
            <a:r>
              <a:rPr lang="en-US" sz="2500" dirty="0" smtClean="0"/>
              <a:t> </a:t>
            </a:r>
            <a:r>
              <a:rPr lang="en-US" sz="2500" dirty="0" err="1" smtClean="0"/>
              <a:t>tertata</a:t>
            </a:r>
            <a:r>
              <a:rPr lang="en-US" sz="2500" dirty="0" smtClean="0"/>
              <a:t> </a:t>
            </a:r>
            <a:r>
              <a:rPr lang="en-US" sz="2500" dirty="0" err="1" smtClean="0"/>
              <a:t>rapi</a:t>
            </a:r>
            <a:endParaRPr lang="en-US" sz="2500" dirty="0" smtClean="0"/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makan</a:t>
            </a:r>
            <a:r>
              <a:rPr lang="en-US" sz="2500" dirty="0" smtClean="0"/>
              <a:t> </a:t>
            </a:r>
            <a:r>
              <a:rPr lang="en-US" sz="2500" dirty="0" err="1" smtClean="0"/>
              <a:t>permen</a:t>
            </a:r>
            <a:r>
              <a:rPr lang="en-US" sz="2500" dirty="0" smtClean="0"/>
              <a:t> </a:t>
            </a:r>
            <a:r>
              <a:rPr lang="en-US" sz="2500" dirty="0" err="1" smtClean="0"/>
              <a:t>karet</a:t>
            </a:r>
            <a:r>
              <a:rPr lang="en-US" sz="2500" dirty="0" smtClean="0"/>
              <a:t> </a:t>
            </a:r>
            <a:r>
              <a:rPr lang="en-US" sz="2500" dirty="0" err="1" smtClean="0"/>
              <a:t>pada</a:t>
            </a:r>
            <a:r>
              <a:rPr lang="en-US" sz="2500" dirty="0" smtClean="0"/>
              <a:t> </a:t>
            </a:r>
            <a:r>
              <a:rPr lang="en-US" sz="2500" dirty="0" err="1" smtClean="0"/>
              <a:t>saat</a:t>
            </a:r>
            <a:r>
              <a:rPr lang="en-US" sz="2500" dirty="0" smtClean="0"/>
              <a:t> </a:t>
            </a:r>
            <a:r>
              <a:rPr lang="en-US" sz="2500" dirty="0" err="1" smtClean="0"/>
              <a:t>kuliah</a:t>
            </a:r>
            <a:r>
              <a:rPr lang="en-US" sz="2500" dirty="0" smtClean="0"/>
              <a:t> </a:t>
            </a:r>
            <a:r>
              <a:rPr lang="en-US" sz="2500" dirty="0" err="1" smtClean="0"/>
              <a:t>berjalan</a:t>
            </a:r>
            <a:endParaRPr lang="en-US" sz="2500" dirty="0" smtClean="0"/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mengisi</a:t>
            </a:r>
            <a:r>
              <a:rPr lang="en-US" sz="2500" dirty="0" smtClean="0"/>
              <a:t> </a:t>
            </a:r>
            <a:r>
              <a:rPr lang="en-US" sz="2500" dirty="0" err="1" smtClean="0"/>
              <a:t>absensi</a:t>
            </a:r>
            <a:r>
              <a:rPr lang="en-US" sz="2500" dirty="0" smtClean="0"/>
              <a:t> </a:t>
            </a:r>
            <a:r>
              <a:rPr lang="en-US" sz="2500" dirty="0" err="1" smtClean="0"/>
              <a:t>temannya</a:t>
            </a:r>
            <a:endParaRPr lang="en-US" sz="2500" dirty="0" smtClean="0"/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berbicara</a:t>
            </a:r>
            <a:r>
              <a:rPr lang="en-US" sz="2500" dirty="0" smtClean="0"/>
              <a:t> </a:t>
            </a:r>
            <a:r>
              <a:rPr lang="en-US" sz="2500" dirty="0" err="1" smtClean="0"/>
              <a:t>pada</a:t>
            </a:r>
            <a:r>
              <a:rPr lang="en-US" sz="2500" dirty="0" smtClean="0"/>
              <a:t> </a:t>
            </a:r>
            <a:r>
              <a:rPr lang="en-US" sz="2500" dirty="0" err="1" smtClean="0"/>
              <a:t>saat</a:t>
            </a:r>
            <a:r>
              <a:rPr lang="en-US" sz="2500" dirty="0" smtClean="0"/>
              <a:t> </a:t>
            </a:r>
            <a:r>
              <a:rPr lang="en-US" sz="2500" dirty="0" err="1" smtClean="0"/>
              <a:t>Dosen</a:t>
            </a:r>
            <a:r>
              <a:rPr lang="en-US" sz="2500" dirty="0" smtClean="0"/>
              <a:t> </a:t>
            </a:r>
            <a:r>
              <a:rPr lang="en-US" sz="2500" dirty="0" err="1" smtClean="0"/>
              <a:t>menerangkan</a:t>
            </a:r>
            <a:endParaRPr lang="en-US" sz="2500" dirty="0"/>
          </a:p>
          <a:p>
            <a:r>
              <a:rPr lang="en-US" sz="2500" i="1" dirty="0" smtClean="0"/>
              <a:t>Keep silent </a:t>
            </a:r>
            <a:r>
              <a:rPr lang="en-US" sz="2500" dirty="0" smtClean="0"/>
              <a:t>nada </a:t>
            </a:r>
            <a:r>
              <a:rPr lang="en-US" sz="2500" dirty="0" err="1" smtClean="0"/>
              <a:t>dering</a:t>
            </a:r>
            <a:r>
              <a:rPr lang="en-US" sz="2500" dirty="0" smtClean="0"/>
              <a:t> HP</a:t>
            </a:r>
          </a:p>
          <a:p>
            <a:r>
              <a:rPr lang="en-US" sz="2500" dirty="0" err="1"/>
              <a:t>Mandi</a:t>
            </a:r>
            <a:r>
              <a:rPr lang="en-US" sz="2500" dirty="0"/>
              <a:t> </a:t>
            </a:r>
            <a:r>
              <a:rPr lang="en-US" sz="2500" dirty="0" err="1"/>
              <a:t>dulu</a:t>
            </a:r>
            <a:r>
              <a:rPr lang="en-US" sz="2500" dirty="0"/>
              <a:t> </a:t>
            </a:r>
            <a:r>
              <a:rPr lang="en-US" sz="2500" dirty="0" err="1"/>
              <a:t>sebelum</a:t>
            </a:r>
            <a:r>
              <a:rPr lang="en-US" sz="2500" dirty="0"/>
              <a:t> </a:t>
            </a:r>
            <a:r>
              <a:rPr lang="en-US" sz="2500" dirty="0" err="1"/>
              <a:t>kuliah</a:t>
            </a:r>
            <a:endParaRPr lang="en-US" sz="2500" dirty="0"/>
          </a:p>
          <a:p>
            <a:endParaRPr lang="en-US" sz="2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906591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67399415"/>
              </p:ext>
            </p:extLst>
          </p:nvPr>
        </p:nvGraphicFramePr>
        <p:xfrm>
          <a:off x="1447800" y="2184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912915"/>
            <a:ext cx="85344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Achmad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Sri W. 2013.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Falsafah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Kepemimpinan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Jawa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Soeharto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Sri Sultan IX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Jokowi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Yogyakarta:Araska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>
              <a:buClrTx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Alfian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Alfan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2012.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Kekuatan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Pemimpin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Bagaimana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Proses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Menjadi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Pemimpin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Politik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?.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Jakarta:Grha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Garfindo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>
              <a:buClrTx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Antlov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Hans. 2003.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Negara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Dalam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Desa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Patronase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Kepemimpinan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Lokal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Yogyakarta:Lappera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Pustaka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Utama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>
              <a:buClrTx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_________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Sven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Cederroth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2001.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Kepemimpinan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Jawa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Perintah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Halus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Pemerintahan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Otoriter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Jakarta:Yayasan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Obor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Indonesia.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>
              <a:buClrTx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Asnawi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Sahlan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2001.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Kepemimpinan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Kepengikutan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dalam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Lokus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Politik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Indonesia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Kontemporer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 Era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Soekarno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Soeharto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Habibie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Gus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Dur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Suatu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Pendekatan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Psikologi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Politik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Psikologi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Organisasi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lang="en-US" sz="2000" dirty="0"/>
          </a:p>
          <a:p>
            <a:pPr>
              <a:buClrTx/>
            </a:pPr>
            <a:r>
              <a:rPr lang="en-US" sz="2000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Baldoni</a:t>
            </a:r>
            <a:r>
              <a:rPr lang="en-US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John. 2003. </a:t>
            </a:r>
            <a:r>
              <a:rPr lang="en-US" sz="2000" i="1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Great Motivation Secrets of Great Leaders</a:t>
            </a:r>
            <a:r>
              <a:rPr lang="en-US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New </a:t>
            </a:r>
            <a:r>
              <a:rPr lang="en-US" sz="2000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York:McGraw-Hill</a:t>
            </a:r>
            <a:r>
              <a:rPr lang="en-US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</a:p>
          <a:p>
            <a:pPr>
              <a:buClrTx/>
            </a:pPr>
            <a:r>
              <a:rPr lang="en-US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Burns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James, </a:t>
            </a: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MacGregor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1979. </a:t>
            </a:r>
            <a:r>
              <a:rPr lang="en-US" sz="2000" i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Leadership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New York &amp; </a:t>
            </a: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London:Harper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&amp; Row Publisher.</a:t>
            </a:r>
            <a:endParaRPr lang="en-US" sz="2000" dirty="0">
              <a:ea typeface="Times New Roman" panose="02020603050405020304" pitchFamily="18" charset="0"/>
            </a:endParaRPr>
          </a:p>
          <a:p>
            <a:pPr>
              <a:buClrTx/>
            </a:pPr>
            <a:r>
              <a:rPr lang="en-GB" sz="2000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Elsabrina</a:t>
            </a:r>
            <a:r>
              <a:rPr lang="en-GB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2013. </a:t>
            </a:r>
            <a:r>
              <a:rPr lang="en-GB" sz="2000" i="1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Leadership </a:t>
            </a:r>
            <a:r>
              <a:rPr lang="en-GB" sz="2000" i="1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Ala</a:t>
            </a:r>
            <a:r>
              <a:rPr lang="en-GB" sz="2000" i="1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GB" sz="2000" i="1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Jokowi</a:t>
            </a:r>
            <a:r>
              <a:rPr lang="en-GB" sz="2000" i="1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 </a:t>
            </a:r>
            <a:r>
              <a:rPr lang="en-GB" sz="2000" i="1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Sosok</a:t>
            </a:r>
            <a:r>
              <a:rPr lang="en-GB" sz="2000" i="1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GB" sz="2000" i="1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Idealis</a:t>
            </a:r>
            <a:r>
              <a:rPr lang="en-GB" sz="2000" i="1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GB" sz="2000" i="1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Pemimpin</a:t>
            </a:r>
            <a:r>
              <a:rPr lang="en-GB" sz="2000" i="1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Masa </a:t>
            </a:r>
            <a:r>
              <a:rPr lang="en-GB" sz="2000" i="1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Kini</a:t>
            </a:r>
            <a:r>
              <a:rPr lang="en-GB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r>
              <a:rPr lang="en-GB" sz="2000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Yogyakarta:Cemerlang</a:t>
            </a:r>
            <a:r>
              <a:rPr lang="en-GB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Publishing.</a:t>
            </a:r>
          </a:p>
        </p:txBody>
      </p:sp>
    </p:spTree>
    <p:extLst>
      <p:ext uri="{BB962C8B-B14F-4D97-AF65-F5344CB8AC3E}">
        <p14:creationId xmlns:p14="http://schemas.microsoft.com/office/powerpoint/2010/main" val="3618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1066800"/>
            <a:ext cx="85344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</a:pPr>
            <a:r>
              <a:rPr lang="en-GB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Heil</a:t>
            </a:r>
            <a:r>
              <a:rPr lang="en-GB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Gary at. All. 1995. </a:t>
            </a:r>
            <a:r>
              <a:rPr lang="en-GB" sz="2000" i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Leadership and The Customer Revolution</a:t>
            </a:r>
            <a:r>
              <a:rPr lang="en-GB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New </a:t>
            </a:r>
            <a:r>
              <a:rPr lang="en-GB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York:A</a:t>
            </a:r>
            <a:r>
              <a:rPr lang="en-GB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Division of International Thomson Publishing.</a:t>
            </a:r>
          </a:p>
          <a:p>
            <a:pPr>
              <a:buClrTx/>
            </a:pPr>
            <a:r>
              <a:rPr lang="en-GB" sz="2000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Ihsan</a:t>
            </a:r>
            <a:r>
              <a:rPr lang="en-GB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GB" sz="2000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Bakir</a:t>
            </a:r>
            <a:r>
              <a:rPr lang="en-GB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GB" sz="2000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dan</a:t>
            </a:r>
            <a:r>
              <a:rPr lang="en-GB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GB" sz="2000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Zaenal</a:t>
            </a:r>
            <a:r>
              <a:rPr lang="en-GB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A. </a:t>
            </a:r>
            <a:r>
              <a:rPr lang="en-GB" sz="2000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Budiyono</a:t>
            </a:r>
            <a:r>
              <a:rPr lang="en-GB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2013. </a:t>
            </a:r>
            <a:r>
              <a:rPr lang="en-GB" sz="2000" i="1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Pemimpin</a:t>
            </a:r>
            <a:r>
              <a:rPr lang="en-GB" sz="2000" i="1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 </a:t>
            </a:r>
            <a:r>
              <a:rPr lang="en-GB" sz="2000" i="1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Dipuji</a:t>
            </a:r>
            <a:r>
              <a:rPr lang="en-GB" sz="2000" i="1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GB" sz="2000" i="1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dan</a:t>
            </a:r>
            <a:r>
              <a:rPr lang="en-GB" sz="2000" i="1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GB" sz="2000" i="1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Dicaci</a:t>
            </a:r>
            <a:r>
              <a:rPr lang="en-GB" sz="2000" i="1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 </a:t>
            </a:r>
            <a:r>
              <a:rPr lang="en-GB" sz="2000" i="1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Realitas</a:t>
            </a:r>
            <a:r>
              <a:rPr lang="en-GB" sz="2000" i="1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GB" sz="2000" i="1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Demokrasi</a:t>
            </a:r>
            <a:r>
              <a:rPr lang="en-GB" sz="2000" i="1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Indonesia </a:t>
            </a:r>
            <a:r>
              <a:rPr lang="en-GB" sz="2000" i="1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Kini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r>
              <a:rPr kumimoji="0" lang="en-GB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Jakarta:Expose</a:t>
            </a:r>
            <a:r>
              <a:rPr kumimoji="0" lang="en-GB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</a:p>
          <a:p>
            <a:pPr>
              <a:buClrTx/>
            </a:pP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Kartodirdjo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Sartono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1984. </a:t>
            </a:r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Kepemimpinan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Dalam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Dimensi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Sosial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Jakarta:LP3ES.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>
              <a:buClrTx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Kartono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Kartini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2013.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Pemimpin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Kepemimpinan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Apakah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i="1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Kep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emimpinan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Abnormal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itu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?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Jakarta:Raja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Grafindo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Persada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>
              <a:buClrTx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Lensufiie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Tikno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2010.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Leadership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untuk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Profesional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Mahasiswa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Jakarta:Esensi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Erlangga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Group.</a:t>
            </a:r>
          </a:p>
          <a:p>
            <a:pPr>
              <a:buClrTx/>
            </a:pP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Liddle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William R. 1996. </a:t>
            </a:r>
            <a:r>
              <a:rPr lang="en-US" sz="2000" i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Leadership and Culture in Indonesia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r>
              <a:rPr lang="de-DE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Sydney:Allen &amp; Unwin.</a:t>
            </a:r>
            <a:endParaRPr lang="en-US" sz="1100" dirty="0"/>
          </a:p>
          <a:p>
            <a:pPr>
              <a:buClrTx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Masaong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Abd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Kadim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Tilomi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Arfan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A. 2011.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Kepemimpinan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Berbasis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Multiple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Intelegence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Sinergi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Kecerdasan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Intelektual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Emosional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Spiritual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Untuk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Meraih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Kesuksesan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yang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Gemilang</a:t>
            </a:r>
            <a:r>
              <a:rPr lang="en-US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r>
              <a:rPr lang="en-US" sz="2000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Bandung:Alfabeta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3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>
              <a:buClrTx/>
            </a:pP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Muthahhari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Murtadha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1991. </a:t>
            </a:r>
            <a:r>
              <a:rPr lang="en-US" sz="2000" i="1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Kepemimpinan</a:t>
            </a:r>
            <a:r>
              <a:rPr lang="en-US" sz="2000" i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Islam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Banda </a:t>
            </a: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Aceh:Gua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Hira.</a:t>
            </a:r>
          </a:p>
          <a:p>
            <a:pPr>
              <a:buClrTx/>
            </a:pPr>
            <a:r>
              <a:rPr lang="en-US" sz="2000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Pasolong</a:t>
            </a:r>
            <a:r>
              <a:rPr lang="en-US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Harbani</a:t>
            </a:r>
            <a:r>
              <a:rPr lang="en-US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2010. </a:t>
            </a:r>
            <a:r>
              <a:rPr lang="en-US" sz="2000" i="1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Kepemimpinan</a:t>
            </a:r>
            <a:r>
              <a:rPr lang="en-US" sz="2000" i="1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i="1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Birokrasi</a:t>
            </a:r>
            <a:r>
              <a:rPr lang="en-US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r>
              <a:rPr lang="en-US" sz="2000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Bandung:Alfabeta</a:t>
            </a:r>
            <a:r>
              <a:rPr lang="en-US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</a:p>
          <a:p>
            <a:pPr>
              <a:buClrTx/>
            </a:pPr>
            <a:r>
              <a:rPr lang="en-US" sz="2000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Pamudji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S. 1995. </a:t>
            </a:r>
            <a:r>
              <a:rPr lang="en-US" sz="2000" i="1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Kepemimpinan</a:t>
            </a:r>
            <a:r>
              <a:rPr lang="en-US" sz="2000" i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i="1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Pemerintahan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Jakarta:Bumi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Aksara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lang="en-US" sz="2000" dirty="0">
              <a:ea typeface="Times New Roman" panose="02020603050405020304" pitchFamily="18" charset="0"/>
            </a:endParaRPr>
          </a:p>
          <a:p>
            <a:pPr>
              <a:buClrTx/>
            </a:pPr>
            <a:r>
              <a:rPr lang="en-US" sz="2000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Rasyid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M. </a:t>
            </a: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Ryaas</a:t>
            </a:r>
            <a:r>
              <a:rPr lang="en-US" sz="2000" i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2001. </a:t>
            </a:r>
            <a:r>
              <a:rPr lang="en-US" sz="2000" i="1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Makna</a:t>
            </a:r>
            <a:r>
              <a:rPr lang="en-US" sz="2000" i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i="1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Pemerintahan</a:t>
            </a:r>
            <a:r>
              <a:rPr lang="en-US" sz="2000" i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: </a:t>
            </a:r>
            <a:r>
              <a:rPr lang="en-US" sz="2000" i="1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Tinjauan</a:t>
            </a:r>
            <a:r>
              <a:rPr lang="en-US" sz="2000" i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Dari </a:t>
            </a:r>
            <a:r>
              <a:rPr lang="en-US" sz="2000" i="1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Segi</a:t>
            </a:r>
            <a:r>
              <a:rPr lang="en-US" sz="2000" i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i="1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Etika</a:t>
            </a:r>
            <a:r>
              <a:rPr lang="en-US" sz="2000" i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i="1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dan</a:t>
            </a:r>
            <a:r>
              <a:rPr lang="en-US" sz="2000" i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Kepemimpinan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Jakarta:Mutiara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Sumber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Widya</a:t>
            </a:r>
            <a:r>
              <a:rPr lang="en-US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</a:p>
          <a:p>
            <a:pPr>
              <a:buClrTx/>
            </a:pPr>
            <a:r>
              <a:rPr lang="en-US" sz="2000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Rivai</a:t>
            </a:r>
            <a:r>
              <a:rPr lang="en-US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Veithzal</a:t>
            </a:r>
            <a:r>
              <a:rPr lang="en-US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dan</a:t>
            </a:r>
            <a:r>
              <a:rPr lang="en-US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Deddy</a:t>
            </a:r>
            <a:r>
              <a:rPr lang="en-US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Mulyadi</a:t>
            </a:r>
            <a:r>
              <a:rPr lang="en-US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2013. </a:t>
            </a:r>
            <a:r>
              <a:rPr lang="en-US" sz="2000" i="1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Kepemimpinan</a:t>
            </a:r>
            <a:r>
              <a:rPr lang="en-US" sz="2000" i="1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i="1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dan</a:t>
            </a:r>
            <a:r>
              <a:rPr lang="en-US" sz="2000" i="1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i="1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Perilaku</a:t>
            </a:r>
            <a:r>
              <a:rPr lang="en-US" sz="2000" i="1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i="1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Organisasi</a:t>
            </a:r>
            <a:r>
              <a:rPr lang="en-US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r>
              <a:rPr lang="en-US" sz="2000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Jakarta:Rajawali</a:t>
            </a:r>
            <a:r>
              <a:rPr lang="en-US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Press.</a:t>
            </a:r>
            <a:endParaRPr lang="en-US" sz="2000" dirty="0">
              <a:ea typeface="Times New Roman" panose="02020603050405020304" pitchFamily="18" charset="0"/>
            </a:endParaRPr>
          </a:p>
          <a:p>
            <a:pPr eaLnBrk="0" hangingPunct="0">
              <a:spcBef>
                <a:spcPct val="0"/>
              </a:spcBef>
              <a:buClrTx/>
              <a:tabLst>
                <a:tab pos="457200" algn="l"/>
                <a:tab pos="1828800" algn="l"/>
              </a:tabLst>
            </a:pP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Sashkin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Marshall </a:t>
            </a: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dan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Molly G. </a:t>
            </a: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Sashkin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r>
              <a:rPr lang="en-US" sz="2000" i="1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Prinsip-Prinsip</a:t>
            </a:r>
            <a:r>
              <a:rPr lang="en-US" sz="2000" i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i="1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Kepemimpinan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Jakarta:Erlangga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</a:p>
          <a:p>
            <a:pPr eaLnBrk="0" hangingPunct="0">
              <a:spcBef>
                <a:spcPct val="0"/>
              </a:spcBef>
              <a:buClrTx/>
              <a:tabLst>
                <a:tab pos="457200" algn="l"/>
                <a:tab pos="1828800" algn="l"/>
              </a:tabLst>
            </a:pP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Siagian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Sondang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P. 2003. </a:t>
            </a:r>
            <a:r>
              <a:rPr lang="en-US" sz="2000" i="1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Teori</a:t>
            </a:r>
            <a:r>
              <a:rPr lang="en-US" sz="2000" i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i="1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dan</a:t>
            </a:r>
            <a:r>
              <a:rPr lang="en-US" sz="2000" i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i="1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Praktek</a:t>
            </a:r>
            <a:r>
              <a:rPr lang="en-US" sz="2000" i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i="1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Kepemimpinan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Jakarta:Rineka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Cipta</a:t>
            </a:r>
            <a:r>
              <a:rPr lang="en-US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lang="en-US" sz="2000" dirty="0">
              <a:ea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543800" cy="563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486400"/>
          </a:xfrm>
        </p:spPr>
        <p:txBody>
          <a:bodyPr/>
          <a:lstStyle/>
          <a:p>
            <a:pPr>
              <a:buClrTx/>
            </a:pP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Stauffer, Dennis. 2009. </a:t>
            </a:r>
            <a:r>
              <a:rPr lang="en-US" sz="2000" i="1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Inovative</a:t>
            </a:r>
            <a:r>
              <a:rPr lang="en-US" sz="2000" i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Leadership: </a:t>
            </a:r>
            <a:r>
              <a:rPr lang="en-US" sz="2000" i="1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Strategi</a:t>
            </a:r>
            <a:r>
              <a:rPr lang="en-US" sz="2000" i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i="1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untuk</a:t>
            </a:r>
            <a:r>
              <a:rPr lang="en-US" sz="2000" i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i="1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Mendorong</a:t>
            </a:r>
            <a:r>
              <a:rPr lang="en-US" sz="2000" i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i="1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Pertumbuhan</a:t>
            </a:r>
            <a:r>
              <a:rPr lang="en-US" sz="2000" i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2000" i="1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Inovasi</a:t>
            </a:r>
            <a:r>
              <a:rPr lang="en-US" sz="2000" i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i="1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dan</a:t>
            </a:r>
            <a:r>
              <a:rPr lang="en-US" sz="2000" i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i="1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Kinerja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Jakarta:Bhuana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Ilmu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Populer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Kelompok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Gramedia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</a:p>
          <a:p>
            <a:pPr>
              <a:buClrTx/>
            </a:pP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Sukarna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1993. </a:t>
            </a:r>
            <a:r>
              <a:rPr lang="en-US" sz="2000" i="1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Kepemimpinan</a:t>
            </a:r>
            <a:r>
              <a:rPr lang="en-US" sz="2000" i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i="1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dalam</a:t>
            </a:r>
            <a:r>
              <a:rPr lang="en-US" sz="2000" i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i="1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Administrasi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Bandung:Mandar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Maju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</a:p>
          <a:p>
            <a:pPr eaLnBrk="0" hangingPunct="0">
              <a:spcBef>
                <a:spcPct val="0"/>
              </a:spcBef>
              <a:buClrTx/>
              <a:tabLst>
                <a:tab pos="457200" algn="l"/>
                <a:tab pos="1828800" algn="l"/>
              </a:tabLst>
            </a:pPr>
            <a:r>
              <a:rPr lang="en-US" sz="20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Sudjana</a:t>
            </a:r>
            <a:r>
              <a:rPr 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cs typeface="Tahoma" panose="020B0604030504040204" pitchFamily="34" charset="0"/>
              </a:rPr>
              <a:t>Eggi</a:t>
            </a:r>
            <a:r>
              <a:rPr 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. 2003. </a:t>
            </a:r>
            <a:r>
              <a:rPr lang="en-US" sz="2000" i="1" dirty="0" err="1">
                <a:latin typeface="Tahoma" panose="020B0604030504040204" pitchFamily="34" charset="0"/>
                <a:cs typeface="Tahoma" panose="020B0604030504040204" pitchFamily="34" charset="0"/>
              </a:rPr>
              <a:t>Visi</a:t>
            </a:r>
            <a:r>
              <a:rPr lang="en-US" sz="20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1" dirty="0" err="1">
                <a:latin typeface="Tahoma" panose="020B0604030504040204" pitchFamily="34" charset="0"/>
                <a:cs typeface="Tahoma" panose="020B0604030504040204" pitchFamily="34" charset="0"/>
              </a:rPr>
              <a:t>Pemimpin</a:t>
            </a:r>
            <a:r>
              <a:rPr lang="en-US" sz="2000" i="1" dirty="0">
                <a:latin typeface="Tahoma" panose="020B0604030504040204" pitchFamily="34" charset="0"/>
                <a:cs typeface="Tahoma" panose="020B0604030504040204" pitchFamily="34" charset="0"/>
              </a:rPr>
              <a:t> Masa </a:t>
            </a:r>
            <a:r>
              <a:rPr lang="en-US" sz="2000" i="1" dirty="0" err="1">
                <a:latin typeface="Tahoma" panose="020B0604030504040204" pitchFamily="34" charset="0"/>
                <a:cs typeface="Tahoma" panose="020B0604030504040204" pitchFamily="34" charset="0"/>
              </a:rPr>
              <a:t>Depan</a:t>
            </a:r>
            <a:r>
              <a:rPr lang="en-US" sz="2000" i="1" dirty="0"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i="1" dirty="0" err="1">
                <a:latin typeface="Tahoma" panose="020B0604030504040204" pitchFamily="34" charset="0"/>
                <a:cs typeface="Tahoma" panose="020B0604030504040204" pitchFamily="34" charset="0"/>
              </a:rPr>
              <a:t>Menggagas</a:t>
            </a:r>
            <a:r>
              <a:rPr lang="en-US" sz="20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1" dirty="0" err="1">
                <a:latin typeface="Tahoma" panose="020B0604030504040204" pitchFamily="34" charset="0"/>
                <a:cs typeface="Tahoma" panose="020B0604030504040204" pitchFamily="34" charset="0"/>
              </a:rPr>
              <a:t>Politik</a:t>
            </a:r>
            <a:r>
              <a:rPr lang="en-US" sz="20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1" dirty="0" err="1">
                <a:latin typeface="Tahoma" panose="020B0604030504040204" pitchFamily="34" charset="0"/>
                <a:cs typeface="Tahoma" panose="020B0604030504040204" pitchFamily="34" charset="0"/>
              </a:rPr>
              <a:t>Berkeadilan</a:t>
            </a:r>
            <a:r>
              <a:rPr 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dirty="0" err="1">
                <a:latin typeface="Tahoma" panose="020B0604030504040204" pitchFamily="34" charset="0"/>
                <a:cs typeface="Tahoma" panose="020B0604030504040204" pitchFamily="34" charset="0"/>
              </a:rPr>
              <a:t>Bandung:Marja</a:t>
            </a:r>
            <a:r>
              <a:rPr 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eaLnBrk="0" hangingPunct="0">
              <a:spcBef>
                <a:spcPct val="0"/>
              </a:spcBef>
              <a:buClrTx/>
              <a:tabLst>
                <a:tab pos="457200" algn="l"/>
                <a:tab pos="1828800" algn="l"/>
              </a:tabLst>
            </a:pPr>
            <a:r>
              <a:rPr lang="en-US" sz="2000" dirty="0" err="1">
                <a:latin typeface="Tahoma" panose="020B0604030504040204" pitchFamily="34" charset="0"/>
                <a:cs typeface="Tahoma" panose="020B0604030504040204" pitchFamily="34" charset="0"/>
              </a:rPr>
              <a:t>Suprayogo</a:t>
            </a:r>
            <a:r>
              <a:rPr 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, Imam. 2008. </a:t>
            </a:r>
            <a:r>
              <a:rPr lang="en-US" sz="2000" i="1" dirty="0" err="1">
                <a:latin typeface="Tahoma" panose="020B0604030504040204" pitchFamily="34" charset="0"/>
                <a:cs typeface="Tahoma" panose="020B0604030504040204" pitchFamily="34" charset="0"/>
              </a:rPr>
              <a:t>Kepemimpinan</a:t>
            </a:r>
            <a:r>
              <a:rPr lang="en-US" sz="2000" i="1" dirty="0"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i="1" dirty="0" err="1">
                <a:latin typeface="Tahoma" panose="020B0604030504040204" pitchFamily="34" charset="0"/>
                <a:cs typeface="Tahoma" panose="020B0604030504040204" pitchFamily="34" charset="0"/>
              </a:rPr>
              <a:t>Pengembangan</a:t>
            </a:r>
            <a:r>
              <a:rPr lang="en-US" sz="20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1" dirty="0" err="1">
                <a:latin typeface="Tahoma" panose="020B0604030504040204" pitchFamily="34" charset="0"/>
                <a:cs typeface="Tahoma" panose="020B0604030504040204" pitchFamily="34" charset="0"/>
              </a:rPr>
              <a:t>Organisasi</a:t>
            </a:r>
            <a:r>
              <a:rPr lang="en-US" sz="2000" i="1" dirty="0">
                <a:latin typeface="Tahoma" panose="020B0604030504040204" pitchFamily="34" charset="0"/>
                <a:cs typeface="Tahoma" panose="020B0604030504040204" pitchFamily="34" charset="0"/>
              </a:rPr>
              <a:t> Team Building </a:t>
            </a:r>
            <a:r>
              <a:rPr lang="en-US" sz="2000" i="1" dirty="0" err="1">
                <a:latin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0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1" dirty="0" err="1">
                <a:latin typeface="Tahoma" panose="020B0604030504040204" pitchFamily="34" charset="0"/>
                <a:cs typeface="Tahoma" panose="020B0604030504040204" pitchFamily="34" charset="0"/>
              </a:rPr>
              <a:t>Perilaku</a:t>
            </a:r>
            <a:r>
              <a:rPr lang="en-US" sz="20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1" dirty="0" err="1">
                <a:latin typeface="Tahoma" panose="020B0604030504040204" pitchFamily="34" charset="0"/>
                <a:cs typeface="Tahoma" panose="020B0604030504040204" pitchFamily="34" charset="0"/>
              </a:rPr>
              <a:t>Inovatif</a:t>
            </a:r>
            <a:r>
              <a:rPr 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dirty="0" err="1">
                <a:latin typeface="Tahoma" panose="020B0604030504040204" pitchFamily="34" charset="0"/>
                <a:cs typeface="Tahoma" panose="020B0604030504040204" pitchFamily="34" charset="0"/>
              </a:rPr>
              <a:t>Malang:UIN</a:t>
            </a:r>
            <a:r>
              <a:rPr 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Maliki Press.</a:t>
            </a:r>
          </a:p>
          <a:p>
            <a:pPr eaLnBrk="0" hangingPunct="0">
              <a:spcBef>
                <a:spcPct val="0"/>
              </a:spcBef>
              <a:buClrTx/>
              <a:tabLst>
                <a:tab pos="457200" algn="l"/>
                <a:tab pos="1828800" algn="l"/>
              </a:tabLst>
            </a:pPr>
            <a:r>
              <a:rPr lang="en-US" sz="2000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Suradji</a:t>
            </a:r>
            <a:r>
              <a:rPr lang="en-US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Gatot</a:t>
            </a:r>
            <a:r>
              <a:rPr lang="en-US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dan</a:t>
            </a:r>
            <a:r>
              <a:rPr lang="en-US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Engelbetus</a:t>
            </a:r>
            <a:r>
              <a:rPr lang="en-US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Martono</a:t>
            </a:r>
            <a:r>
              <a:rPr lang="en-US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2014. </a:t>
            </a:r>
            <a:r>
              <a:rPr lang="en-US" sz="2000" i="1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Ilmu</a:t>
            </a:r>
            <a:r>
              <a:rPr lang="en-US" sz="2000" i="1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i="1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dan</a:t>
            </a:r>
            <a:r>
              <a:rPr lang="en-US" sz="2000" i="1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i="1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Seni</a:t>
            </a:r>
            <a:r>
              <a:rPr lang="en-US" sz="2000" i="1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i="1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Kepemimpinan</a:t>
            </a:r>
            <a:r>
              <a:rPr lang="en-US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r>
              <a:rPr lang="en-US" sz="200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Bandung:Pustaka</a:t>
            </a:r>
            <a:r>
              <a:rPr lang="en-US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Reka</a:t>
            </a:r>
            <a:r>
              <a:rPr lang="en-US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Cipta</a:t>
            </a:r>
            <a:r>
              <a:rPr lang="en-US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</a:p>
          <a:p>
            <a:pPr eaLnBrk="0" hangingPunct="0">
              <a:spcBef>
                <a:spcPct val="0"/>
              </a:spcBef>
              <a:buClrTx/>
              <a:tabLst>
                <a:tab pos="457200" algn="l"/>
                <a:tab pos="1828800" algn="l"/>
              </a:tabLst>
            </a:pPr>
            <a:r>
              <a:rPr lang="en-US" sz="2000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Syafi’ie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Inu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Kencana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2003. </a:t>
            </a:r>
            <a:r>
              <a:rPr lang="en-US" sz="2000" i="1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Kepemimpinan</a:t>
            </a:r>
            <a:r>
              <a:rPr lang="en-US" sz="2000" i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i="1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Pemerintahan</a:t>
            </a:r>
            <a:r>
              <a:rPr lang="en-US" sz="2000" i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Indonesia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Bandung:Refika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Aditama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lang="en-US" sz="2000" dirty="0">
              <a:ea typeface="Times New Roman" panose="02020603050405020304" pitchFamily="18" charset="0"/>
            </a:endParaRPr>
          </a:p>
          <a:p>
            <a:pPr eaLnBrk="0" hangingPunct="0">
              <a:spcBef>
                <a:spcPct val="0"/>
              </a:spcBef>
              <a:buClrTx/>
              <a:tabLst>
                <a:tab pos="457200" algn="l"/>
                <a:tab pos="1828800" algn="l"/>
              </a:tabLst>
            </a:pPr>
            <a:r>
              <a:rPr lang="en-US" sz="2000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Thoha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Miftah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2013. </a:t>
            </a:r>
            <a:r>
              <a:rPr lang="en-US" sz="2000" i="1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Kepemimpinan</a:t>
            </a:r>
            <a:r>
              <a:rPr lang="en-US" sz="2000" i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i="1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dalam</a:t>
            </a:r>
            <a:r>
              <a:rPr lang="en-US" sz="2000" i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i="1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Manajemen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Jakarta:Raja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Grafindo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Persada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lang="en-US" sz="2000" dirty="0">
              <a:ea typeface="Times New Roman" panose="02020603050405020304" pitchFamily="18" charset="0"/>
            </a:endParaRPr>
          </a:p>
          <a:p>
            <a:pPr eaLnBrk="0" hangingPunct="0">
              <a:spcBef>
                <a:spcPct val="0"/>
              </a:spcBef>
              <a:buClrTx/>
              <a:tabLst>
                <a:tab pos="457200" algn="l"/>
                <a:tab pos="1828800" algn="l"/>
              </a:tabLst>
            </a:pP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Tjiharjadi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Semuil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2007. </a:t>
            </a:r>
            <a:r>
              <a:rPr lang="en-US" sz="2000" i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 be a Great Leader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r>
              <a:rPr lang="en-US" sz="2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Yogyakarta:Andi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</a:p>
          <a:p>
            <a:pPr eaLnBrk="0" hangingPunct="0">
              <a:spcBef>
                <a:spcPct val="0"/>
              </a:spcBef>
              <a:buClrTx/>
              <a:tabLst>
                <a:tab pos="457200" algn="l"/>
                <a:tab pos="1828800" algn="l"/>
              </a:tabLst>
            </a:pPr>
            <a:r>
              <a:rPr 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Wiley, John. 2004. </a:t>
            </a:r>
            <a:r>
              <a:rPr lang="en-US" sz="2000" i="1" dirty="0" smtClean="0">
                <a:latin typeface="Tahoma" panose="020B0604030504040204" pitchFamily="34" charset="0"/>
                <a:cs typeface="Tahoma" panose="020B0604030504040204" pitchFamily="34" charset="0"/>
              </a:rPr>
              <a:t>Organizational Culture and Leadership</a:t>
            </a:r>
            <a:r>
              <a:rPr 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. San </a:t>
            </a:r>
            <a:r>
              <a:rPr lang="en-US" sz="20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Francisco:Jossey-Bass</a:t>
            </a:r>
            <a:r>
              <a:rPr 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 Publishers.</a:t>
            </a:r>
          </a:p>
          <a:p>
            <a:pPr eaLnBrk="0" hangingPunct="0">
              <a:spcBef>
                <a:spcPct val="0"/>
              </a:spcBef>
              <a:buClrTx/>
              <a:tabLst>
                <a:tab pos="457200" algn="l"/>
                <a:tab pos="1828800" algn="l"/>
              </a:tabLst>
            </a:pPr>
            <a:r>
              <a:rPr lang="en-US" sz="20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Yukl</a:t>
            </a:r>
            <a:r>
              <a:rPr 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, Gary. 2009</a:t>
            </a:r>
            <a:r>
              <a:rPr lang="en-US" sz="2000" i="1" dirty="0" smtClean="0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i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Kepemimpinan</a:t>
            </a:r>
            <a:r>
              <a:rPr lang="en-US" sz="2000" i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2000" i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Organisasi</a:t>
            </a:r>
            <a:r>
              <a:rPr 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000" i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Jakarta:Indeks</a:t>
            </a:r>
            <a:r>
              <a:rPr 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11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04334672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171</TotalTime>
  <Words>815</Words>
  <Application>Microsoft Office PowerPoint</Application>
  <PresentationFormat>On-screen Show (4:3)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Tahoma</vt:lpstr>
      <vt:lpstr>Times New Roman</vt:lpstr>
      <vt:lpstr>Wingdings</vt:lpstr>
      <vt:lpstr>cdb2004223l</vt:lpstr>
      <vt:lpstr>KEPEMIMPINAN PEMERINTAHAN (Aturan Perkuliahan)</vt:lpstr>
      <vt:lpstr>WAKTU PERKULIAHAN</vt:lpstr>
      <vt:lpstr>PERFORMANCE MAHASISWA</vt:lpstr>
      <vt:lpstr>KOMPONEN NILAI AKHIR</vt:lpstr>
      <vt:lpstr>REFERENSI</vt:lpstr>
      <vt:lpstr>REFERENSI</vt:lpstr>
      <vt:lpstr>REFERENSI</vt:lpstr>
      <vt:lpstr>REFERENSI</vt:lpstr>
      <vt:lpstr>SEKIAN &amp; TERIMA KASIH</vt:lpstr>
      <vt:lpstr>PEMBAGIAN  KELOMPOK  KEPEMIMPINAN</vt:lpstr>
      <vt:lpstr>PEMBAGIAN  KELOMPOK  KEPEMIMPINAN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Microsoft account</cp:lastModifiedBy>
  <cp:revision>30</cp:revision>
  <dcterms:created xsi:type="dcterms:W3CDTF">2012-02-28T03:21:09Z</dcterms:created>
  <dcterms:modified xsi:type="dcterms:W3CDTF">2014-09-19T05:42:14Z</dcterms:modified>
</cp:coreProperties>
</file>