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deawfapurwantara@gmail.com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1C5ED0A0-E400-43B9-9A26-8589925A7CAE}">
      <dgm:prSet phldrT="[Text]"/>
      <dgm:spPr/>
      <dgm:t>
        <a:bodyPr/>
        <a:lstStyle/>
        <a:p>
          <a:r>
            <a:rPr lang="en-US" dirty="0" smtClean="0"/>
            <a:t>UP yang </a:t>
          </a:r>
          <a:r>
            <a:rPr lang="en-US" dirty="0" err="1" smtClean="0"/>
            <a:t>dipresentasikan</a:t>
          </a:r>
          <a:endParaRPr lang="en-US" dirty="0"/>
        </a:p>
      </dgm:t>
    </dgm:pt>
    <dgm:pt modelId="{755187D6-CADE-448B-AEBA-880BBA0E9FBA}" type="parTrans" cxnId="{45B8EC8E-E166-44E8-958C-58F101B8016B}">
      <dgm:prSet/>
      <dgm:spPr/>
      <dgm:t>
        <a:bodyPr/>
        <a:lstStyle/>
        <a:p>
          <a:endParaRPr lang="en-US"/>
        </a:p>
      </dgm:t>
    </dgm:pt>
    <dgm:pt modelId="{CBEB5F9B-454D-4562-9CA6-183234A97B86}" type="sibTrans" cxnId="{45B8EC8E-E166-44E8-958C-58F101B8016B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DE2FB79A-1376-4DC3-8FC2-984722B530CC}">
      <dgm:prSet phldrT="[Text]"/>
      <dgm:spPr/>
      <dgm:t>
        <a:bodyPr/>
        <a:lstStyle/>
        <a:p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Lapangan</a:t>
          </a:r>
          <a:endParaRPr lang="en-US" dirty="0"/>
        </a:p>
      </dgm:t>
    </dgm:pt>
    <dgm:pt modelId="{77CE2606-0D1F-4508-BC7E-858DD3A412FC}" type="parTrans" cxnId="{06FB6E9E-9D00-41DA-98A2-4F015AD6F844}">
      <dgm:prSet/>
      <dgm:spPr/>
      <dgm:t>
        <a:bodyPr/>
        <a:lstStyle/>
        <a:p>
          <a:endParaRPr lang="en-US"/>
        </a:p>
      </dgm:t>
    </dgm:pt>
    <dgm:pt modelId="{BE53833E-504F-4BE1-AA20-AAD586B45381}" type="sibTrans" cxnId="{06FB6E9E-9D00-41DA-98A2-4F015AD6F844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19DCA481-FBF2-48FD-9E71-D02C323FA643}" type="presOf" srcId="{1C5ED0A0-E400-43B9-9A26-8589925A7CAE}" destId="{9A4C50C3-7F68-4FEF-BEB2-A80E38B2E649}" srcOrd="0" destOrd="2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204AAB17-EA40-4C3C-9326-94CFA46B07E3}" type="presOf" srcId="{DE2FB79A-1376-4DC3-8FC2-984722B530CC}" destId="{9A4C50C3-7F68-4FEF-BEB2-A80E38B2E649}" srcOrd="0" destOrd="1" presId="urn:diagrams.loki3.com/BracketList+Icon"/>
    <dgm:cxn modelId="{45B8EC8E-E166-44E8-958C-58F101B8016B}" srcId="{9401CD92-31D5-4519-8BFB-E35503A926B7}" destId="{1C5ED0A0-E400-43B9-9A26-8589925A7CAE}" srcOrd="2" destOrd="0" parTransId="{755187D6-CADE-448B-AEBA-880BBA0E9FBA}" sibTransId="{CBEB5F9B-454D-4562-9CA6-183234A97B86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06FB6E9E-9D00-41DA-98A2-4F015AD6F844}" srcId="{9401CD92-31D5-4519-8BFB-E35503A926B7}" destId="{DE2FB79A-1376-4DC3-8FC2-984722B530CC}" srcOrd="1" destOrd="0" parTransId="{77CE2606-0D1F-4508-BC7E-858DD3A412FC}" sibTransId="{BE53833E-504F-4BE1-AA20-AAD586B4538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smtClean="0">
              <a:solidFill>
                <a:schemeClr val="accent6"/>
              </a:solidFill>
            </a:rPr>
            <a:t>Contact Person: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08122390598/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022-91606793</a:t>
          </a: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4724400" cy="3810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S.IP.,</a:t>
            </a:r>
            <a:r>
              <a:rPr lang="en-US" dirty="0" err="1" smtClean="0"/>
              <a:t>M.Si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848600" cy="2057400"/>
          </a:xfrm>
        </p:spPr>
        <p:txBody>
          <a:bodyPr/>
          <a:lstStyle/>
          <a:p>
            <a:r>
              <a:rPr lang="en-US" sz="5400" dirty="0" smtClean="0"/>
              <a:t>METODE  </a:t>
            </a:r>
            <a:r>
              <a:rPr lang="en-US" sz="5400" dirty="0" smtClean="0"/>
              <a:t>PENELITIAN KUALITATIF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en-US" sz="2700" dirty="0" err="1" smtClean="0"/>
              <a:t>Jadwal</a:t>
            </a:r>
            <a:r>
              <a:rPr lang="en-US" sz="2700" dirty="0" smtClean="0"/>
              <a:t> </a:t>
            </a:r>
            <a:r>
              <a:rPr lang="en-US" sz="2700" dirty="0" err="1" smtClean="0"/>
              <a:t>Kuliah</a:t>
            </a:r>
            <a:r>
              <a:rPr lang="en-US" sz="2700" dirty="0" smtClean="0"/>
              <a:t>: </a:t>
            </a:r>
            <a:r>
              <a:rPr lang="en-US" sz="2700" dirty="0" err="1" smtClean="0"/>
              <a:t>Rabu</a:t>
            </a:r>
            <a:r>
              <a:rPr lang="en-US" sz="2700" dirty="0" smtClean="0"/>
              <a:t>, 07.00 – 09.15 (3 SKS), </a:t>
            </a:r>
            <a:r>
              <a:rPr lang="en-US" sz="2700" dirty="0" err="1" smtClean="0"/>
              <a:t>Teori</a:t>
            </a:r>
            <a:r>
              <a:rPr lang="en-US" sz="2700" dirty="0" smtClean="0"/>
              <a:t>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Praktik</a:t>
            </a:r>
            <a:endParaRPr lang="en-US" sz="2700" dirty="0" smtClean="0"/>
          </a:p>
          <a:p>
            <a:r>
              <a:rPr lang="en-US" sz="2700" dirty="0" err="1" smtClean="0"/>
              <a:t>Toleransi</a:t>
            </a:r>
            <a:r>
              <a:rPr lang="en-US" sz="2700" dirty="0" smtClean="0"/>
              <a:t> </a:t>
            </a:r>
            <a:r>
              <a:rPr lang="en-US" sz="2700" dirty="0" err="1" smtClean="0"/>
              <a:t>kehadiran</a:t>
            </a:r>
            <a:r>
              <a:rPr lang="en-US" sz="2700" dirty="0" smtClean="0"/>
              <a:t> di </a:t>
            </a:r>
            <a:r>
              <a:rPr lang="en-US" sz="2700" dirty="0" err="1" smtClean="0"/>
              <a:t>kelas</a:t>
            </a:r>
            <a:r>
              <a:rPr lang="en-US" sz="2700" dirty="0" smtClean="0"/>
              <a:t> 15 </a:t>
            </a:r>
            <a:r>
              <a:rPr lang="en-US" sz="2700" dirty="0" err="1" smtClean="0"/>
              <a:t>menit</a:t>
            </a:r>
            <a:r>
              <a:rPr lang="en-US" sz="2700" dirty="0" smtClean="0"/>
              <a:t>, </a:t>
            </a:r>
            <a:r>
              <a:rPr lang="en-US" sz="2700" dirty="0" err="1" smtClean="0"/>
              <a:t>konsekuensi</a:t>
            </a:r>
            <a:r>
              <a:rPr lang="en-US" sz="2700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sz="2700" dirty="0" err="1" smtClean="0"/>
              <a:t>Mahasiswa</a:t>
            </a:r>
            <a:r>
              <a:rPr lang="en-US" sz="2700" dirty="0" smtClean="0"/>
              <a:t> </a:t>
            </a:r>
            <a:r>
              <a:rPr lang="en-US" sz="2700" dirty="0" err="1" smtClean="0"/>
              <a:t>terlambat</a:t>
            </a:r>
            <a:r>
              <a:rPr lang="en-US" sz="2700" dirty="0" smtClean="0"/>
              <a:t> </a:t>
            </a:r>
            <a:r>
              <a:rPr lang="en-US" sz="2700" dirty="0" err="1" smtClean="0"/>
              <a:t>tidak</a:t>
            </a:r>
            <a:r>
              <a:rPr lang="en-US" sz="2700" dirty="0" smtClean="0"/>
              <a:t> </a:t>
            </a:r>
            <a:r>
              <a:rPr lang="en-US" sz="2700" dirty="0" err="1" smtClean="0"/>
              <a:t>diperkenankan</a:t>
            </a:r>
            <a:r>
              <a:rPr lang="en-US" sz="2700" dirty="0" smtClean="0"/>
              <a:t> </a:t>
            </a:r>
            <a:r>
              <a:rPr lang="en-US" sz="2700" dirty="0" err="1" smtClean="0"/>
              <a:t>masuk</a:t>
            </a:r>
            <a:r>
              <a:rPr lang="en-US" sz="2700" dirty="0" smtClean="0"/>
              <a:t> </a:t>
            </a:r>
            <a:r>
              <a:rPr lang="en-US" sz="2700" dirty="0" err="1" smtClean="0"/>
              <a:t>kelas</a:t>
            </a:r>
            <a:r>
              <a:rPr lang="en-US" sz="2700" dirty="0" smtClean="0"/>
              <a:t>, </a:t>
            </a:r>
            <a:r>
              <a:rPr lang="en-US" sz="2700" dirty="0" err="1" smtClean="0"/>
              <a:t>absensi</a:t>
            </a:r>
            <a:r>
              <a:rPr lang="en-US" sz="2700" dirty="0" smtClean="0"/>
              <a:t> TIDAK </a:t>
            </a:r>
            <a:r>
              <a:rPr lang="en-US" sz="2700" dirty="0" err="1" smtClean="0"/>
              <a:t>diakui</a:t>
            </a:r>
            <a:r>
              <a:rPr lang="en-US" sz="2700" dirty="0" smtClean="0"/>
              <a:t>.</a:t>
            </a:r>
          </a:p>
          <a:p>
            <a:pPr marL="796925" indent="-457200">
              <a:buFont typeface="+mj-lt"/>
              <a:buAutoNum type="arabicPeriod"/>
            </a:pPr>
            <a:r>
              <a:rPr lang="en-US" sz="2700" dirty="0" err="1" smtClean="0"/>
              <a:t>Dosen</a:t>
            </a:r>
            <a:r>
              <a:rPr lang="en-US" sz="2700" dirty="0" smtClean="0"/>
              <a:t> </a:t>
            </a:r>
            <a:r>
              <a:rPr lang="en-US" sz="2700" dirty="0" err="1" smtClean="0"/>
              <a:t>tidak</a:t>
            </a:r>
            <a:r>
              <a:rPr lang="en-US" sz="2700" dirty="0" smtClean="0"/>
              <a:t> </a:t>
            </a:r>
            <a:r>
              <a:rPr lang="en-US" sz="2700" dirty="0" err="1" smtClean="0"/>
              <a:t>masuk</a:t>
            </a:r>
            <a:r>
              <a:rPr lang="en-US" sz="2700" dirty="0" smtClean="0"/>
              <a:t> </a:t>
            </a:r>
            <a:r>
              <a:rPr lang="en-US" sz="2700" dirty="0" err="1" smtClean="0"/>
              <a:t>kelas</a:t>
            </a:r>
            <a:r>
              <a:rPr lang="en-US" sz="2700" dirty="0" smtClean="0"/>
              <a:t> </a:t>
            </a:r>
            <a:r>
              <a:rPr lang="en-US" sz="2700" dirty="0" err="1" smtClean="0"/>
              <a:t>tanpa</a:t>
            </a:r>
            <a:r>
              <a:rPr lang="en-US" sz="2700" dirty="0" smtClean="0"/>
              <a:t> </a:t>
            </a:r>
            <a:r>
              <a:rPr lang="en-US" sz="2700" dirty="0" err="1" smtClean="0"/>
              <a:t>pemberitahuan</a:t>
            </a:r>
            <a:r>
              <a:rPr lang="en-US" sz="2700" dirty="0" smtClean="0"/>
              <a:t>, </a:t>
            </a:r>
            <a:r>
              <a:rPr lang="en-US" sz="2700" dirty="0" err="1" smtClean="0"/>
              <a:t>mahasiswa</a:t>
            </a:r>
            <a:r>
              <a:rPr lang="en-US" sz="2700" dirty="0" smtClean="0"/>
              <a:t> </a:t>
            </a:r>
            <a:r>
              <a:rPr lang="en-US" sz="2700" dirty="0" err="1" smtClean="0"/>
              <a:t>boleh</a:t>
            </a:r>
            <a:r>
              <a:rPr lang="en-US" sz="2700" dirty="0" smtClean="0"/>
              <a:t> </a:t>
            </a:r>
            <a:r>
              <a:rPr lang="en-US" sz="2700" dirty="0" err="1" smtClean="0"/>
              <a:t>pulang</a:t>
            </a:r>
            <a:r>
              <a:rPr lang="en-US" sz="2700" dirty="0" smtClean="0"/>
              <a:t> </a:t>
            </a:r>
            <a:r>
              <a:rPr lang="en-US" sz="2700" dirty="0" err="1" smtClean="0"/>
              <a:t>dengan</a:t>
            </a:r>
            <a:r>
              <a:rPr lang="en-US" sz="2700" dirty="0" smtClean="0"/>
              <a:t> </a:t>
            </a:r>
            <a:r>
              <a:rPr lang="en-US" sz="2700" dirty="0" err="1" smtClean="0"/>
              <a:t>membuat</a:t>
            </a:r>
            <a:r>
              <a:rPr lang="en-US" sz="2700" dirty="0" smtClean="0"/>
              <a:t> </a:t>
            </a:r>
            <a:r>
              <a:rPr lang="en-US" sz="2700" dirty="0" err="1" smtClean="0"/>
              <a:t>absensi</a:t>
            </a:r>
            <a:r>
              <a:rPr lang="en-US" sz="2700" dirty="0" smtClean="0"/>
              <a:t> manual </a:t>
            </a:r>
            <a:r>
              <a:rPr lang="en-US" sz="2700" dirty="0" err="1" smtClean="0"/>
              <a:t>diserahkan</a:t>
            </a:r>
            <a:r>
              <a:rPr lang="en-US" sz="2700" dirty="0" smtClean="0"/>
              <a:t> </a:t>
            </a:r>
            <a:r>
              <a:rPr lang="en-US" sz="2700" dirty="0" err="1" smtClean="0"/>
              <a:t>ke</a:t>
            </a:r>
            <a:r>
              <a:rPr lang="en-US" sz="2700" dirty="0" smtClean="0"/>
              <a:t> </a:t>
            </a:r>
            <a:r>
              <a:rPr lang="en-US" sz="2700" dirty="0" err="1" smtClean="0"/>
              <a:t>sekretariat</a:t>
            </a:r>
            <a:r>
              <a:rPr lang="en-US" sz="2700" dirty="0" smtClean="0"/>
              <a:t> Prodi.</a:t>
            </a:r>
          </a:p>
          <a:p>
            <a:r>
              <a:rPr lang="en-US" sz="2700" dirty="0" err="1" smtClean="0"/>
              <a:t>Kehadiran</a:t>
            </a:r>
            <a:r>
              <a:rPr lang="en-US" sz="2700" dirty="0" smtClean="0"/>
              <a:t> </a:t>
            </a:r>
            <a:r>
              <a:rPr lang="en-US" sz="2700" dirty="0" err="1" smtClean="0"/>
              <a:t>mahasiswa</a:t>
            </a:r>
            <a:r>
              <a:rPr lang="en-US" sz="2700" dirty="0" smtClean="0"/>
              <a:t> 80 %, </a:t>
            </a:r>
            <a:r>
              <a:rPr lang="en-US" sz="2700" dirty="0" err="1" smtClean="0"/>
              <a:t>selama</a:t>
            </a:r>
            <a:r>
              <a:rPr lang="en-US" sz="2700" dirty="0" smtClean="0"/>
              <a:t> </a:t>
            </a:r>
            <a:r>
              <a:rPr lang="en-US" sz="2700" dirty="0" err="1" smtClean="0"/>
              <a:t>satu</a:t>
            </a:r>
            <a:r>
              <a:rPr lang="en-US" sz="2700" dirty="0" smtClean="0"/>
              <a:t> semester</a:t>
            </a:r>
            <a:endParaRPr lang="en-US" sz="27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257800"/>
          </a:xfrm>
        </p:spPr>
        <p:txBody>
          <a:bodyPr/>
          <a:lstStyle/>
          <a:p>
            <a:r>
              <a:rPr lang="en-US" sz="2600" dirty="0" err="1" smtClean="0"/>
              <a:t>Dilarang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</a:t>
            </a:r>
            <a:r>
              <a:rPr lang="en-US" sz="2600" dirty="0" err="1" smtClean="0"/>
              <a:t>Kaos</a:t>
            </a:r>
            <a:r>
              <a:rPr lang="en-US" sz="2600" dirty="0" smtClean="0"/>
              <a:t> Oblong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diperkenankan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Jeans </a:t>
            </a:r>
            <a:r>
              <a:rPr lang="en-US" sz="2600" dirty="0" err="1"/>
              <a:t>B</a:t>
            </a:r>
            <a:r>
              <a:rPr lang="en-US" sz="2600" dirty="0" err="1" smtClean="0"/>
              <a:t>olong</a:t>
            </a:r>
            <a:endParaRPr lang="en-US" sz="2600" dirty="0" smtClean="0"/>
          </a:p>
          <a:p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Sepatu</a:t>
            </a:r>
          </a:p>
          <a:p>
            <a:r>
              <a:rPr lang="en-US" sz="2600" dirty="0" err="1" smtClean="0"/>
              <a:t>Membawa</a:t>
            </a:r>
            <a:r>
              <a:rPr lang="en-US" sz="2600" dirty="0" smtClean="0"/>
              <a:t> </a:t>
            </a:r>
            <a:r>
              <a:rPr lang="en-US" sz="2600" dirty="0" err="1" smtClean="0"/>
              <a:t>catatan</a:t>
            </a:r>
            <a:r>
              <a:rPr lang="en-US" sz="2600" dirty="0" smtClean="0"/>
              <a:t>, </a:t>
            </a:r>
            <a:r>
              <a:rPr lang="en-US" sz="2600" dirty="0" err="1" smtClean="0"/>
              <a:t>buku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 &amp; </a:t>
            </a:r>
            <a:r>
              <a:rPr lang="en-US" sz="2600" dirty="0" err="1" smtClean="0"/>
              <a:t>alat</a:t>
            </a:r>
            <a:r>
              <a:rPr lang="en-US" sz="2600" dirty="0" smtClean="0"/>
              <a:t> </a:t>
            </a:r>
            <a:r>
              <a:rPr lang="en-US" sz="2600" dirty="0" err="1" smtClean="0"/>
              <a:t>tulis</a:t>
            </a:r>
            <a:r>
              <a:rPr lang="en-US" sz="2600" dirty="0" smtClean="0"/>
              <a:t> </a:t>
            </a:r>
            <a:r>
              <a:rPr lang="en-US" sz="2600" dirty="0" err="1" smtClean="0"/>
              <a:t>yg</a:t>
            </a:r>
            <a:r>
              <a:rPr lang="en-US" sz="2600" dirty="0" smtClean="0"/>
              <a:t> </a:t>
            </a:r>
            <a:r>
              <a:rPr lang="en-US" sz="2600" dirty="0" err="1" smtClean="0"/>
              <a:t>diperlukan</a:t>
            </a:r>
            <a:endParaRPr lang="en-US" sz="2600" dirty="0" smtClean="0"/>
          </a:p>
          <a:p>
            <a:r>
              <a:rPr lang="en-US" sz="2600" dirty="0" err="1" smtClean="0"/>
              <a:t>Rambut</a:t>
            </a:r>
            <a:r>
              <a:rPr lang="en-US" sz="2600" dirty="0" smtClean="0"/>
              <a:t> </a:t>
            </a:r>
            <a:r>
              <a:rPr lang="en-US" sz="2600" dirty="0" err="1" smtClean="0"/>
              <a:t>tertata</a:t>
            </a:r>
            <a:r>
              <a:rPr lang="en-US" sz="2600" dirty="0" smtClean="0"/>
              <a:t> </a:t>
            </a:r>
            <a:r>
              <a:rPr lang="en-US" sz="2600" dirty="0" err="1" smtClean="0"/>
              <a:t>rapi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makan</a:t>
            </a:r>
            <a:r>
              <a:rPr lang="en-US" sz="2600" dirty="0" smtClean="0"/>
              <a:t> </a:t>
            </a:r>
            <a:r>
              <a:rPr lang="en-US" sz="2600" dirty="0" err="1" smtClean="0"/>
              <a:t>permen</a:t>
            </a:r>
            <a:r>
              <a:rPr lang="en-US" sz="2600" dirty="0" smtClean="0"/>
              <a:t> </a:t>
            </a:r>
            <a:r>
              <a:rPr lang="en-US" sz="2600" dirty="0" err="1" smtClean="0"/>
              <a:t>karet</a:t>
            </a:r>
            <a:r>
              <a:rPr lang="en-US" sz="2600" dirty="0" smtClean="0"/>
              <a:t> </a:t>
            </a:r>
            <a:r>
              <a:rPr lang="en-US" sz="2600" dirty="0" err="1" smtClean="0"/>
              <a:t>selama</a:t>
            </a:r>
            <a:r>
              <a:rPr lang="en-US" sz="2600" dirty="0" smtClean="0"/>
              <a:t> </a:t>
            </a:r>
            <a:r>
              <a:rPr lang="en-US" sz="2600" dirty="0" err="1" smtClean="0"/>
              <a:t>perkuliahan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mengisi</a:t>
            </a:r>
            <a:r>
              <a:rPr lang="en-US" sz="2600" dirty="0" smtClean="0"/>
              <a:t> </a:t>
            </a:r>
            <a:r>
              <a:rPr lang="en-US" sz="2600" dirty="0" err="1" smtClean="0"/>
              <a:t>absensi</a:t>
            </a:r>
            <a:r>
              <a:rPr lang="en-US" sz="2600" dirty="0" smtClean="0"/>
              <a:t> </a:t>
            </a:r>
            <a:r>
              <a:rPr lang="en-US" sz="2600" dirty="0" err="1" smtClean="0"/>
              <a:t>temannya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berbicara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Dosen</a:t>
            </a:r>
            <a:r>
              <a:rPr lang="en-US" sz="2600" dirty="0" smtClean="0"/>
              <a:t> </a:t>
            </a:r>
            <a:r>
              <a:rPr lang="en-US" sz="2600" dirty="0" err="1" smtClean="0"/>
              <a:t>menerangkan</a:t>
            </a:r>
            <a:endParaRPr lang="en-US" sz="2600" dirty="0" smtClean="0"/>
          </a:p>
          <a:p>
            <a:r>
              <a:rPr lang="en-US" sz="2600" i="1" dirty="0" smtClean="0"/>
              <a:t>Keep Silent </a:t>
            </a:r>
            <a:r>
              <a:rPr lang="en-US" sz="2600" dirty="0" smtClean="0"/>
              <a:t>nada </a:t>
            </a:r>
            <a:r>
              <a:rPr lang="en-US" sz="2600" dirty="0" err="1" smtClean="0"/>
              <a:t>dering</a:t>
            </a:r>
            <a:r>
              <a:rPr lang="en-US" sz="2600" dirty="0" smtClean="0"/>
              <a:t> HP </a:t>
            </a:r>
            <a:r>
              <a:rPr lang="en-US" sz="2600" dirty="0" err="1" smtClean="0"/>
              <a:t>Anda</a:t>
            </a:r>
            <a:endParaRPr lang="en-US" sz="2600" dirty="0" smtClean="0"/>
          </a:p>
          <a:p>
            <a:r>
              <a:rPr lang="en-US" sz="2600" dirty="0" err="1"/>
              <a:t>Mandi</a:t>
            </a:r>
            <a:r>
              <a:rPr lang="en-US" sz="2600" dirty="0"/>
              <a:t> </a:t>
            </a:r>
            <a:r>
              <a:rPr lang="en-US" sz="2600" dirty="0" err="1"/>
              <a:t>dulu</a:t>
            </a:r>
            <a:r>
              <a:rPr lang="en-US" sz="2600" dirty="0"/>
              <a:t> </a:t>
            </a:r>
            <a:r>
              <a:rPr lang="en-US" sz="2600" dirty="0" err="1"/>
              <a:t>sebelum</a:t>
            </a:r>
            <a:r>
              <a:rPr lang="en-US" sz="2600" dirty="0"/>
              <a:t> </a:t>
            </a:r>
            <a:r>
              <a:rPr lang="en-US" sz="2600" dirty="0" err="1" smtClean="0"/>
              <a:t>kuliah</a:t>
            </a:r>
            <a:endParaRPr lang="en-US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77598012"/>
              </p:ext>
            </p:extLst>
          </p:nvPr>
        </p:nvGraphicFramePr>
        <p:xfrm>
          <a:off x="1447800" y="218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en-US" sz="2000" dirty="0"/>
              <a:t>Bloor, Michael and Fiona Wood. 2006. </a:t>
            </a:r>
            <a:r>
              <a:rPr lang="en-US" sz="2000" i="1" dirty="0"/>
              <a:t>Keyword in Qualitative Methods: A Vocabulary of Research Concepts</a:t>
            </a:r>
            <a:r>
              <a:rPr lang="en-US" sz="2000" dirty="0"/>
              <a:t>. </a:t>
            </a:r>
            <a:r>
              <a:rPr lang="en-US" sz="2000" dirty="0" err="1"/>
              <a:t>London:SAGE</a:t>
            </a:r>
            <a:r>
              <a:rPr lang="en-US" sz="2000" dirty="0"/>
              <a:t> Publications.</a:t>
            </a:r>
          </a:p>
          <a:p>
            <a:pPr lvl="0"/>
            <a:r>
              <a:rPr lang="en-US" sz="2000" dirty="0" smtClean="0"/>
              <a:t>Bogdan, Robert </a:t>
            </a:r>
            <a:r>
              <a:rPr lang="en-US" sz="2000" dirty="0" err="1" smtClean="0"/>
              <a:t>dan</a:t>
            </a:r>
            <a:r>
              <a:rPr lang="en-US" sz="2000" dirty="0" smtClean="0"/>
              <a:t> Steven J. Taylor. </a:t>
            </a:r>
            <a:r>
              <a:rPr lang="en-US" sz="2000" dirty="0" err="1" smtClean="0"/>
              <a:t>Diterjemahkan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A. </a:t>
            </a:r>
            <a:r>
              <a:rPr lang="en-US" sz="2000" dirty="0" err="1" smtClean="0"/>
              <a:t>Khozin</a:t>
            </a:r>
            <a:r>
              <a:rPr lang="en-US" sz="2000" dirty="0" smtClean="0"/>
              <a:t> Afandi.1993. </a:t>
            </a:r>
            <a:r>
              <a:rPr lang="en-US" sz="2000" i="1" dirty="0" err="1" smtClean="0"/>
              <a:t>Kualitatif</a:t>
            </a:r>
            <a:r>
              <a:rPr lang="en-US" sz="2000" i="1" dirty="0" smtClean="0"/>
              <a:t> (</a:t>
            </a:r>
            <a:r>
              <a:rPr lang="en-US" sz="2000" i="1" dirty="0" err="1" smtClean="0"/>
              <a:t>Dasar-dasar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Penelitian</a:t>
            </a:r>
            <a:r>
              <a:rPr lang="en-US" sz="2000" i="1" dirty="0" smtClean="0"/>
              <a:t>)</a:t>
            </a:r>
            <a:r>
              <a:rPr lang="en-US" sz="2000" dirty="0" smtClean="0"/>
              <a:t>. </a:t>
            </a:r>
            <a:r>
              <a:rPr lang="en-US" sz="2000" dirty="0" err="1" smtClean="0"/>
              <a:t>Surabaya:Usaha</a:t>
            </a:r>
            <a:r>
              <a:rPr lang="en-US" sz="2000" dirty="0" smtClean="0"/>
              <a:t> </a:t>
            </a:r>
            <a:r>
              <a:rPr lang="en-US" sz="2000" dirty="0" err="1" smtClean="0"/>
              <a:t>Nasional</a:t>
            </a:r>
            <a:r>
              <a:rPr lang="en-US" sz="2000" dirty="0"/>
              <a:t>.</a:t>
            </a:r>
            <a:r>
              <a:rPr lang="en-US" sz="2000" dirty="0" smtClean="0"/>
              <a:t>  </a:t>
            </a:r>
          </a:p>
          <a:p>
            <a:r>
              <a:rPr lang="en-US" sz="2000" dirty="0" err="1"/>
              <a:t>Bungin</a:t>
            </a:r>
            <a:r>
              <a:rPr lang="en-US" sz="2000" dirty="0"/>
              <a:t>, Burhan. </a:t>
            </a:r>
            <a:r>
              <a:rPr lang="id-ID" sz="2000" dirty="0"/>
              <a:t>2007. </a:t>
            </a:r>
            <a:r>
              <a:rPr lang="id-ID" sz="2000" i="1" dirty="0"/>
              <a:t>Penelitian </a:t>
            </a:r>
            <a:r>
              <a:rPr lang="id-ID" sz="2000" i="1" dirty="0" smtClean="0"/>
              <a:t>Kualitatf</a:t>
            </a:r>
            <a:r>
              <a:rPr lang="en-US" sz="2000" i="1" dirty="0" smtClean="0"/>
              <a:t>:</a:t>
            </a:r>
            <a:r>
              <a:rPr lang="id-ID" sz="2000" i="1" dirty="0" smtClean="0"/>
              <a:t> </a:t>
            </a:r>
            <a:r>
              <a:rPr lang="id-ID" sz="2000" i="1" dirty="0"/>
              <a:t>Komunikasi, Ekonomi, Kebijakan Publik dan Ilmu Sosial Lainnya</a:t>
            </a:r>
            <a:r>
              <a:rPr lang="id-ID" sz="2000" dirty="0"/>
              <a:t>, </a:t>
            </a:r>
            <a:r>
              <a:rPr lang="id-ID" sz="2000" dirty="0" smtClean="0"/>
              <a:t>Jakarta:Kencana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err="1"/>
              <a:t>Cresswel</a:t>
            </a:r>
            <a:r>
              <a:rPr lang="en-US" sz="2000" dirty="0"/>
              <a:t>, John. W. 1998. </a:t>
            </a:r>
            <a:r>
              <a:rPr lang="en-US" sz="2000" i="1" dirty="0"/>
              <a:t>Qualitative Inquiry and Research Design:</a:t>
            </a:r>
            <a:r>
              <a:rPr lang="en-US" sz="2000" dirty="0"/>
              <a:t> </a:t>
            </a:r>
            <a:r>
              <a:rPr lang="en-US" sz="2000" i="1" dirty="0"/>
              <a:t>Choosing Among Five Traditions</a:t>
            </a:r>
            <a:r>
              <a:rPr lang="en-US" sz="2000" dirty="0"/>
              <a:t>. </a:t>
            </a:r>
            <a:r>
              <a:rPr lang="en-US" sz="2000" dirty="0" err="1"/>
              <a:t>California:SAGE</a:t>
            </a:r>
            <a:r>
              <a:rPr lang="en-US" sz="2000" dirty="0"/>
              <a:t> Publications, Inc.</a:t>
            </a:r>
          </a:p>
          <a:p>
            <a:r>
              <a:rPr lang="en-US" sz="2000" dirty="0"/>
              <a:t>Darlington, Yvonne and Dorothy Scott. 2002. </a:t>
            </a:r>
            <a:r>
              <a:rPr lang="en-US" sz="2000" i="1" dirty="0"/>
              <a:t>Qualitative Research in Practice: Stories From The Field</a:t>
            </a:r>
            <a:r>
              <a:rPr lang="en-US" sz="2000" dirty="0"/>
              <a:t>. </a:t>
            </a:r>
            <a:r>
              <a:rPr lang="en-US" sz="2000" dirty="0" err="1"/>
              <a:t>Australia:Allen</a:t>
            </a:r>
            <a:r>
              <a:rPr lang="en-US" sz="2000" dirty="0"/>
              <a:t> &amp; Unwin.</a:t>
            </a:r>
            <a:r>
              <a:rPr lang="en-US" sz="2000" i="1" dirty="0"/>
              <a:t> </a:t>
            </a:r>
            <a:endParaRPr lang="en-US" sz="2000" dirty="0"/>
          </a:p>
          <a:p>
            <a:r>
              <a:rPr lang="en-US" sz="2000" dirty="0" err="1"/>
              <a:t>Denzim</a:t>
            </a:r>
            <a:r>
              <a:rPr lang="en-US" sz="2000" dirty="0"/>
              <a:t>, Norman, K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Yvonna</a:t>
            </a:r>
            <a:r>
              <a:rPr lang="en-US" sz="2000" dirty="0"/>
              <a:t> S. Lincoln. 2005. </a:t>
            </a:r>
            <a:r>
              <a:rPr lang="en-US" sz="2000" i="1" dirty="0"/>
              <a:t>Handbook of Qualitative Research</a:t>
            </a:r>
            <a:r>
              <a:rPr lang="en-US" sz="2000" dirty="0"/>
              <a:t>. </a:t>
            </a:r>
            <a:r>
              <a:rPr lang="en-US" sz="2000" dirty="0" err="1"/>
              <a:t>California:Sage</a:t>
            </a:r>
            <a:r>
              <a:rPr lang="en-US" sz="2000" dirty="0"/>
              <a:t> Publications Inc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en-US" sz="2000" dirty="0" err="1"/>
              <a:t>Eriyanto</a:t>
            </a:r>
            <a:r>
              <a:rPr lang="en-US" sz="2000" dirty="0"/>
              <a:t>. 2001. </a:t>
            </a:r>
            <a:r>
              <a:rPr lang="en-US" sz="2000" i="1" dirty="0" err="1"/>
              <a:t>Analisis</a:t>
            </a:r>
            <a:r>
              <a:rPr lang="en-US" sz="2000" i="1" dirty="0"/>
              <a:t> </a:t>
            </a:r>
            <a:r>
              <a:rPr lang="en-US" sz="2000" i="1" dirty="0" err="1"/>
              <a:t>Wacana</a:t>
            </a:r>
            <a:r>
              <a:rPr lang="en-US" sz="2000" i="1" dirty="0"/>
              <a:t>, </a:t>
            </a:r>
            <a:r>
              <a:rPr lang="en-US" sz="2000" i="1" dirty="0" err="1"/>
              <a:t>Pengantar</a:t>
            </a:r>
            <a:r>
              <a:rPr lang="en-US" sz="2000" i="1" dirty="0"/>
              <a:t> </a:t>
            </a:r>
            <a:r>
              <a:rPr lang="en-US" sz="2000" i="1" dirty="0" err="1"/>
              <a:t>Analisis</a:t>
            </a:r>
            <a:r>
              <a:rPr lang="en-US" sz="2000" i="1" dirty="0"/>
              <a:t> </a:t>
            </a:r>
            <a:r>
              <a:rPr lang="en-US" sz="2000" i="1" dirty="0" err="1"/>
              <a:t>Teks</a:t>
            </a:r>
            <a:r>
              <a:rPr lang="en-US" sz="2000" i="1" dirty="0"/>
              <a:t> Media</a:t>
            </a:r>
            <a:r>
              <a:rPr lang="en-US" sz="2000" dirty="0"/>
              <a:t>. </a:t>
            </a:r>
            <a:r>
              <a:rPr lang="en-US" sz="2000" dirty="0" err="1"/>
              <a:t>Yogyakarta:LKiS</a:t>
            </a:r>
            <a:r>
              <a:rPr lang="en-US" sz="2000" dirty="0"/>
              <a:t>.</a:t>
            </a:r>
          </a:p>
          <a:p>
            <a:pPr lvl="0"/>
            <a:r>
              <a:rPr lang="en-US" sz="2000" dirty="0" err="1"/>
              <a:t>Garna</a:t>
            </a:r>
            <a:r>
              <a:rPr lang="en-US" sz="2000" dirty="0"/>
              <a:t>, </a:t>
            </a:r>
            <a:r>
              <a:rPr lang="en-US" sz="2000" dirty="0" err="1"/>
              <a:t>Judistira</a:t>
            </a:r>
            <a:r>
              <a:rPr lang="en-US" sz="2000" dirty="0"/>
              <a:t> K. 2007. </a:t>
            </a:r>
            <a:r>
              <a:rPr lang="en-US" sz="2000" i="1" dirty="0" err="1"/>
              <a:t>Metode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Ilmu</a:t>
            </a:r>
            <a:r>
              <a:rPr lang="en-US" sz="2000" i="1" dirty="0"/>
              <a:t> </a:t>
            </a:r>
            <a:r>
              <a:rPr lang="en-US" sz="2000" i="1" dirty="0" err="1"/>
              <a:t>Sosial</a:t>
            </a:r>
            <a:r>
              <a:rPr lang="en-US" sz="2000" i="1" dirty="0"/>
              <a:t>: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dalam</a:t>
            </a:r>
            <a:r>
              <a:rPr lang="en-US" sz="2000" i="1" dirty="0"/>
              <a:t> </a:t>
            </a:r>
            <a:r>
              <a:rPr lang="en-US" sz="2000" i="1" dirty="0" err="1"/>
              <a:t>Ilmu</a:t>
            </a:r>
            <a:r>
              <a:rPr lang="en-US" sz="2000" i="1" dirty="0"/>
              <a:t> </a:t>
            </a:r>
            <a:r>
              <a:rPr lang="en-US" sz="2000" i="1" dirty="0" err="1"/>
              <a:t>Pemerintahan</a:t>
            </a:r>
            <a:r>
              <a:rPr lang="en-US" sz="2000" dirty="0"/>
              <a:t>. </a:t>
            </a:r>
            <a:r>
              <a:rPr lang="en-US" sz="2000" dirty="0" err="1"/>
              <a:t>Bandung:Primaco</a:t>
            </a:r>
            <a:r>
              <a:rPr lang="en-US" sz="2000" dirty="0"/>
              <a:t> </a:t>
            </a:r>
            <a:r>
              <a:rPr lang="en-US" sz="2000" dirty="0" err="1"/>
              <a:t>Akademika</a:t>
            </a:r>
            <a:r>
              <a:rPr lang="en-US" sz="2000" dirty="0"/>
              <a:t>.</a:t>
            </a:r>
          </a:p>
          <a:p>
            <a:r>
              <a:rPr lang="en-US" sz="2000" dirty="0"/>
              <a:t>Given, Lisa M. 2008. </a:t>
            </a:r>
            <a:r>
              <a:rPr lang="en-US" sz="2000" i="1" dirty="0"/>
              <a:t>Qualitative Research Methods. Volumes 1 &amp; 2</a:t>
            </a:r>
            <a:r>
              <a:rPr lang="en-US" sz="2000" dirty="0"/>
              <a:t>. </a:t>
            </a:r>
            <a:r>
              <a:rPr lang="en-US" sz="2000" dirty="0" err="1"/>
              <a:t>California:SAGE</a:t>
            </a:r>
            <a:r>
              <a:rPr lang="en-US" sz="2000" dirty="0"/>
              <a:t> Publications, Inc.</a:t>
            </a:r>
          </a:p>
          <a:p>
            <a:r>
              <a:rPr lang="fi-FI" sz="2000" dirty="0"/>
              <a:t>Kantaprawira, Rusadi. 2009. </a:t>
            </a:r>
            <a:r>
              <a:rPr lang="fi-FI" sz="2000" i="1" dirty="0"/>
              <a:t>Filsafat dan Penelitian Ilmu-Ilmu Sosial</a:t>
            </a:r>
            <a:r>
              <a:rPr lang="fi-FI" sz="2000" dirty="0"/>
              <a:t>. Bandung:Puslit KP2W.</a:t>
            </a:r>
            <a:endParaRPr lang="en-US" sz="2000" dirty="0"/>
          </a:p>
          <a:p>
            <a:pPr lvl="0"/>
            <a:r>
              <a:rPr lang="en-US" sz="2000" dirty="0" err="1" smtClean="0"/>
              <a:t>Kerlinger</a:t>
            </a:r>
            <a:r>
              <a:rPr lang="en-US" sz="2000" dirty="0"/>
              <a:t>, Fred. N. 2002. </a:t>
            </a:r>
            <a:r>
              <a:rPr lang="en-US" sz="2000" i="1" dirty="0" err="1"/>
              <a:t>Asas-asas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Behavioral</a:t>
            </a:r>
            <a:r>
              <a:rPr lang="en-US" sz="2000" dirty="0"/>
              <a:t>. </a:t>
            </a:r>
            <a:r>
              <a:rPr lang="en-US" sz="2000" dirty="0" err="1"/>
              <a:t>Gadjah</a:t>
            </a:r>
            <a:r>
              <a:rPr lang="en-US" sz="2000" dirty="0"/>
              <a:t> </a:t>
            </a:r>
            <a:r>
              <a:rPr lang="en-US" sz="2000" dirty="0" err="1"/>
              <a:t>Mada</a:t>
            </a:r>
            <a:r>
              <a:rPr lang="en-US" sz="2000" dirty="0"/>
              <a:t> University Press.</a:t>
            </a:r>
          </a:p>
          <a:p>
            <a:r>
              <a:rPr lang="en-US" sz="2000" dirty="0"/>
              <a:t>Marshall and </a:t>
            </a:r>
            <a:r>
              <a:rPr lang="en-US" sz="2000" dirty="0" err="1"/>
              <a:t>Rossman</a:t>
            </a:r>
            <a:r>
              <a:rPr lang="id-ID" sz="2000" dirty="0"/>
              <a:t>. 1999. </a:t>
            </a:r>
            <a:r>
              <a:rPr lang="en-US" sz="2000" i="1" dirty="0"/>
              <a:t>Designing Qualitative Research, 3rd Ed.</a:t>
            </a:r>
            <a:r>
              <a:rPr lang="en-US" sz="2000" dirty="0"/>
              <a:t> </a:t>
            </a:r>
            <a:r>
              <a:rPr lang="en-US" sz="2000" dirty="0" err="1"/>
              <a:t>London:Sage</a:t>
            </a:r>
            <a:r>
              <a:rPr lang="en-US" sz="2000" dirty="0"/>
              <a:t> Publications.</a:t>
            </a:r>
          </a:p>
          <a:p>
            <a:r>
              <a:rPr lang="en-US" sz="2000" dirty="0"/>
              <a:t>Maxwell, Joseph A. 2005. </a:t>
            </a:r>
            <a:r>
              <a:rPr lang="en-US" sz="2000" i="1" dirty="0"/>
              <a:t>Qualitative Research Design</a:t>
            </a:r>
            <a:r>
              <a:rPr lang="en-US" sz="2000" dirty="0"/>
              <a:t>, </a:t>
            </a:r>
            <a:r>
              <a:rPr lang="en-US" sz="2000" i="1" dirty="0"/>
              <a:t>An Interactive Approach</a:t>
            </a:r>
            <a:r>
              <a:rPr lang="en-US" sz="2000" dirty="0"/>
              <a:t>. </a:t>
            </a:r>
            <a:r>
              <a:rPr lang="en-US" sz="2000" dirty="0" err="1"/>
              <a:t>California:Sage</a:t>
            </a:r>
            <a:r>
              <a:rPr lang="en-US" sz="2000" dirty="0"/>
              <a:t> Publication, Inc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6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en-US" sz="2000" dirty="0" err="1"/>
              <a:t>Meloy</a:t>
            </a:r>
            <a:r>
              <a:rPr lang="en-US" sz="2000" dirty="0"/>
              <a:t>, Judith M. 2002. </a:t>
            </a:r>
            <a:r>
              <a:rPr lang="en-US" sz="2000" i="1" dirty="0"/>
              <a:t>Writing The Qualitative Dissertation: Understanding by Doing</a:t>
            </a:r>
            <a:r>
              <a:rPr lang="en-US" sz="2000" dirty="0"/>
              <a:t>. New </a:t>
            </a:r>
            <a:r>
              <a:rPr lang="en-US" sz="2000" dirty="0" err="1"/>
              <a:t>Jersey:Lawrence</a:t>
            </a:r>
            <a:r>
              <a:rPr lang="en-US" sz="2000" dirty="0"/>
              <a:t> Erlbaum Associates.</a:t>
            </a:r>
          </a:p>
          <a:p>
            <a:r>
              <a:rPr lang="en-US" sz="2000" dirty="0"/>
              <a:t>Merriam, </a:t>
            </a:r>
            <a:r>
              <a:rPr lang="en-US" sz="2000" dirty="0" err="1"/>
              <a:t>Sharan</a:t>
            </a:r>
            <a:r>
              <a:rPr lang="en-US" sz="2000" dirty="0"/>
              <a:t> B. 2009</a:t>
            </a:r>
            <a:r>
              <a:rPr lang="id-ID" sz="2000" dirty="0"/>
              <a:t>. </a:t>
            </a:r>
            <a:r>
              <a:rPr lang="en-US" sz="2000" i="1" dirty="0"/>
              <a:t>Qualitative Research, A Guide to Design and Implementation. </a:t>
            </a:r>
            <a:r>
              <a:rPr lang="en-US" sz="2000" dirty="0"/>
              <a:t>San </a:t>
            </a:r>
            <a:r>
              <a:rPr lang="en-US" sz="2000" dirty="0" err="1"/>
              <a:t>Fransisco:John</a:t>
            </a:r>
            <a:r>
              <a:rPr lang="en-US" sz="2000" dirty="0"/>
              <a:t> Wiley &amp; Sons, Inc.</a:t>
            </a:r>
          </a:p>
          <a:p>
            <a:r>
              <a:rPr lang="en-US" sz="2000" dirty="0" err="1" smtClean="0"/>
              <a:t>Nawawi</a:t>
            </a:r>
            <a:r>
              <a:rPr lang="en-US" sz="2000" dirty="0"/>
              <a:t>, </a:t>
            </a:r>
            <a:r>
              <a:rPr lang="en-US" sz="2000" dirty="0" err="1"/>
              <a:t>Hadari</a:t>
            </a:r>
            <a:r>
              <a:rPr lang="en-US" sz="2000" dirty="0"/>
              <a:t>. 2001. </a:t>
            </a:r>
            <a:r>
              <a:rPr lang="en-US" sz="2000" i="1" dirty="0" err="1"/>
              <a:t>Metode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Bidang</a:t>
            </a:r>
            <a:r>
              <a:rPr lang="en-US" sz="2000" i="1" dirty="0"/>
              <a:t> </a:t>
            </a:r>
            <a:r>
              <a:rPr lang="en-US" sz="2000" i="1" dirty="0" err="1"/>
              <a:t>Sosial</a:t>
            </a:r>
            <a:r>
              <a:rPr lang="en-US" sz="2000" dirty="0"/>
              <a:t>. </a:t>
            </a:r>
            <a:r>
              <a:rPr lang="en-US" sz="2000" dirty="0" err="1"/>
              <a:t>Yogyakarta:Gadjah</a:t>
            </a:r>
            <a:r>
              <a:rPr lang="en-US" sz="2000" dirty="0"/>
              <a:t> </a:t>
            </a:r>
            <a:r>
              <a:rPr lang="en-US" sz="2000" dirty="0" err="1"/>
              <a:t>Mada</a:t>
            </a:r>
            <a:r>
              <a:rPr lang="en-US" sz="2000" dirty="0"/>
              <a:t> University Press.</a:t>
            </a:r>
          </a:p>
          <a:p>
            <a:r>
              <a:rPr lang="en-US" sz="2000" dirty="0" err="1"/>
              <a:t>Nasution</a:t>
            </a:r>
            <a:r>
              <a:rPr lang="en-US" sz="2000" dirty="0"/>
              <a:t>, S. 2003. </a:t>
            </a:r>
            <a:r>
              <a:rPr lang="en-US" sz="2000" i="1" dirty="0" err="1"/>
              <a:t>Metode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: </a:t>
            </a:r>
            <a:r>
              <a:rPr lang="en-US" sz="2000" i="1" dirty="0" err="1"/>
              <a:t>Naturalistik</a:t>
            </a:r>
            <a:r>
              <a:rPr lang="en-US" sz="2000" i="1" dirty="0"/>
              <a:t> </a:t>
            </a:r>
            <a:r>
              <a:rPr lang="en-US" sz="2000" i="1" dirty="0" err="1"/>
              <a:t>Kualitatif</a:t>
            </a:r>
            <a:r>
              <a:rPr lang="en-US" sz="2000" dirty="0"/>
              <a:t>. </a:t>
            </a:r>
            <a:r>
              <a:rPr lang="en-US" sz="2000" dirty="0" err="1"/>
              <a:t>Bandung:PT</a:t>
            </a:r>
            <a:r>
              <a:rPr lang="en-US" sz="2000" dirty="0"/>
              <a:t>. </a:t>
            </a:r>
            <a:r>
              <a:rPr lang="en-US" sz="2000" dirty="0" err="1"/>
              <a:t>Tarsito</a:t>
            </a:r>
            <a:r>
              <a:rPr lang="en-US" sz="2000" dirty="0"/>
              <a:t>.</a:t>
            </a:r>
          </a:p>
          <a:p>
            <a:pPr lvl="0"/>
            <a:r>
              <a:rPr lang="en-US" sz="2000" dirty="0" err="1" smtClean="0"/>
              <a:t>Neuman</a:t>
            </a:r>
            <a:r>
              <a:rPr lang="en-US" sz="2000" dirty="0"/>
              <a:t>, Lawrence W. 1997. </a:t>
            </a:r>
            <a:r>
              <a:rPr lang="en-US" sz="2000" i="1" dirty="0"/>
              <a:t>Social Research Methods : Qualitative and Quantitative Approaches</a:t>
            </a:r>
            <a:r>
              <a:rPr lang="en-US" sz="2000" dirty="0"/>
              <a:t>. </a:t>
            </a:r>
            <a:r>
              <a:rPr lang="en-US" sz="2000" dirty="0" err="1"/>
              <a:t>USA:Allyn</a:t>
            </a:r>
            <a:r>
              <a:rPr lang="en-US" sz="2000" dirty="0"/>
              <a:t> and Bacon.</a:t>
            </a:r>
          </a:p>
          <a:p>
            <a:r>
              <a:rPr lang="en-US" sz="2000" dirty="0" err="1"/>
              <a:t>Pinnegar</a:t>
            </a:r>
            <a:r>
              <a:rPr lang="en-US" sz="2000" dirty="0"/>
              <a:t>, </a:t>
            </a:r>
            <a:r>
              <a:rPr lang="en-US" sz="2000" dirty="0" err="1"/>
              <a:t>Stefinee</a:t>
            </a:r>
            <a:r>
              <a:rPr lang="en-US" sz="2000" dirty="0"/>
              <a:t> and Mary Lynn Hamilton. 2009. </a:t>
            </a:r>
            <a:r>
              <a:rPr lang="en-US" sz="2000" i="1" dirty="0"/>
              <a:t>Self-Study of Practice as a Genre of Qualitative Research: The Methodology and Practice</a:t>
            </a:r>
            <a:r>
              <a:rPr lang="en-US" sz="2000" dirty="0"/>
              <a:t>. </a:t>
            </a:r>
            <a:r>
              <a:rPr lang="en-US" sz="2000" dirty="0" err="1"/>
              <a:t>Dordrecht:Springer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22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en-US" sz="2000" dirty="0"/>
              <a:t>Richards, Lyn. 2006. </a:t>
            </a:r>
            <a:r>
              <a:rPr lang="en-US" sz="2000" i="1" dirty="0"/>
              <a:t>Handling Qualitative Data, a Practical Guide</a:t>
            </a:r>
            <a:r>
              <a:rPr lang="en-US" sz="2000" dirty="0"/>
              <a:t>. </a:t>
            </a:r>
            <a:r>
              <a:rPr lang="en-US" sz="2000" dirty="0" err="1"/>
              <a:t>California:Sage</a:t>
            </a:r>
            <a:r>
              <a:rPr lang="en-US" sz="2000" dirty="0"/>
              <a:t> Publication, Inc.</a:t>
            </a:r>
          </a:p>
          <a:p>
            <a:r>
              <a:rPr lang="en-US" sz="2000" dirty="0" err="1" smtClean="0"/>
              <a:t>Sarantakos</a:t>
            </a:r>
            <a:r>
              <a:rPr lang="en-US" sz="2000" dirty="0"/>
              <a:t>, </a:t>
            </a:r>
            <a:r>
              <a:rPr lang="en-US" sz="2000" dirty="0" err="1"/>
              <a:t>Sotirios</a:t>
            </a:r>
            <a:r>
              <a:rPr lang="en-US" sz="2000" dirty="0"/>
              <a:t>. 1993. </a:t>
            </a:r>
            <a:r>
              <a:rPr lang="en-US" sz="2000" i="1" dirty="0"/>
              <a:t>Social Research</a:t>
            </a:r>
            <a:r>
              <a:rPr lang="en-US" sz="2000" dirty="0"/>
              <a:t>. </a:t>
            </a:r>
            <a:r>
              <a:rPr lang="en-US" sz="2000" dirty="0" err="1"/>
              <a:t>Australia:MacMillan</a:t>
            </a:r>
            <a:r>
              <a:rPr lang="en-US" sz="2000" dirty="0"/>
              <a:t> Education.</a:t>
            </a:r>
          </a:p>
          <a:p>
            <a:pPr lvl="0"/>
            <a:r>
              <a:rPr lang="en-US" sz="2000" dirty="0" err="1"/>
              <a:t>Singarimbun</a:t>
            </a:r>
            <a:r>
              <a:rPr lang="en-US" sz="2000" dirty="0"/>
              <a:t>, </a:t>
            </a:r>
            <a:r>
              <a:rPr lang="en-US" sz="2000" dirty="0" err="1"/>
              <a:t>Masri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Sofian</a:t>
            </a:r>
            <a:r>
              <a:rPr lang="en-US" sz="2000" dirty="0"/>
              <a:t> Effendi. 1989. </a:t>
            </a:r>
            <a:r>
              <a:rPr lang="en-US" sz="2000" i="1" dirty="0" err="1"/>
              <a:t>Metode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Survei</a:t>
            </a:r>
            <a:r>
              <a:rPr lang="en-US" sz="2000" dirty="0"/>
              <a:t>. Jakarta:LP3ES.</a:t>
            </a:r>
          </a:p>
          <a:p>
            <a:pPr lvl="0"/>
            <a:r>
              <a:rPr lang="en-US" sz="2000" dirty="0" err="1" smtClean="0"/>
              <a:t>Soehartono</a:t>
            </a:r>
            <a:r>
              <a:rPr lang="en-US" sz="2000" dirty="0" smtClean="0"/>
              <a:t>, </a:t>
            </a:r>
            <a:r>
              <a:rPr lang="en-US" sz="2000" dirty="0" err="1" smtClean="0"/>
              <a:t>Irawan</a:t>
            </a:r>
            <a:r>
              <a:rPr lang="en-US" sz="2000" dirty="0" smtClean="0"/>
              <a:t>. 1995. </a:t>
            </a:r>
            <a:r>
              <a:rPr lang="en-US" sz="2000" i="1" dirty="0" err="1" smtClean="0"/>
              <a:t>Metode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Penelitian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Sosial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Bandung:Remaja</a:t>
            </a:r>
            <a:r>
              <a:rPr lang="en-US" sz="2000" dirty="0" smtClean="0"/>
              <a:t> </a:t>
            </a:r>
            <a:r>
              <a:rPr lang="en-US" sz="2000" dirty="0" err="1" smtClean="0"/>
              <a:t>Rosdakarya</a:t>
            </a:r>
            <a:r>
              <a:rPr lang="en-US" sz="2000" dirty="0" smtClean="0"/>
              <a:t>.</a:t>
            </a:r>
          </a:p>
          <a:p>
            <a:r>
              <a:rPr lang="en-US" sz="2000" dirty="0" err="1"/>
              <a:t>Sugiono</a:t>
            </a:r>
            <a:r>
              <a:rPr lang="en-US" sz="2000" dirty="0"/>
              <a:t>. 2005. </a:t>
            </a:r>
            <a:r>
              <a:rPr lang="en-US" sz="2000" i="1" dirty="0" err="1"/>
              <a:t>Memahami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Kualitatif</a:t>
            </a:r>
            <a:r>
              <a:rPr lang="en-US" sz="2000" dirty="0"/>
              <a:t>. </a:t>
            </a:r>
            <a:r>
              <a:rPr lang="en-US" sz="2000" dirty="0" err="1"/>
              <a:t>Bandung:Alfabeta</a:t>
            </a:r>
            <a:r>
              <a:rPr lang="en-US" sz="2000" dirty="0"/>
              <a:t>.</a:t>
            </a:r>
          </a:p>
          <a:p>
            <a:pPr lvl="0"/>
            <a:r>
              <a:rPr lang="en-US" sz="2000" dirty="0" smtClean="0"/>
              <a:t>Usman, </a:t>
            </a:r>
            <a:r>
              <a:rPr lang="en-US" sz="2000" dirty="0" err="1" smtClean="0"/>
              <a:t>Husaini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Purnomo</a:t>
            </a:r>
            <a:r>
              <a:rPr lang="en-US" sz="2000" dirty="0" smtClean="0"/>
              <a:t> S.A. 1996. </a:t>
            </a:r>
            <a:r>
              <a:rPr lang="en-US" sz="2000" i="1" dirty="0" err="1" smtClean="0"/>
              <a:t>Metodologi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Penelitian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Sosial</a:t>
            </a:r>
            <a:r>
              <a:rPr lang="en-US" sz="2000" dirty="0" smtClean="0"/>
              <a:t>. </a:t>
            </a:r>
            <a:r>
              <a:rPr lang="en-US" sz="2000" dirty="0" err="1" smtClean="0"/>
              <a:t>Jakarta:Bumi</a:t>
            </a:r>
            <a:r>
              <a:rPr lang="en-US" sz="2000" dirty="0" smtClean="0"/>
              <a:t> </a:t>
            </a:r>
            <a:r>
              <a:rPr lang="en-US" sz="2000" dirty="0" err="1" smtClean="0"/>
              <a:t>Aksara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Pedoman</a:t>
            </a:r>
            <a:r>
              <a:rPr lang="en-US" sz="2000" dirty="0" smtClean="0"/>
              <a:t> </a:t>
            </a:r>
            <a:r>
              <a:rPr lang="en-US" sz="2000" dirty="0" err="1" smtClean="0"/>
              <a:t>Skripsi</a:t>
            </a:r>
            <a:r>
              <a:rPr lang="en-US" sz="2000" dirty="0" smtClean="0"/>
              <a:t> FISIP </a:t>
            </a:r>
            <a:r>
              <a:rPr lang="en-US" sz="2000" dirty="0" err="1" smtClean="0"/>
              <a:t>Unikom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12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65527222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123</TotalTime>
  <Words>661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Wingdings</vt:lpstr>
      <vt:lpstr>cdb2004223l</vt:lpstr>
      <vt:lpstr>METODE  PENELITIAN KUALITATIF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Microsoft account</cp:lastModifiedBy>
  <cp:revision>19</cp:revision>
  <dcterms:created xsi:type="dcterms:W3CDTF">2012-02-28T03:21:09Z</dcterms:created>
  <dcterms:modified xsi:type="dcterms:W3CDTF">2014-09-17T00:32:48Z</dcterms:modified>
</cp:coreProperties>
</file>