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8" r:id="rId21"/>
    <p:sldId id="279" r:id="rId22"/>
    <p:sldId id="280" r:id="rId23"/>
    <p:sldId id="281" r:id="rId24"/>
    <p:sldId id="276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37119-49FE-4BD8-9CB7-6213E6D1DE2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31950-5130-4FDE-829B-8CDC4386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8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31950-5130-4FDE-829B-8CDC4386BB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5FCB7F-4657-4B39-8D0D-3368C65BE13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5FCB7F-4657-4B39-8D0D-3368C65BE13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5FCB7F-4657-4B39-8D0D-3368C65BE13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5FCB7F-4657-4B39-8D0D-3368C65BE13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Dara</a:t>
            </a:r>
            <a:r>
              <a:rPr lang="en-US" dirty="0" smtClean="0"/>
              <a:t> </a:t>
            </a:r>
            <a:r>
              <a:rPr lang="en-US" dirty="0" err="1" smtClean="0"/>
              <a:t>Andriana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2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err="1"/>
              <a:t>Langkah-langkah</a:t>
            </a:r>
            <a:r>
              <a:rPr lang="en-US" dirty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s-ES" dirty="0" smtClean="0"/>
              <a:t> </a:t>
            </a:r>
            <a:r>
              <a:rPr lang="es-ES" dirty="0" err="1"/>
              <a:t>Mendefinisikan</a:t>
            </a:r>
            <a:r>
              <a:rPr lang="es-ES" dirty="0"/>
              <a:t> </a:t>
            </a:r>
            <a:r>
              <a:rPr lang="es-ES" dirty="0" err="1"/>
              <a:t>batasan</a:t>
            </a:r>
            <a:r>
              <a:rPr lang="es-ES" dirty="0"/>
              <a:t> dan </a:t>
            </a:r>
            <a:r>
              <a:rPr lang="es-ES" dirty="0" err="1"/>
              <a:t>sasaran</a:t>
            </a:r>
            <a:endParaRPr lang="es-ES" dirty="0"/>
          </a:p>
          <a:p>
            <a:r>
              <a:rPr lang="en-US" dirty="0" smtClean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pemakai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titik</a:t>
            </a:r>
            <a:r>
              <a:rPr lang="en-US" dirty="0"/>
              <a:t> </a:t>
            </a:r>
            <a:r>
              <a:rPr lang="en-US" dirty="0" err="1" smtClean="0"/>
              <a:t>keputusan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en-US" dirty="0"/>
          </a:p>
          <a:p>
            <a:r>
              <a:rPr lang="pt-BR" dirty="0" smtClean="0"/>
              <a:t> </a:t>
            </a:r>
            <a:r>
              <a:rPr lang="pt-BR" dirty="0"/>
              <a:t>Memilih prioritas penanganan masalah</a:t>
            </a:r>
          </a:p>
          <a:p>
            <a:r>
              <a:rPr lang="en-US" dirty="0" smtClean="0"/>
              <a:t> </a:t>
            </a:r>
            <a:r>
              <a:rPr lang="en-US" dirty="0" err="1"/>
              <a:t>Memperkirakan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kasar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pendefinisian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77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 smtClean="0"/>
              <a:t>kinerja,peningkatan</a:t>
            </a:r>
            <a:r>
              <a:rPr lang="en-US" dirty="0" smtClean="0"/>
              <a:t> </a:t>
            </a:r>
            <a:r>
              <a:rPr lang="en-US" dirty="0" err="1"/>
              <a:t>efektifitas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fi-FI" dirty="0" smtClean="0"/>
              <a:t>peningkatan </a:t>
            </a:r>
            <a:r>
              <a:rPr lang="fi-FI" dirty="0"/>
              <a:t>keamanan aplikasi, peningkatan efisiensi </a:t>
            </a:r>
            <a:r>
              <a:rPr lang="fi-FI" dirty="0" smtClean="0"/>
              <a:t>dan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 algn="just">
              <a:buNone/>
            </a:pP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53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Analisis</a:t>
            </a:r>
            <a:r>
              <a:rPr lang="en-US" dirty="0" smtClean="0"/>
              <a:t>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i-FI" dirty="0"/>
              <a:t>Untuk mengidentifikasi masalah, maka harus dilakukan </a:t>
            </a:r>
            <a:r>
              <a:rPr lang="fi-FI" dirty="0" smtClean="0"/>
              <a:t>analisis terhadap </a:t>
            </a:r>
            <a:r>
              <a:rPr lang="fi-FI" dirty="0"/>
              <a:t>kinerja, informasi, ekonomi, keamanan </a:t>
            </a:r>
            <a:r>
              <a:rPr lang="fi-FI" dirty="0" smtClean="0"/>
              <a:t>aplikasi,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PIECES (performance</a:t>
            </a:r>
            <a:r>
              <a:rPr lang="en-US" dirty="0"/>
              <a:t>, Information, economy, </a:t>
            </a:r>
            <a:r>
              <a:rPr lang="en-US" dirty="0" smtClean="0"/>
              <a:t>Control, </a:t>
            </a:r>
            <a:r>
              <a:rPr lang="en-US" dirty="0" err="1"/>
              <a:t>eficiency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Services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26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ANALISIS KELAYAKAN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0424"/>
            <a:ext cx="8229600" cy="1789176"/>
          </a:xfrm>
        </p:spPr>
        <p:txBody>
          <a:bodyPr/>
          <a:lstStyle/>
          <a:p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Teknis</a:t>
            </a:r>
            <a:endParaRPr lang="en-US" dirty="0"/>
          </a:p>
          <a:p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/>
              <a:t>Operasional</a:t>
            </a:r>
            <a:endParaRPr lang="en-US" dirty="0"/>
          </a:p>
          <a:p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/>
              <a:t>Ekonomi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48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/>
              <a:t> </a:t>
            </a:r>
            <a:r>
              <a:rPr lang="en-US" dirty="0" err="1" smtClean="0"/>
              <a:t>berintegrasi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/>
              <a:t> </a:t>
            </a:r>
            <a:r>
              <a:rPr lang="en-US" dirty="0" err="1" smtClean="0"/>
              <a:t>dikonversikan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orang yang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44629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b="1" dirty="0" err="1" smtClean="0"/>
              <a:t>Aspek</a:t>
            </a:r>
            <a:r>
              <a:rPr lang="en-US" b="1" dirty="0" smtClean="0"/>
              <a:t> </a:t>
            </a:r>
            <a:r>
              <a:rPr lang="en-US" b="1" dirty="0" err="1" smtClean="0"/>
              <a:t>Teknis</a:t>
            </a:r>
            <a:endParaRPr lang="en-US" b="1" dirty="0"/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diorganisasikan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/>
              <a:t>orang yang </a:t>
            </a:r>
            <a:r>
              <a:rPr lang="en-US" dirty="0" err="1" smtClean="0"/>
              <a:t>membutuhkannya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 err="1" smtClean="0"/>
              <a:t>Aspek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psikologis</a:t>
            </a:r>
            <a:r>
              <a:rPr lang="en-US" b="1" dirty="0"/>
              <a:t>)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orang-orang yang </a:t>
            </a:r>
            <a:r>
              <a:rPr lang="en-US" dirty="0" err="1" smtClean="0"/>
              <a:t>ada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 smtClean="0"/>
              <a:t>restrukturisasi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strukturisasi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/>
              <a:t>orang-orang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organisasi</a:t>
            </a:r>
            <a:r>
              <a:rPr lang="en-US" dirty="0"/>
              <a:t>?</a:t>
            </a:r>
          </a:p>
          <a:p>
            <a:r>
              <a:rPr lang="fi-FI" dirty="0" smtClean="0"/>
              <a:t>Apakah </a:t>
            </a:r>
            <a:r>
              <a:rPr lang="fi-FI" dirty="0"/>
              <a:t>diperlukan pelatihan atau </a:t>
            </a:r>
            <a:r>
              <a:rPr lang="fi-FI" dirty="0" smtClean="0"/>
              <a:t>pelatihan </a:t>
            </a:r>
            <a:r>
              <a:rPr lang="en-US" dirty="0" err="1" smtClean="0"/>
              <a:t>ulang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personil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80509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sv-SE" dirty="0"/>
              <a:t>Kelayakan ekonomi berhubungan dengan </a:t>
            </a:r>
            <a:r>
              <a:rPr lang="sv-SE" i="1" dirty="0"/>
              <a:t>return </a:t>
            </a:r>
            <a:r>
              <a:rPr lang="sv-SE" i="1" dirty="0" smtClean="0"/>
              <a:t>on </a:t>
            </a:r>
            <a:r>
              <a:rPr lang="en-US" i="1" dirty="0" smtClean="0"/>
              <a:t>investment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lama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fi-FI" dirty="0" smtClean="0"/>
              <a:t>kita </a:t>
            </a:r>
            <a:r>
              <a:rPr lang="fi-FI" dirty="0"/>
              <a:t>harus melakukan sesuatu yang lain?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2749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066800"/>
          </a:xfrm>
        </p:spPr>
        <p:txBody>
          <a:bodyPr/>
          <a:lstStyle/>
          <a:p>
            <a:r>
              <a:rPr lang="en-US" dirty="0" smtClean="0"/>
              <a:t>PENENTUAN KEBUTUHAN 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15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Functional </a:t>
            </a:r>
            <a:r>
              <a:rPr lang="en-US" dirty="0"/>
              <a:t>requirement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smtClean="0"/>
              <a:t>requirement </a:t>
            </a:r>
            <a:r>
              <a:rPr lang="en-US" dirty="0"/>
              <a:t>yang </a:t>
            </a:r>
            <a:r>
              <a:rPr lang="en-US" dirty="0" err="1" smtClean="0"/>
              <a:t>berisi</a:t>
            </a:r>
            <a:r>
              <a:rPr lang="en-US" dirty="0"/>
              <a:t> </a:t>
            </a:r>
            <a:r>
              <a:rPr lang="nb-NO" dirty="0" smtClean="0"/>
              <a:t>Proses-proses </a:t>
            </a:r>
            <a:r>
              <a:rPr lang="nb-NO" dirty="0"/>
              <a:t>yang harus dilakukan oleh </a:t>
            </a:r>
            <a:r>
              <a:rPr lang="nb-NO" dirty="0" smtClean="0"/>
              <a:t>sistem dan </a:t>
            </a:r>
            <a:r>
              <a:rPr lang="en-US" dirty="0" err="1" smtClean="0"/>
              <a:t>Informasi-informasi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non </a:t>
            </a:r>
            <a:r>
              <a:rPr lang="en-US" dirty="0" err="1" smtClean="0"/>
              <a:t>fungsional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tipe</a:t>
            </a:r>
            <a:r>
              <a:rPr lang="en-US" dirty="0"/>
              <a:t> requirement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marL="109728" indent="0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2. Performance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Keamanan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04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SI (</a:t>
            </a:r>
            <a:r>
              <a:rPr lang="en-US" dirty="0" err="1" smtClean="0"/>
              <a:t>Flowmap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49424"/>
            <a:ext cx="7315200" cy="43251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58509"/>
            <a:ext cx="601980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7010400" y="2288527"/>
            <a:ext cx="1327150" cy="646113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err="1"/>
              <a:t>Penyim-panan</a:t>
            </a:r>
            <a:r>
              <a:rPr lang="en-US" sz="1400" dirty="0"/>
              <a:t> </a:t>
            </a:r>
            <a:r>
              <a:rPr lang="en-US" sz="1400" dirty="0" err="1"/>
              <a:t>dt</a:t>
            </a:r>
            <a:endParaRPr lang="en-US" sz="1400" dirty="0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7010400" y="3429000"/>
            <a:ext cx="1327150" cy="646113"/>
          </a:xfrm>
          <a:prstGeom prst="flowChartManualIn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/>
              <a:t>Input manual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7010400" y="4724112"/>
            <a:ext cx="1327150" cy="774700"/>
          </a:xfrm>
          <a:prstGeom prst="flowChartDisp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Display / layar</a:t>
            </a:r>
          </a:p>
        </p:txBody>
      </p:sp>
    </p:spTree>
    <p:extLst>
      <p:ext uri="{BB962C8B-B14F-4D97-AF65-F5344CB8AC3E}">
        <p14:creationId xmlns:p14="http://schemas.microsoft.com/office/powerpoint/2010/main" val="425369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602736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err="1"/>
              <a:t>difokuskan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/>
              <a:t>,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7368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flow-map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en-US" dirty="0" err="1"/>
              <a:t>Bagi</a:t>
            </a:r>
            <a:r>
              <a:rPr lang="en-US" dirty="0"/>
              <a:t> diagram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kolom-kolom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(orang, bag./ unit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perusahan</a:t>
            </a:r>
            <a:r>
              <a:rPr lang="en-US" dirty="0"/>
              <a:t>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Diagram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kanan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: I-P-O (input-proses-output)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.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menyebrangi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dg </a:t>
            </a:r>
            <a:r>
              <a:rPr lang="en-US" dirty="0" err="1"/>
              <a:t>kolom</a:t>
            </a:r>
            <a:r>
              <a:rPr lang="en-US" dirty="0"/>
              <a:t> lain,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konektor</a:t>
            </a:r>
            <a:r>
              <a:rPr lang="en-US" dirty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Cara </a:t>
            </a:r>
            <a:r>
              <a:rPr lang="en-US" dirty="0" err="1"/>
              <a:t>mengakses</a:t>
            </a:r>
            <a:r>
              <a:rPr lang="en-US" dirty="0"/>
              <a:t> file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proses </a:t>
            </a:r>
            <a:r>
              <a:rPr lang="en-US" dirty="0" err="1"/>
              <a:t>komputer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kejadiannya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flowmap</a:t>
            </a:r>
            <a:r>
              <a:rPr lang="en-US" dirty="0"/>
              <a:t> yang </a:t>
            </a:r>
            <a:r>
              <a:rPr lang="en-US" dirty="0" err="1"/>
              <a:t>terpisah</a:t>
            </a:r>
            <a:r>
              <a:rPr lang="en-US" dirty="0"/>
              <a:t>. 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7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05000"/>
              </a:lnSpc>
              <a:spcBef>
                <a:spcPct val="25000"/>
              </a:spcBef>
            </a:pP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lembaga</a:t>
            </a:r>
            <a:r>
              <a:rPr lang="en-US" sz="2600" dirty="0"/>
              <a:t> </a:t>
            </a:r>
            <a:r>
              <a:rPr lang="en-US" sz="2600" dirty="0" err="1"/>
              <a:t>pendidikan</a:t>
            </a:r>
            <a:r>
              <a:rPr lang="en-US" sz="2600" dirty="0"/>
              <a:t>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prosedur</a:t>
            </a:r>
            <a:r>
              <a:rPr lang="en-US" sz="2600" dirty="0"/>
              <a:t> </a:t>
            </a:r>
            <a:r>
              <a:rPr lang="en-US" sz="2600" dirty="0" err="1"/>
              <a:t>penilaian</a:t>
            </a:r>
            <a:r>
              <a:rPr lang="en-US" sz="2600" dirty="0"/>
              <a:t> </a:t>
            </a:r>
            <a:r>
              <a:rPr lang="en-US" sz="2600" dirty="0" err="1"/>
              <a:t>sbb</a:t>
            </a:r>
            <a:r>
              <a:rPr lang="en-US" sz="2600" dirty="0"/>
              <a:t>:</a:t>
            </a:r>
          </a:p>
          <a:p>
            <a:pPr marL="990600" lvl="1" indent="-533400">
              <a:lnSpc>
                <a:spcPct val="105000"/>
              </a:lnSpc>
              <a:spcBef>
                <a:spcPct val="25000"/>
              </a:spcBef>
              <a:buFontTx/>
              <a:buAutoNum type="arabicPeriod"/>
            </a:pPr>
            <a:r>
              <a:rPr lang="en-US" sz="2200" u="sng" dirty="0" err="1">
                <a:solidFill>
                  <a:schemeClr val="tx1"/>
                </a:solidFill>
              </a:rPr>
              <a:t>Pengajar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meyerahkan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kursus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bag. </a:t>
            </a:r>
            <a:r>
              <a:rPr lang="en-US" sz="2200" u="sng" dirty="0" err="1">
                <a:solidFill>
                  <a:schemeClr val="tx1"/>
                </a:solidFill>
              </a:rPr>
              <a:t>Adminstrasi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dicatat</a:t>
            </a:r>
            <a:r>
              <a:rPr lang="en-US" sz="2200" dirty="0">
                <a:solidFill>
                  <a:schemeClr val="tx1"/>
                </a:solidFill>
              </a:rPr>
              <a:t> / </a:t>
            </a:r>
            <a:r>
              <a:rPr lang="en-US" sz="2200" dirty="0" err="1">
                <a:solidFill>
                  <a:schemeClr val="tx1"/>
                </a:solidFill>
              </a:rPr>
              <a:t>diinput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komputer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setelah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seluruh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terkumpul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marL="990600" lvl="1" indent="-533400">
              <a:lnSpc>
                <a:spcPct val="105000"/>
              </a:lnSpc>
              <a:spcBef>
                <a:spcPct val="25000"/>
              </a:spcBef>
              <a:buFontTx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Kumpulan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tadi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disimpan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file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mengakses</a:t>
            </a:r>
            <a:r>
              <a:rPr lang="en-US" sz="2200" dirty="0">
                <a:solidFill>
                  <a:schemeClr val="tx1"/>
                </a:solidFill>
              </a:rPr>
              <a:t> file </a:t>
            </a:r>
            <a:r>
              <a:rPr lang="en-US" sz="2200" dirty="0" err="1">
                <a:solidFill>
                  <a:schemeClr val="tx1"/>
                </a:solidFill>
              </a:rPr>
              <a:t>siswa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marL="990600" lvl="1" indent="-533400">
              <a:lnSpc>
                <a:spcPct val="105000"/>
              </a:lnSpc>
              <a:spcBef>
                <a:spcPct val="25000"/>
              </a:spcBef>
              <a:buFontTx/>
              <a:buAutoNum type="arabicPeriod"/>
            </a:pPr>
            <a:r>
              <a:rPr lang="en-US" sz="2200" dirty="0" err="1">
                <a:solidFill>
                  <a:schemeClr val="tx1"/>
                </a:solidFill>
              </a:rPr>
              <a:t>Berdasarkan</a:t>
            </a:r>
            <a:r>
              <a:rPr lang="en-US" sz="2200" dirty="0">
                <a:solidFill>
                  <a:schemeClr val="tx1"/>
                </a:solidFill>
              </a:rPr>
              <a:t> file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petugas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menghitung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akhir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membuat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transkrip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diserahkan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u="sng" dirty="0" err="1">
                <a:solidFill>
                  <a:schemeClr val="tx1"/>
                </a:solidFill>
              </a:rPr>
              <a:t>siswa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marL="609600" indent="-609600">
              <a:lnSpc>
                <a:spcPct val="105000"/>
              </a:lnSpc>
              <a:spcBef>
                <a:spcPct val="25000"/>
              </a:spcBef>
            </a:pPr>
            <a:r>
              <a:rPr lang="en-US" sz="2600" dirty="0" err="1"/>
              <a:t>Gambarkan</a:t>
            </a:r>
            <a:r>
              <a:rPr lang="en-US" sz="2600" dirty="0"/>
              <a:t> flow-map </a:t>
            </a:r>
            <a:r>
              <a:rPr lang="en-US" sz="2600" dirty="0" err="1"/>
              <a:t>prosedur</a:t>
            </a:r>
            <a:r>
              <a:rPr lang="en-US" sz="2600" dirty="0"/>
              <a:t> di </a:t>
            </a:r>
            <a:r>
              <a:rPr lang="en-US" sz="2600" dirty="0" err="1"/>
              <a:t>atas</a:t>
            </a:r>
            <a:r>
              <a:rPr lang="en-US" sz="2600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7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err="1"/>
              <a:t>Daftar</a:t>
            </a:r>
            <a:r>
              <a:rPr lang="en-US" sz="2600" dirty="0"/>
              <a:t> </a:t>
            </a:r>
            <a:r>
              <a:rPr lang="en-US" sz="2600" dirty="0" err="1"/>
              <a:t>entitas</a:t>
            </a:r>
            <a:r>
              <a:rPr lang="en-US" sz="2600" dirty="0"/>
              <a:t> 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Pengajar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</a:rPr>
              <a:t>Bag. </a:t>
            </a:r>
            <a:r>
              <a:rPr lang="en-US" sz="2200" dirty="0" err="1">
                <a:solidFill>
                  <a:schemeClr val="tx1"/>
                </a:solidFill>
              </a:rPr>
              <a:t>Administrasi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Siswa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 err="1"/>
              <a:t>Dokumen</a:t>
            </a:r>
            <a:r>
              <a:rPr lang="en-US" sz="2600" dirty="0"/>
              <a:t> 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kursus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</a:rPr>
              <a:t>Kumpulan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Transkrip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/>
              <a:t>File 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siswa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nilai</a:t>
            </a:r>
            <a:endParaRPr lang="en-US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59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icture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7"/>
          <a:stretch>
            <a:fillRect/>
          </a:stretch>
        </p:blipFill>
        <p:spPr>
          <a:xfrm>
            <a:off x="1295400" y="533400"/>
            <a:ext cx="6342574" cy="6299642"/>
          </a:xfrm>
          <a:noFill/>
        </p:spPr>
      </p:pic>
    </p:spTree>
    <p:extLst>
      <p:ext uri="{BB962C8B-B14F-4D97-AF65-F5344CB8AC3E}">
        <p14:creationId xmlns:p14="http://schemas.microsoft.com/office/powerpoint/2010/main" val="2260209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497" y="512762"/>
            <a:ext cx="5735503" cy="626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009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a.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jelaskan</a:t>
            </a:r>
            <a:r>
              <a:rPr lang="en-US" dirty="0" smtClean="0"/>
              <a:t> proses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bentuk</a:t>
            </a:r>
            <a:r>
              <a:rPr lang="en-US" dirty="0" smtClean="0"/>
              <a:t> 	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flowmap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non </a:t>
            </a:r>
            <a:r>
              <a:rPr lang="en-US" dirty="0" err="1" smtClean="0"/>
              <a:t>fungsional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(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, </a:t>
            </a:r>
            <a:r>
              <a:rPr lang="en-US" dirty="0" smtClean="0"/>
              <a:t>	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) </a:t>
            </a:r>
          </a:p>
          <a:p>
            <a:pPr marL="109728" indent="0">
              <a:buNone/>
            </a:pPr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pengkodean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nik</a:t>
            </a:r>
            <a:r>
              <a:rPr lang="en-US" dirty="0" smtClean="0"/>
              <a:t>, number </a:t>
            </a:r>
            <a:r>
              <a:rPr lang="en-US" dirty="0" err="1" smtClean="0"/>
              <a:t>aset</a:t>
            </a:r>
            <a:r>
              <a:rPr lang="en-US" dirty="0" smtClean="0"/>
              <a:t>, number   	</a:t>
            </a:r>
            <a:r>
              <a:rPr lang="en-US" dirty="0" err="1" smtClean="0"/>
              <a:t>wilayah</a:t>
            </a:r>
            <a:r>
              <a:rPr lang="en-US" dirty="0" smtClean="0"/>
              <a:t> , password </a:t>
            </a:r>
            <a:r>
              <a:rPr lang="en-US" dirty="0" err="1" smtClean="0"/>
              <a:t>dsb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5 . </a:t>
            </a:r>
            <a:r>
              <a:rPr lang="en-US" dirty="0" err="1" smtClean="0"/>
              <a:t>Analisis</a:t>
            </a:r>
            <a:r>
              <a:rPr lang="en-US" dirty="0" smtClean="0"/>
              <a:t> model data (ERD)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kamus</a:t>
            </a:r>
            <a:r>
              <a:rPr lang="en-US" dirty="0" smtClean="0"/>
              <a:t> data.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570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Model Driven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1824"/>
            <a:ext cx="8229600" cy="2627376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err="1"/>
              <a:t>analisis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mengkombinasikan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/>
              <a:t>,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solusi-solusi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model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/>
              <a:t>flowchart </a:t>
            </a:r>
            <a:r>
              <a:rPr lang="en-US" dirty="0" err="1"/>
              <a:t>dan</a:t>
            </a:r>
            <a:r>
              <a:rPr lang="en-US" dirty="0"/>
              <a:t> DFD.</a:t>
            </a:r>
          </a:p>
        </p:txBody>
      </p:sp>
    </p:spTree>
    <p:extLst>
      <p:ext uri="{BB962C8B-B14F-4D97-AF65-F5344CB8AC3E}">
        <p14:creationId xmlns:p14="http://schemas.microsoft.com/office/powerpoint/2010/main" val="337502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97936"/>
          </a:xfrm>
        </p:spPr>
        <p:txBody>
          <a:bodyPr/>
          <a:lstStyle/>
          <a:p>
            <a:pPr marL="109728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/>
              <a:t>model driven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 smtClean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terstruktur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objek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4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4288"/>
            <a:ext cx="8229600" cy="43251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nb-NO" dirty="0" smtClean="0"/>
              <a:t>dan </a:t>
            </a:r>
            <a:r>
              <a:rPr lang="nb-NO" dirty="0"/>
              <a:t>proses bisnis dan perangkat lunak. Analisis ini </a:t>
            </a:r>
            <a:r>
              <a:rPr lang="nb-NO" dirty="0" smtClean="0"/>
              <a:t>disebut </a:t>
            </a:r>
            <a:r>
              <a:rPr lang="en-US" dirty="0" smtClean="0"/>
              <a:t>proses </a:t>
            </a:r>
            <a:r>
              <a:rPr lang="en-US" dirty="0"/>
              <a:t>oriented.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. </a:t>
            </a:r>
            <a:r>
              <a:rPr lang="sv-SE" dirty="0" smtClean="0"/>
              <a:t>Para </a:t>
            </a:r>
            <a:r>
              <a:rPr lang="sv-SE" dirty="0"/>
              <a:t>analis menggambarkan serangkaian proses dalam </a:t>
            </a:r>
            <a:r>
              <a:rPr lang="sv-SE" dirty="0" smtClean="0"/>
              <a:t>bentuk </a:t>
            </a:r>
            <a:r>
              <a:rPr lang="en-US" dirty="0" smtClean="0"/>
              <a:t>diagram </a:t>
            </a:r>
            <a:r>
              <a:rPr lang="en-US" dirty="0" err="1"/>
              <a:t>alir</a:t>
            </a:r>
            <a:r>
              <a:rPr lang="en-US" dirty="0"/>
              <a:t> data (Data flow diagram) yang </a:t>
            </a:r>
            <a:r>
              <a:rPr lang="en-US" dirty="0" err="1" smtClean="0"/>
              <a:t>menggambarkan</a:t>
            </a:r>
            <a:r>
              <a:rPr lang="en-US" dirty="0" smtClean="0"/>
              <a:t> proses </a:t>
            </a:r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input</a:t>
            </a:r>
            <a:r>
              <a:rPr lang="en-US" dirty="0"/>
              <a:t>, output </a:t>
            </a:r>
            <a:r>
              <a:rPr lang="en-US" dirty="0" err="1"/>
              <a:t>dan</a:t>
            </a:r>
            <a:r>
              <a:rPr lang="en-US" dirty="0"/>
              <a:t> file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016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0488"/>
            <a:ext cx="8229600" cy="43251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berpusat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nn-NO" dirty="0" smtClean="0"/>
              <a:t>data </a:t>
            </a:r>
            <a:r>
              <a:rPr lang="nn-NO" dirty="0"/>
              <a:t>sebelum persyaratan-persyaratan proses. Hal </a:t>
            </a:r>
            <a:r>
              <a:rPr lang="nn-NO" dirty="0" smtClean="0"/>
              <a:t>ini didasarkan </a:t>
            </a:r>
            <a:r>
              <a:rPr lang="nn-NO" dirty="0"/>
              <a:t>pada tingkat kepercayaan bahwa data </a:t>
            </a:r>
            <a:r>
              <a:rPr lang="nn-NO" dirty="0" smtClean="0"/>
              <a:t>dan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dipelihara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9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63112"/>
          </a:xfrm>
        </p:spPr>
        <p:txBody>
          <a:bodyPr/>
          <a:lstStyle/>
          <a:p>
            <a:pPr marL="109728" indent="0">
              <a:buNone/>
            </a:pPr>
            <a:r>
              <a:rPr lang="en-US" dirty="0" err="1"/>
              <a:t>mengilustrasikan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,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yang paling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UML (Unified </a:t>
            </a:r>
            <a:r>
              <a:rPr lang="en-US" dirty="0" err="1" smtClean="0"/>
              <a:t>Modelling</a:t>
            </a:r>
            <a:r>
              <a:rPr lang="en-US" dirty="0" smtClean="0"/>
              <a:t> Language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07499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 yang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ditinggalkan</a:t>
            </a:r>
            <a:r>
              <a:rPr lang="en-US" dirty="0"/>
              <a:t> </a:t>
            </a:r>
            <a:r>
              <a:rPr lang="en-US" dirty="0" smtClean="0"/>
              <a:t>user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it-IT" dirty="0" smtClean="0"/>
              <a:t>kondisi </a:t>
            </a:r>
            <a:r>
              <a:rPr lang="it-IT" dirty="0"/>
              <a:t>ini, dengan menjawab </a:t>
            </a:r>
            <a:r>
              <a:rPr lang="it-IT" dirty="0" smtClean="0"/>
              <a:t>pertanyaan pertanyaan </a:t>
            </a:r>
            <a:r>
              <a:rPr lang="it-IT" dirty="0"/>
              <a:t>berikut</a:t>
            </a:r>
            <a:r>
              <a:rPr lang="it-IT" dirty="0" smtClean="0"/>
              <a:t>:</a:t>
            </a:r>
          </a:p>
          <a:p>
            <a:pPr marL="109728" indent="0">
              <a:buNone/>
            </a:pPr>
            <a:endParaRPr lang="it-IT" dirty="0"/>
          </a:p>
          <a:p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?</a:t>
            </a:r>
          </a:p>
          <a:p>
            <a:r>
              <a:rPr lang="nn-NO" dirty="0" smtClean="0"/>
              <a:t>Sistem </a:t>
            </a:r>
            <a:r>
              <a:rPr lang="nn-NO" dirty="0"/>
              <a:t>yang dikembangkan akan seperti apa?</a:t>
            </a:r>
          </a:p>
          <a:p>
            <a:r>
              <a:rPr lang="sv-SE" dirty="0" smtClean="0"/>
              <a:t>Apa </a:t>
            </a:r>
            <a:r>
              <a:rPr lang="sv-SE" dirty="0"/>
              <a:t>yang bisa dikerjakan sistem?</a:t>
            </a:r>
          </a:p>
          <a:p>
            <a:r>
              <a:rPr lang="fi-FI" dirty="0" smtClean="0"/>
              <a:t>Kapan </a:t>
            </a:r>
            <a:r>
              <a:rPr lang="fi-FI" dirty="0"/>
              <a:t>sistem akan digunakan?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54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v-SE" dirty="0"/>
              <a:t>Terdapat 3 pertanyaan kunci yang harus dijawab, yaitu :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/>
              <a:t> </a:t>
            </a:r>
            <a:r>
              <a:rPr lang="en-US" dirty="0" err="1" smtClean="0"/>
              <a:t>informasi</a:t>
            </a:r>
            <a:r>
              <a:rPr lang="en-US" dirty="0"/>
              <a:t>?</a:t>
            </a:r>
          </a:p>
          <a:p>
            <a:r>
              <a:rPr lang="pt-BR" dirty="0" smtClean="0"/>
              <a:t>Apa </a:t>
            </a:r>
            <a:r>
              <a:rPr lang="pt-BR" dirty="0"/>
              <a:t>penyebab masalah tersebut?</a:t>
            </a:r>
          </a:p>
          <a:p>
            <a:r>
              <a:rPr lang="it-IT" dirty="0" smtClean="0"/>
              <a:t>Siapa </a:t>
            </a:r>
            <a:r>
              <a:rPr lang="it-IT" dirty="0"/>
              <a:t>pemakai akhir dari sistem?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30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865</TotalTime>
  <Words>880</Words>
  <Application>Microsoft Office PowerPoint</Application>
  <PresentationFormat>On-screen Show (4:3)</PresentationFormat>
  <Paragraphs>123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Analisa Sistem Informasi</vt:lpstr>
      <vt:lpstr>Fokus Analisa SI</vt:lpstr>
      <vt:lpstr>Analisis Model Driven</vt:lpstr>
      <vt:lpstr>Contoh </vt:lpstr>
      <vt:lpstr>Analisis Terstruktur</vt:lpstr>
      <vt:lpstr>Rekayasa Informasi</vt:lpstr>
      <vt:lpstr>Analisa berorientasi Objek</vt:lpstr>
      <vt:lpstr>Tujuan tahapan Analisis</vt:lpstr>
      <vt:lpstr>1. Pendefinisian masalah</vt:lpstr>
      <vt:lpstr>PowerPoint Presentation</vt:lpstr>
      <vt:lpstr>2. Sasaran dan batasan SI</vt:lpstr>
      <vt:lpstr>3. Analisis PIECES</vt:lpstr>
      <vt:lpstr>4. ANALISIS KELAYAKAN</vt:lpstr>
      <vt:lpstr>Kelayakan teknis</vt:lpstr>
      <vt:lpstr>Kelayakan operasional</vt:lpstr>
      <vt:lpstr>Kelayakan ekonomi</vt:lpstr>
      <vt:lpstr>PENENTUAN KEBUTUHAN SISTEM</vt:lpstr>
      <vt:lpstr>Tipe-tipe kebutuhan sistem</vt:lpstr>
      <vt:lpstr>Alat bantu analisis Sistem SI (Flowmap)</vt:lpstr>
      <vt:lpstr>Membuat flow-map</vt:lpstr>
      <vt:lpstr>contoh</vt:lpstr>
      <vt:lpstr>Penyelesaian </vt:lpstr>
      <vt:lpstr>PowerPoint Presentation</vt:lpstr>
      <vt:lpstr>PowerPoint Presentation</vt:lpstr>
      <vt:lpstr>Tugas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Sistem</dc:title>
  <dc:creator>Admin</dc:creator>
  <cp:lastModifiedBy>Admin</cp:lastModifiedBy>
  <cp:revision>16</cp:revision>
  <dcterms:created xsi:type="dcterms:W3CDTF">2014-09-27T23:06:45Z</dcterms:created>
  <dcterms:modified xsi:type="dcterms:W3CDTF">2014-09-28T13:39:01Z</dcterms:modified>
</cp:coreProperties>
</file>