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81813" cy="9710738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/>
          <a:lstStyle>
            <a:lvl1pPr algn="r">
              <a:defRPr sz="1200"/>
            </a:lvl1pPr>
          </a:lstStyle>
          <a:p>
            <a:fld id="{C2994E33-5D4D-4EE8-B285-9E3161789DB4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9223516"/>
            <a:ext cx="2982119" cy="485537"/>
          </a:xfrm>
          <a:prstGeom prst="rect">
            <a:avLst/>
          </a:prstGeom>
        </p:spPr>
        <p:txBody>
          <a:bodyPr vert="horz" lIns="94814" tIns="47407" rIns="94814" bIns="47407" rtlCol="0" anchor="b"/>
          <a:lstStyle>
            <a:lvl1pPr algn="r">
              <a:defRPr sz="1200"/>
            </a:lvl1pPr>
          </a:lstStyle>
          <a:p>
            <a:fld id="{0A02C279-F431-4B55-BA43-0BF22835274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784B366-18FF-4F3F-9168-B917F2E0B71B}" type="datetimeFigureOut">
              <a:rPr lang="id-ID" smtClean="0"/>
              <a:pPr/>
              <a:t>31/10/2011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EF6A105-87D1-4DAD-86E1-7CE8D6862BFA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3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3"/>
            <a:ext cx="7772400" cy="4071967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C000"/>
                </a:solidFill>
              </a:rPr>
              <a:t>CONTOH KERANGKA PIDATO</a:t>
            </a:r>
            <a:r>
              <a:rPr lang="id-ID" sz="2400" dirty="0">
                <a:solidFill>
                  <a:srgbClr val="FFC000"/>
                </a:solidFill>
              </a:rPr>
              <a:t/>
            </a:r>
            <a:br>
              <a:rPr lang="id-ID" sz="2400" dirty="0">
                <a:solidFill>
                  <a:srgbClr val="FFC000"/>
                </a:solidFill>
              </a:rPr>
            </a:br>
            <a:r>
              <a:rPr lang="en-US" sz="2400" dirty="0">
                <a:solidFill>
                  <a:srgbClr val="FFC000"/>
                </a:solidFill>
              </a:rPr>
              <a:t> </a:t>
            </a:r>
            <a:r>
              <a:rPr lang="id-ID" sz="2400" dirty="0">
                <a:solidFill>
                  <a:srgbClr val="FFC000"/>
                </a:solidFill>
              </a:rPr>
              <a:t/>
            </a:r>
            <a:br>
              <a:rPr lang="id-ID" sz="2400" dirty="0">
                <a:solidFill>
                  <a:srgbClr val="FFC000"/>
                </a:solidFill>
              </a:rPr>
            </a:br>
            <a:r>
              <a:rPr lang="en-US" sz="2400" dirty="0" err="1">
                <a:solidFill>
                  <a:srgbClr val="FFC000"/>
                </a:solidFill>
              </a:rPr>
              <a:t>Berpidato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dapat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dilakukan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dengan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cara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menjabarkan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kerangka</a:t>
            </a:r>
            <a:r>
              <a:rPr lang="en-US" sz="2400" dirty="0">
                <a:solidFill>
                  <a:srgbClr val="FFC000"/>
                </a:solidFill>
              </a:rPr>
              <a:t>. Yang </a:t>
            </a:r>
            <a:r>
              <a:rPr lang="en-US" sz="2400" dirty="0" err="1">
                <a:solidFill>
                  <a:srgbClr val="FFC000"/>
                </a:solidFill>
              </a:rPr>
              <a:t>dimaksud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kerangka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adalah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catatan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tentang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pokok-pokok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isi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pidato</a:t>
            </a:r>
            <a:r>
              <a:rPr lang="en-US" sz="2400" dirty="0">
                <a:solidFill>
                  <a:srgbClr val="FFC000"/>
                </a:solidFill>
              </a:rPr>
              <a:t> yang </a:t>
            </a:r>
            <a:r>
              <a:rPr lang="en-US" sz="2400" dirty="0" err="1">
                <a:solidFill>
                  <a:srgbClr val="FFC000"/>
                </a:solidFill>
              </a:rPr>
              <a:t>disusun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sesuai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urutan</a:t>
            </a:r>
            <a:r>
              <a:rPr lang="en-US" sz="2400" dirty="0">
                <a:solidFill>
                  <a:srgbClr val="FFC000"/>
                </a:solidFill>
              </a:rPr>
              <a:t> yang </a:t>
            </a:r>
            <a:r>
              <a:rPr lang="en-US" sz="2400" dirty="0" err="1">
                <a:solidFill>
                  <a:srgbClr val="FFC000"/>
                </a:solidFill>
              </a:rPr>
              <a:t>dikehendaki</a:t>
            </a:r>
            <a:r>
              <a:rPr lang="en-US" sz="2400" dirty="0">
                <a:solidFill>
                  <a:srgbClr val="FFC000"/>
                </a:solidFill>
              </a:rPr>
              <a:t>. Nah, </a:t>
            </a:r>
            <a:r>
              <a:rPr lang="en-US" sz="2400" dirty="0" err="1">
                <a:solidFill>
                  <a:srgbClr val="FFC000"/>
                </a:solidFill>
              </a:rPr>
              <a:t>berdasarkan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kerangka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itu</a:t>
            </a:r>
            <a:r>
              <a:rPr lang="en-US" sz="2400" dirty="0">
                <a:solidFill>
                  <a:srgbClr val="FFC000"/>
                </a:solidFill>
              </a:rPr>
              <a:t>, </a:t>
            </a:r>
            <a:r>
              <a:rPr lang="en-US" sz="2400" dirty="0" err="1">
                <a:solidFill>
                  <a:srgbClr val="FFC000"/>
                </a:solidFill>
              </a:rPr>
              <a:t>pembicara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mengembangkannya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dalam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pidato</a:t>
            </a:r>
            <a:r>
              <a:rPr lang="en-US" sz="2400" dirty="0">
                <a:solidFill>
                  <a:srgbClr val="FFC000"/>
                </a:solidFill>
              </a:rPr>
              <a:t>.</a:t>
            </a:r>
            <a:endParaRPr lang="id-ID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472518" cy="6429420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US" dirty="0" err="1">
                <a:solidFill>
                  <a:srgbClr val="FFFF00"/>
                </a:solidFill>
              </a:rPr>
              <a:t>Contoh</a:t>
            </a:r>
            <a:r>
              <a:rPr lang="en-US" dirty="0">
                <a:solidFill>
                  <a:srgbClr val="FFFF00"/>
                </a:solidFill>
              </a:rPr>
              <a:t> 1</a:t>
            </a:r>
            <a:endParaRPr lang="id-ID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rgbClr val="FFFF00"/>
                </a:solidFill>
              </a:rPr>
              <a:t>Kerangka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pidato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tentang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disiplin</a:t>
            </a:r>
            <a:endParaRPr lang="id-ID" dirty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id-ID" dirty="0" smtClean="0">
                <a:solidFill>
                  <a:srgbClr val="FFFF00"/>
                </a:solidFill>
              </a:rPr>
              <a:t>	</a:t>
            </a:r>
            <a:r>
              <a:rPr lang="en-US" dirty="0" err="1" smtClean="0">
                <a:solidFill>
                  <a:srgbClr val="FFFF00"/>
                </a:solidFill>
              </a:rPr>
              <a:t>Pembuka</a:t>
            </a:r>
            <a:endParaRPr lang="id-ID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d-ID" dirty="0" smtClean="0">
                <a:solidFill>
                  <a:srgbClr val="FFFF00"/>
                </a:solidFill>
              </a:rPr>
              <a:t>		</a:t>
            </a:r>
            <a:r>
              <a:rPr lang="en-US" dirty="0" smtClean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Cerita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ilustrasi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tentang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seseorang</a:t>
            </a:r>
            <a:r>
              <a:rPr lang="en-US" dirty="0">
                <a:solidFill>
                  <a:srgbClr val="FFFF00"/>
                </a:solidFill>
              </a:rPr>
              <a:t> yang </a:t>
            </a:r>
            <a:r>
              <a:rPr lang="en-US" dirty="0" err="1">
                <a:solidFill>
                  <a:srgbClr val="FFFF00"/>
                </a:solidFill>
              </a:rPr>
              <a:t>melanggar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id-ID" dirty="0" smtClean="0">
                <a:solidFill>
                  <a:srgbClr val="FFFF00"/>
                </a:solidFill>
              </a:rPr>
              <a:t>	</a:t>
            </a:r>
            <a:r>
              <a:rPr lang="en-US" dirty="0" err="1" smtClean="0">
                <a:solidFill>
                  <a:srgbClr val="FFFF00"/>
                </a:solidFill>
              </a:rPr>
              <a:t>disiplin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akibat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yang </a:t>
            </a:r>
            <a:r>
              <a:rPr lang="en-US" dirty="0" err="1">
                <a:solidFill>
                  <a:srgbClr val="FFFF00"/>
                </a:solidFill>
              </a:rPr>
              <a:t>dideritanya</a:t>
            </a:r>
            <a:r>
              <a:rPr lang="en-US" dirty="0">
                <a:solidFill>
                  <a:srgbClr val="FFFF00"/>
                </a:solidFill>
              </a:rPr>
              <a:t>)</a:t>
            </a:r>
            <a:endParaRPr lang="id-ID" dirty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id-ID" dirty="0" smtClean="0">
                <a:solidFill>
                  <a:srgbClr val="FFFF00"/>
                </a:solidFill>
              </a:rPr>
              <a:t>	</a:t>
            </a:r>
            <a:r>
              <a:rPr lang="en-US" dirty="0" err="1" smtClean="0">
                <a:solidFill>
                  <a:srgbClr val="FFFF00"/>
                </a:solidFill>
              </a:rPr>
              <a:t>Isi</a:t>
            </a:r>
            <a:endParaRPr lang="id-ID" dirty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id-ID" dirty="0" smtClean="0">
                <a:solidFill>
                  <a:srgbClr val="FFFF00"/>
                </a:solidFill>
              </a:rPr>
              <a:t>		</a:t>
            </a:r>
            <a:r>
              <a:rPr lang="en-US" dirty="0" err="1" smtClean="0">
                <a:solidFill>
                  <a:srgbClr val="FFFF00"/>
                </a:solidFill>
              </a:rPr>
              <a:t>Pengertian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disiplin</a:t>
            </a:r>
            <a:endParaRPr lang="id-ID" dirty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id-ID" dirty="0" smtClean="0">
                <a:solidFill>
                  <a:srgbClr val="FFFF00"/>
                </a:solidFill>
              </a:rPr>
              <a:t>		</a:t>
            </a:r>
            <a:r>
              <a:rPr lang="en-US" dirty="0" err="1" smtClean="0">
                <a:solidFill>
                  <a:srgbClr val="FFFF00"/>
                </a:solidFill>
              </a:rPr>
              <a:t>Mengapa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kita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harus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berdisiplin</a:t>
            </a:r>
            <a:endParaRPr lang="id-ID" dirty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id-ID" dirty="0" smtClean="0">
                <a:solidFill>
                  <a:srgbClr val="FFFF00"/>
                </a:solidFill>
              </a:rPr>
              <a:t>		</a:t>
            </a:r>
            <a:r>
              <a:rPr lang="en-US" dirty="0" smtClean="0">
                <a:solidFill>
                  <a:srgbClr val="FFFF00"/>
                </a:solidFill>
              </a:rPr>
              <a:t>Di </a:t>
            </a:r>
            <a:r>
              <a:rPr lang="en-US" dirty="0" err="1">
                <a:solidFill>
                  <a:srgbClr val="FFFF00"/>
                </a:solidFill>
              </a:rPr>
              <a:t>mana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saja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kita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harus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berdisiplin</a:t>
            </a:r>
            <a:endParaRPr lang="id-ID" dirty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id-ID" dirty="0" smtClean="0">
                <a:solidFill>
                  <a:srgbClr val="FFFF00"/>
                </a:solidFill>
              </a:rPr>
              <a:t>		</a:t>
            </a:r>
            <a:r>
              <a:rPr lang="en-US" dirty="0" err="1" smtClean="0">
                <a:solidFill>
                  <a:srgbClr val="FFFF00"/>
                </a:solidFill>
              </a:rPr>
              <a:t>Apa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manfaat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kita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berdisiplin</a:t>
            </a:r>
            <a:endParaRPr lang="id-ID" dirty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id-ID" dirty="0" smtClean="0">
                <a:solidFill>
                  <a:srgbClr val="FFFF00"/>
                </a:solidFill>
              </a:rPr>
              <a:t>		</a:t>
            </a:r>
            <a:r>
              <a:rPr lang="en-US" dirty="0" err="1" smtClean="0">
                <a:solidFill>
                  <a:srgbClr val="FFFF00"/>
                </a:solidFill>
              </a:rPr>
              <a:t>Apa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akibatnya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bila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kita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tidak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berdisiplin</a:t>
            </a:r>
            <a:endParaRPr lang="id-ID" dirty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id-ID" dirty="0" smtClean="0">
                <a:solidFill>
                  <a:srgbClr val="FFFF00"/>
                </a:solidFill>
              </a:rPr>
              <a:t>		</a:t>
            </a:r>
            <a:r>
              <a:rPr lang="en-US" dirty="0" err="1" smtClean="0">
                <a:solidFill>
                  <a:srgbClr val="FFFF00"/>
                </a:solidFill>
              </a:rPr>
              <a:t>Bagaimana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membiasakan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diri</a:t>
            </a:r>
            <a:r>
              <a:rPr lang="en-US" dirty="0">
                <a:solidFill>
                  <a:srgbClr val="FFFF00"/>
                </a:solidFill>
              </a:rPr>
              <a:t> agar </a:t>
            </a:r>
            <a:r>
              <a:rPr lang="en-US" dirty="0" err="1">
                <a:solidFill>
                  <a:srgbClr val="FFFF00"/>
                </a:solidFill>
              </a:rPr>
              <a:t>kita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dapat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berdisiplin</a:t>
            </a:r>
            <a:endParaRPr lang="id-ID" dirty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id-ID" dirty="0" smtClean="0">
                <a:solidFill>
                  <a:srgbClr val="FFFF00"/>
                </a:solidFill>
              </a:rPr>
              <a:t>		</a:t>
            </a:r>
            <a:r>
              <a:rPr lang="en-US" dirty="0" err="1" smtClean="0">
                <a:solidFill>
                  <a:srgbClr val="FFFF00"/>
                </a:solidFill>
              </a:rPr>
              <a:t>Sanksi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h</a:t>
            </a:r>
            <a:r>
              <a:rPr lang="id-ID" dirty="0" smtClean="0">
                <a:solidFill>
                  <a:srgbClr val="FFFF00"/>
                </a:solidFill>
              </a:rPr>
              <a:t>u</a:t>
            </a:r>
            <a:r>
              <a:rPr lang="en-US" dirty="0" err="1" smtClean="0">
                <a:solidFill>
                  <a:srgbClr val="FFFF00"/>
                </a:solidFill>
              </a:rPr>
              <a:t>kum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untuk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penegakan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disiplin</a:t>
            </a:r>
            <a:endParaRPr lang="id-ID" dirty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id-ID" dirty="0" smtClean="0">
                <a:solidFill>
                  <a:srgbClr val="FFFF00"/>
                </a:solidFill>
              </a:rPr>
              <a:t>		</a:t>
            </a:r>
            <a:r>
              <a:rPr lang="en-US" dirty="0" err="1" smtClean="0">
                <a:solidFill>
                  <a:srgbClr val="FFFF00"/>
                </a:solidFill>
              </a:rPr>
              <a:t>Perbandingan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kedisiplinan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masyarakat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kita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dengan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id-ID" dirty="0" smtClean="0">
                <a:solidFill>
                  <a:srgbClr val="FFFF00"/>
                </a:solidFill>
              </a:rPr>
              <a:t>	</a:t>
            </a:r>
            <a:r>
              <a:rPr lang="en-US" dirty="0" err="1" smtClean="0">
                <a:solidFill>
                  <a:srgbClr val="FFFF00"/>
                </a:solidFill>
              </a:rPr>
              <a:t>masyarakat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id-ID" dirty="0" smtClean="0">
                <a:solidFill>
                  <a:srgbClr val="FFFF00"/>
                </a:solidFill>
              </a:rPr>
              <a:t>	</a:t>
            </a:r>
            <a:r>
              <a:rPr lang="en-US" dirty="0" err="1" smtClean="0">
                <a:solidFill>
                  <a:srgbClr val="FFFF00"/>
                </a:solidFill>
              </a:rPr>
              <a:t>di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Negara </a:t>
            </a:r>
            <a:r>
              <a:rPr lang="en-US" dirty="0" err="1">
                <a:solidFill>
                  <a:srgbClr val="FFFF00"/>
                </a:solidFill>
              </a:rPr>
              <a:t>maju</a:t>
            </a:r>
            <a:r>
              <a:rPr lang="en-US" dirty="0">
                <a:solidFill>
                  <a:srgbClr val="FFFF00"/>
                </a:solidFill>
              </a:rPr>
              <a:t>.</a:t>
            </a:r>
            <a:endParaRPr lang="id-ID" dirty="0">
              <a:solidFill>
                <a:srgbClr val="FFFF00"/>
              </a:solidFill>
            </a:endParaRPr>
          </a:p>
          <a:p>
            <a:pPr lvl="0">
              <a:buNone/>
            </a:pPr>
            <a:r>
              <a:rPr lang="id-ID" dirty="0" smtClean="0">
                <a:solidFill>
                  <a:srgbClr val="FFFF00"/>
                </a:solidFill>
              </a:rPr>
              <a:t>	</a:t>
            </a:r>
            <a:r>
              <a:rPr lang="en-US" dirty="0" err="1" smtClean="0">
                <a:solidFill>
                  <a:srgbClr val="FFFF00"/>
                </a:solidFill>
              </a:rPr>
              <a:t>Penutup</a:t>
            </a:r>
            <a:endParaRPr lang="id-ID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id-ID" dirty="0" smtClean="0">
                <a:solidFill>
                  <a:srgbClr val="FFFF00"/>
                </a:solidFill>
              </a:rPr>
              <a:t>		</a:t>
            </a:r>
            <a:r>
              <a:rPr lang="en-US" dirty="0" smtClean="0">
                <a:solidFill>
                  <a:srgbClr val="FFFF00"/>
                </a:solidFill>
              </a:rPr>
              <a:t>(</a:t>
            </a:r>
            <a:r>
              <a:rPr lang="en-US" dirty="0" err="1">
                <a:solidFill>
                  <a:srgbClr val="FFFF00"/>
                </a:solidFill>
              </a:rPr>
              <a:t>harapan</a:t>
            </a:r>
            <a:r>
              <a:rPr lang="en-US" dirty="0">
                <a:solidFill>
                  <a:srgbClr val="FFFF00"/>
                </a:solidFill>
              </a:rPr>
              <a:t> agar </a:t>
            </a:r>
            <a:r>
              <a:rPr lang="en-US" dirty="0" err="1">
                <a:solidFill>
                  <a:srgbClr val="FFFF00"/>
                </a:solidFill>
              </a:rPr>
              <a:t>pendengar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dapat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berperilaku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disiplin</a:t>
            </a:r>
            <a:r>
              <a:rPr lang="en-US" dirty="0">
                <a:solidFill>
                  <a:srgbClr val="FFFF00"/>
                </a:solidFill>
              </a:rPr>
              <a:t>)</a:t>
            </a:r>
            <a:endParaRPr lang="id-ID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8654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err="1">
                <a:solidFill>
                  <a:srgbClr val="FF0000"/>
                </a:solidFill>
              </a:rPr>
              <a:t>Contoh</a:t>
            </a:r>
            <a:r>
              <a:rPr lang="en-US" dirty="0">
                <a:solidFill>
                  <a:srgbClr val="FF0000"/>
                </a:solidFill>
              </a:rPr>
              <a:t> 2</a:t>
            </a:r>
            <a:endParaRPr lang="id-ID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rgbClr val="FF0000"/>
                </a:solidFill>
              </a:rPr>
              <a:t>Kerangka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pidato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tentang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olahraga</a:t>
            </a:r>
            <a:endParaRPr lang="id-ID" dirty="0">
              <a:solidFill>
                <a:srgbClr val="FF0000"/>
              </a:solidFill>
            </a:endParaRPr>
          </a:p>
          <a:p>
            <a:pPr lvl="0"/>
            <a:r>
              <a:rPr lang="en-US" dirty="0" err="1">
                <a:solidFill>
                  <a:srgbClr val="FF0000"/>
                </a:solidFill>
              </a:rPr>
              <a:t>Pembuka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Ucapan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Syukur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id-ID" dirty="0">
              <a:solidFill>
                <a:srgbClr val="FF0000"/>
              </a:solidFill>
            </a:endParaRPr>
          </a:p>
          <a:p>
            <a:pPr lvl="0"/>
            <a:r>
              <a:rPr lang="en-US" dirty="0" err="1">
                <a:solidFill>
                  <a:srgbClr val="FF0000"/>
                </a:solidFill>
              </a:rPr>
              <a:t>Isi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Ucapan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selam</a:t>
            </a:r>
            <a:r>
              <a:rPr lang="id-ID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FF0000"/>
                </a:solidFill>
              </a:rPr>
              <a:t>t </a:t>
            </a:r>
            <a:r>
              <a:rPr lang="en-US" dirty="0" err="1">
                <a:solidFill>
                  <a:srgbClr val="FF0000"/>
                </a:solidFill>
              </a:rPr>
              <a:t>datang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terima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kasih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Tujuan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pertandingan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Penjelasan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tentang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pelaksanaan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pertandingan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Permintaan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maaf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atas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kekurangan</a:t>
            </a:r>
            <a:endParaRPr lang="id-ID" dirty="0">
              <a:solidFill>
                <a:srgbClr val="FF0000"/>
              </a:solidFill>
            </a:endParaRPr>
          </a:p>
          <a:p>
            <a:pPr lvl="0"/>
            <a:r>
              <a:rPr lang="en-US" dirty="0" err="1">
                <a:solidFill>
                  <a:srgbClr val="FF0000"/>
                </a:solidFill>
              </a:rPr>
              <a:t>Penutup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harapan</a:t>
            </a:r>
            <a:r>
              <a:rPr lang="en-US" dirty="0">
                <a:solidFill>
                  <a:srgbClr val="FF0000"/>
                </a:solidFill>
              </a:rPr>
              <a:t> agar </a:t>
            </a:r>
            <a:r>
              <a:rPr lang="en-US" dirty="0" err="1">
                <a:solidFill>
                  <a:srgbClr val="FF0000"/>
                </a:solidFill>
              </a:rPr>
              <a:t>pertandingan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terlaksana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lancar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id-ID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err="1">
                <a:solidFill>
                  <a:srgbClr val="FF0000"/>
                </a:solidFill>
              </a:rPr>
              <a:t>Contoh</a:t>
            </a:r>
            <a:r>
              <a:rPr lang="en-US" dirty="0">
                <a:solidFill>
                  <a:srgbClr val="FF0000"/>
                </a:solidFill>
              </a:rPr>
              <a:t> 3</a:t>
            </a:r>
            <a:endParaRPr lang="id-ID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rgbClr val="FF0000"/>
                </a:solidFill>
              </a:rPr>
              <a:t>Kerangka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pidato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tentang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Pentas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Seni</a:t>
            </a:r>
            <a:endParaRPr lang="id-ID" dirty="0">
              <a:solidFill>
                <a:srgbClr val="FF0000"/>
              </a:solidFill>
            </a:endParaRPr>
          </a:p>
          <a:p>
            <a:pPr lvl="0"/>
            <a:r>
              <a:rPr lang="en-US" dirty="0" err="1">
                <a:solidFill>
                  <a:srgbClr val="FF0000"/>
                </a:solidFill>
              </a:rPr>
              <a:t>Pembuka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Ucapan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syukur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id-ID" dirty="0">
              <a:solidFill>
                <a:srgbClr val="FF0000"/>
              </a:solidFill>
            </a:endParaRPr>
          </a:p>
          <a:p>
            <a:pPr lvl="0"/>
            <a:r>
              <a:rPr lang="en-US" dirty="0" err="1">
                <a:solidFill>
                  <a:srgbClr val="FF0000"/>
                </a:solidFill>
              </a:rPr>
              <a:t>Isi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Ucapan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terima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kasih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Penjelasan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tentang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pentas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seni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akan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dilaksanakan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Tujuan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ingin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dicapai</a:t>
            </a:r>
            <a:endParaRPr lang="id-ID" dirty="0">
              <a:solidFill>
                <a:srgbClr val="FF0000"/>
              </a:solidFill>
            </a:endParaRPr>
          </a:p>
          <a:p>
            <a:pPr lvl="0"/>
            <a:r>
              <a:rPr lang="en-US" dirty="0" err="1">
                <a:solidFill>
                  <a:srgbClr val="FF0000"/>
                </a:solidFill>
              </a:rPr>
              <a:t>Penutup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Harapan</a:t>
            </a:r>
            <a:r>
              <a:rPr lang="en-US" dirty="0">
                <a:solidFill>
                  <a:srgbClr val="FF0000"/>
                </a:solidFill>
              </a:rPr>
              <a:t> agar </a:t>
            </a:r>
            <a:r>
              <a:rPr lang="en-US" dirty="0" err="1">
                <a:solidFill>
                  <a:srgbClr val="FF0000"/>
                </a:solidFill>
              </a:rPr>
              <a:t>terlaksana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lancar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hadirin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puas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id-ID" dirty="0">
              <a:solidFill>
                <a:srgbClr val="FF0000"/>
              </a:solidFill>
            </a:endParaRPr>
          </a:p>
          <a:p>
            <a:endParaRPr lang="id-ID" dirty="0"/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dirty="0" err="1">
                <a:solidFill>
                  <a:srgbClr val="FF0000"/>
                </a:solidFill>
              </a:rPr>
              <a:t>Contoh</a:t>
            </a:r>
            <a:r>
              <a:rPr lang="en-US" dirty="0">
                <a:solidFill>
                  <a:srgbClr val="FF0000"/>
                </a:solidFill>
              </a:rPr>
              <a:t> 4</a:t>
            </a:r>
            <a:endParaRPr lang="id-ID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rgbClr val="FF0000"/>
                </a:solidFill>
              </a:rPr>
              <a:t>Kerangka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pidato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tentang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sumpah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pemuda</a:t>
            </a:r>
            <a:endParaRPr lang="id-ID" dirty="0">
              <a:solidFill>
                <a:srgbClr val="FF0000"/>
              </a:solidFill>
            </a:endParaRPr>
          </a:p>
          <a:p>
            <a:pPr lvl="0"/>
            <a:r>
              <a:rPr lang="en-US" dirty="0" err="1">
                <a:solidFill>
                  <a:srgbClr val="FF0000"/>
                </a:solidFill>
              </a:rPr>
              <a:t>Pembuka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Cerita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tentang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kegiatan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pemuda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sangat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luar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biasa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dalam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menggapai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prestasi</a:t>
            </a:r>
            <a:r>
              <a:rPr lang="en-US" dirty="0">
                <a:solidFill>
                  <a:srgbClr val="FF0000"/>
                </a:solidFill>
              </a:rPr>
              <a:t>)</a:t>
            </a:r>
            <a:endParaRPr lang="id-ID" dirty="0">
              <a:solidFill>
                <a:srgbClr val="FF0000"/>
              </a:solidFill>
            </a:endParaRPr>
          </a:p>
          <a:p>
            <a:pPr lvl="0"/>
            <a:r>
              <a:rPr lang="en-US" dirty="0" err="1">
                <a:solidFill>
                  <a:srgbClr val="FF0000"/>
                </a:solidFill>
              </a:rPr>
              <a:t>Isi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Alasan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mengapa</a:t>
            </a:r>
            <a:r>
              <a:rPr lang="en-US" dirty="0">
                <a:solidFill>
                  <a:srgbClr val="FF0000"/>
                </a:solidFill>
              </a:rPr>
              <a:t> 28 </a:t>
            </a:r>
            <a:r>
              <a:rPr lang="en-US" dirty="0" err="1">
                <a:solidFill>
                  <a:srgbClr val="FF0000"/>
                </a:solidFill>
              </a:rPr>
              <a:t>Oktober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ditetapkan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sebagai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Hari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Sumpah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Pemuda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Isi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Sumpah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Pemuda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Manfaat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Sumpah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Pemuda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Peran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dimainkan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pemuda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kini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Hal-</a:t>
            </a:r>
            <a:r>
              <a:rPr lang="en-US" dirty="0" err="1">
                <a:solidFill>
                  <a:srgbClr val="FF0000"/>
                </a:solidFill>
              </a:rPr>
              <a:t>hal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perlu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dihindari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oleh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para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pemuda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Tantangan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pemuda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masa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depan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strategi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menghadapinya</a:t>
            </a:r>
            <a:endParaRPr lang="id-ID" dirty="0">
              <a:solidFill>
                <a:srgbClr val="FF0000"/>
              </a:solidFill>
            </a:endParaRPr>
          </a:p>
          <a:p>
            <a:pPr lvl="0"/>
            <a:r>
              <a:rPr lang="en-US" dirty="0" err="1">
                <a:solidFill>
                  <a:srgbClr val="FF0000"/>
                </a:solidFill>
              </a:rPr>
              <a:t>Penutup</a:t>
            </a:r>
            <a:endParaRPr lang="id-ID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Prediksi</a:t>
            </a:r>
            <a:r>
              <a:rPr lang="en-US" dirty="0">
                <a:solidFill>
                  <a:srgbClr val="FF0000"/>
                </a:solidFill>
              </a:rPr>
              <a:t>/</a:t>
            </a:r>
            <a:r>
              <a:rPr lang="en-US" dirty="0" err="1">
                <a:solidFill>
                  <a:srgbClr val="FF0000"/>
                </a:solidFill>
              </a:rPr>
              <a:t>ramalan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tentang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keberhasilan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pemuda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pada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masa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akan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datang</a:t>
            </a:r>
            <a:r>
              <a:rPr lang="en-US" dirty="0">
                <a:solidFill>
                  <a:srgbClr val="FF0000"/>
                </a:solidFill>
              </a:rPr>
              <a:t>).</a:t>
            </a:r>
            <a:endParaRPr lang="id-ID" dirty="0">
              <a:solidFill>
                <a:srgbClr val="FF0000"/>
              </a:solidFill>
            </a:endParaRPr>
          </a:p>
          <a:p>
            <a:endParaRPr lang="id-ID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86478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dirty="0" err="1">
                <a:solidFill>
                  <a:srgbClr val="C00000"/>
                </a:solidFill>
              </a:rPr>
              <a:t>Contoh</a:t>
            </a:r>
            <a:r>
              <a:rPr lang="en-US" dirty="0">
                <a:solidFill>
                  <a:srgbClr val="C00000"/>
                </a:solidFill>
              </a:rPr>
              <a:t> 5</a:t>
            </a:r>
            <a:endParaRPr lang="id-ID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err="1">
                <a:solidFill>
                  <a:srgbClr val="C00000"/>
                </a:solidFill>
              </a:rPr>
              <a:t>Kerangka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pidato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tentang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perpisahan</a:t>
            </a:r>
            <a:endParaRPr lang="id-ID" dirty="0">
              <a:solidFill>
                <a:srgbClr val="C00000"/>
              </a:solidFill>
            </a:endParaRPr>
          </a:p>
          <a:p>
            <a:pPr lvl="0"/>
            <a:r>
              <a:rPr lang="en-US" dirty="0" err="1">
                <a:solidFill>
                  <a:srgbClr val="C00000"/>
                </a:solidFill>
              </a:rPr>
              <a:t>Pembuka</a:t>
            </a:r>
            <a:endParaRPr lang="id-ID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Ucapan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syukur</a:t>
            </a:r>
            <a:r>
              <a:rPr lang="en-US" dirty="0">
                <a:solidFill>
                  <a:srgbClr val="C00000"/>
                </a:solidFill>
              </a:rPr>
              <a:t>)</a:t>
            </a:r>
            <a:endParaRPr lang="id-ID" dirty="0">
              <a:solidFill>
                <a:srgbClr val="C00000"/>
              </a:solidFill>
            </a:endParaRPr>
          </a:p>
          <a:p>
            <a:pPr lvl="0"/>
            <a:r>
              <a:rPr lang="en-US" dirty="0" err="1">
                <a:solidFill>
                  <a:srgbClr val="C00000"/>
                </a:solidFill>
              </a:rPr>
              <a:t>Isi</a:t>
            </a:r>
            <a:endParaRPr lang="id-ID" dirty="0">
              <a:solidFill>
                <a:srgbClr val="C00000"/>
              </a:solidFill>
            </a:endParaRP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Cerita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mulai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pertemuan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C00000"/>
                </a:solidFill>
              </a:rPr>
              <a:t>kebersamaan</a:t>
            </a:r>
            <a:r>
              <a:rPr lang="en-US" dirty="0">
                <a:solidFill>
                  <a:srgbClr val="C00000"/>
                </a:solidFill>
              </a:rPr>
              <a:t>, </a:t>
            </a:r>
            <a:r>
              <a:rPr lang="en-US" dirty="0" err="1">
                <a:solidFill>
                  <a:srgbClr val="C00000"/>
                </a:solidFill>
              </a:rPr>
              <a:t>sampai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saat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perpisahan</a:t>
            </a:r>
            <a:endParaRPr lang="id-ID" dirty="0">
              <a:solidFill>
                <a:srgbClr val="C00000"/>
              </a:solidFill>
            </a:endParaRP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Ucapan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minta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pamit</a:t>
            </a:r>
            <a:endParaRPr lang="id-ID" dirty="0">
              <a:solidFill>
                <a:srgbClr val="C00000"/>
              </a:solidFill>
            </a:endParaRP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Ucapan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terima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kasih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atas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segala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kebaikan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kerja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sama</a:t>
            </a:r>
            <a:endParaRPr lang="id-ID" dirty="0">
              <a:solidFill>
                <a:srgbClr val="C00000"/>
              </a:solidFill>
            </a:endParaRP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Permintaan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maaf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atas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segala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kesalahan</a:t>
            </a:r>
            <a:endParaRPr lang="id-ID" dirty="0">
              <a:solidFill>
                <a:srgbClr val="C00000"/>
              </a:solidFill>
            </a:endParaRPr>
          </a:p>
          <a:p>
            <a:pPr lvl="1"/>
            <a:r>
              <a:rPr lang="en-US" dirty="0" err="1">
                <a:solidFill>
                  <a:srgbClr val="C00000"/>
                </a:solidFill>
              </a:rPr>
              <a:t>Saling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mendoakan</a:t>
            </a:r>
            <a:endParaRPr lang="id-ID" dirty="0">
              <a:solidFill>
                <a:srgbClr val="C00000"/>
              </a:solidFill>
            </a:endParaRPr>
          </a:p>
          <a:p>
            <a:pPr lvl="0"/>
            <a:r>
              <a:rPr lang="en-US" dirty="0" err="1">
                <a:solidFill>
                  <a:srgbClr val="C00000"/>
                </a:solidFill>
              </a:rPr>
              <a:t>Penutup</a:t>
            </a:r>
            <a:endParaRPr lang="id-ID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Harapan</a:t>
            </a:r>
            <a:r>
              <a:rPr lang="en-US" dirty="0">
                <a:solidFill>
                  <a:srgbClr val="C00000"/>
                </a:solidFill>
              </a:rPr>
              <a:t> agar yang </a:t>
            </a:r>
            <a:r>
              <a:rPr lang="en-US" dirty="0" err="1">
                <a:solidFill>
                  <a:srgbClr val="C00000"/>
                </a:solidFill>
              </a:rPr>
              <a:t>berpisah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tetap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sehat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dan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dapat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berjumpa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lagi</a:t>
            </a:r>
            <a:r>
              <a:rPr lang="en-US" dirty="0">
                <a:solidFill>
                  <a:srgbClr val="C00000"/>
                </a:solidFill>
              </a:rPr>
              <a:t>)</a:t>
            </a:r>
            <a:endParaRPr lang="id-ID" dirty="0">
              <a:solidFill>
                <a:srgbClr val="C00000"/>
              </a:solidFill>
            </a:endParaRPr>
          </a:p>
          <a:p>
            <a:endParaRPr lang="id-ID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441</TotalTime>
  <Words>208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CONTOH KERANGKA PIDATO   Berpidato dapat dilakukan dengan cara menjabarkan kerangka. Yang dimaksud kerangka adalah catatan tentang pokok-pokok isi pidato yang disusun sesuai urutan yang dikehendaki. Nah, berdasarkan kerangka itu, pembicara mengembangkannya dalam pidato.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CONTOH KERANGKA PIDATO   Berpidato dapat dilakukan dengan cara menjabarkan kerangka. Yang dimaksud kerangka adalah catatan tentang pokok-pokok isi pidato yang disusun sesuai urutan yang dikehendaki. Nah, berdasarkan kerangka itu, pembicara mengembangkannya dalam pidato.</dc:title>
  <dc:creator>compaq</dc:creator>
  <cp:lastModifiedBy>Manap</cp:lastModifiedBy>
  <cp:revision>14</cp:revision>
  <dcterms:created xsi:type="dcterms:W3CDTF">2010-01-11T14:37:30Z</dcterms:created>
  <dcterms:modified xsi:type="dcterms:W3CDTF">2011-10-31T17:24:31Z</dcterms:modified>
</cp:coreProperties>
</file>