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6" r:id="rId25"/>
    <p:sldId id="289" r:id="rId26"/>
    <p:sldId id="290" r:id="rId27"/>
    <p:sldId id="291" r:id="rId28"/>
    <p:sldId id="295" r:id="rId29"/>
    <p:sldId id="296" r:id="rId30"/>
    <p:sldId id="297" r:id="rId31"/>
    <p:sldId id="298" r:id="rId32"/>
    <p:sldId id="301" r:id="rId33"/>
    <p:sldId id="302" r:id="rId34"/>
    <p:sldId id="303" r:id="rId35"/>
    <p:sldId id="304" r:id="rId36"/>
    <p:sldId id="313" r:id="rId37"/>
    <p:sldId id="305" r:id="rId38"/>
    <p:sldId id="306" r:id="rId39"/>
    <p:sldId id="307" r:id="rId40"/>
    <p:sldId id="308" r:id="rId41"/>
    <p:sldId id="309" r:id="rId42"/>
    <p:sldId id="310" r:id="rId43"/>
    <p:sldId id="311" r:id="rId44"/>
    <p:sldId id="312"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46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8AA880-B519-495A-AEE6-4D28993EEBCC}" type="datetimeFigureOut">
              <a:rPr lang="en-US" smtClean="0"/>
              <a:t>9/6/2012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95C1DB-C953-45C2-9223-063C0B6727B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1A1410-BC14-422D-A86A-CC468048AD69}" type="slidenum">
              <a:rPr lang="en-US"/>
              <a:pPr/>
              <a:t>2</a:t>
            </a:fld>
            <a:endParaRPr lang="en-US"/>
          </a:p>
        </p:txBody>
      </p:sp>
      <p:sp>
        <p:nvSpPr>
          <p:cNvPr id="237570" name="Rectangle 2"/>
          <p:cNvSpPr>
            <a:spLocks noChangeArrowheads="1" noTextEdit="1"/>
          </p:cNvSpPr>
          <p:nvPr>
            <p:ph type="sldImg"/>
          </p:nvPr>
        </p:nvSpPr>
        <p:spPr>
          <a:ln/>
        </p:spPr>
      </p:sp>
      <p:sp>
        <p:nvSpPr>
          <p:cNvPr id="2375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1F66EA-FAAD-4CBF-8FD1-72898D43A991}" type="slidenum">
              <a:rPr lang="en-US"/>
              <a:pPr/>
              <a:t>11</a:t>
            </a:fld>
            <a:endParaRPr lang="en-US"/>
          </a:p>
        </p:txBody>
      </p:sp>
      <p:sp>
        <p:nvSpPr>
          <p:cNvPr id="246786" name="Rectangle 2"/>
          <p:cNvSpPr>
            <a:spLocks noChangeArrowheads="1" noTextEdit="1"/>
          </p:cNvSpPr>
          <p:nvPr>
            <p:ph type="sldImg"/>
          </p:nvPr>
        </p:nvSpPr>
        <p:spPr>
          <a:ln/>
        </p:spPr>
      </p:sp>
      <p:sp>
        <p:nvSpPr>
          <p:cNvPr id="24678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401E1A-AA44-4D3A-9794-852C8B971BB4}" type="slidenum">
              <a:rPr lang="en-US"/>
              <a:pPr/>
              <a:t>12</a:t>
            </a:fld>
            <a:endParaRPr lang="en-US"/>
          </a:p>
        </p:txBody>
      </p:sp>
      <p:sp>
        <p:nvSpPr>
          <p:cNvPr id="247810" name="Rectangle 2"/>
          <p:cNvSpPr>
            <a:spLocks noChangeArrowheads="1" noTextEdit="1"/>
          </p:cNvSpPr>
          <p:nvPr>
            <p:ph type="sldImg"/>
          </p:nvPr>
        </p:nvSpPr>
        <p:spPr>
          <a:ln/>
        </p:spPr>
      </p:sp>
      <p:sp>
        <p:nvSpPr>
          <p:cNvPr id="2478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22F7A8-09D1-4F91-8683-F5686ED9FDDE}" type="slidenum">
              <a:rPr lang="en-US"/>
              <a:pPr/>
              <a:t>13</a:t>
            </a:fld>
            <a:endParaRPr lang="en-US"/>
          </a:p>
        </p:txBody>
      </p:sp>
      <p:sp>
        <p:nvSpPr>
          <p:cNvPr id="248834" name="Rectangle 2"/>
          <p:cNvSpPr>
            <a:spLocks noChangeArrowheads="1" noTextEdit="1"/>
          </p:cNvSpPr>
          <p:nvPr>
            <p:ph type="sldImg"/>
          </p:nvPr>
        </p:nvSpPr>
        <p:spPr>
          <a:ln/>
        </p:spPr>
      </p:sp>
      <p:sp>
        <p:nvSpPr>
          <p:cNvPr id="24883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22AA99-1C9D-42C3-B187-453B7C1BBC91}" type="slidenum">
              <a:rPr lang="en-US"/>
              <a:pPr/>
              <a:t>14</a:t>
            </a:fld>
            <a:endParaRPr lang="en-US"/>
          </a:p>
        </p:txBody>
      </p:sp>
      <p:sp>
        <p:nvSpPr>
          <p:cNvPr id="250882" name="Rectangle 2"/>
          <p:cNvSpPr>
            <a:spLocks noChangeArrowheads="1" noTextEdit="1"/>
          </p:cNvSpPr>
          <p:nvPr>
            <p:ph type="sldImg"/>
          </p:nvPr>
        </p:nvSpPr>
        <p:spPr>
          <a:ln/>
        </p:spPr>
      </p:sp>
      <p:sp>
        <p:nvSpPr>
          <p:cNvPr id="25088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B415D7-4809-4D85-ABCC-FB2C0F7E7F50}" type="slidenum">
              <a:rPr lang="en-US"/>
              <a:pPr/>
              <a:t>15</a:t>
            </a:fld>
            <a:endParaRPr lang="en-US"/>
          </a:p>
        </p:txBody>
      </p:sp>
      <p:sp>
        <p:nvSpPr>
          <p:cNvPr id="251906" name="Rectangle 2"/>
          <p:cNvSpPr>
            <a:spLocks noChangeArrowheads="1" noTextEdit="1"/>
          </p:cNvSpPr>
          <p:nvPr>
            <p:ph type="sldImg"/>
          </p:nvPr>
        </p:nvSpPr>
        <p:spPr>
          <a:ln/>
        </p:spPr>
      </p:sp>
      <p:sp>
        <p:nvSpPr>
          <p:cNvPr id="25190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878892-0717-4243-AABC-C5EDD5845307}" type="slidenum">
              <a:rPr lang="en-US"/>
              <a:pPr/>
              <a:t>16</a:t>
            </a:fld>
            <a:endParaRPr lang="en-US"/>
          </a:p>
        </p:txBody>
      </p:sp>
      <p:sp>
        <p:nvSpPr>
          <p:cNvPr id="257026" name="Rectangle 2"/>
          <p:cNvSpPr>
            <a:spLocks noChangeArrowheads="1" noTextEdit="1"/>
          </p:cNvSpPr>
          <p:nvPr>
            <p:ph type="sldImg"/>
          </p:nvPr>
        </p:nvSpPr>
        <p:spPr>
          <a:ln/>
        </p:spPr>
      </p:sp>
      <p:sp>
        <p:nvSpPr>
          <p:cNvPr id="25702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C9B47A-3C33-4DBE-9849-C2D06ED98735}" type="slidenum">
              <a:rPr lang="en-US"/>
              <a:pPr/>
              <a:t>18</a:t>
            </a:fld>
            <a:endParaRPr lang="en-US"/>
          </a:p>
        </p:txBody>
      </p:sp>
      <p:sp>
        <p:nvSpPr>
          <p:cNvPr id="101378" name="Rectangle 2"/>
          <p:cNvSpPr>
            <a:spLocks noChangeArrowheads="1" noTextEdit="1"/>
          </p:cNvSpPr>
          <p:nvPr>
            <p:ph type="sldImg"/>
          </p:nvPr>
        </p:nvSpPr>
        <p:spPr>
          <a:ln/>
        </p:spPr>
      </p:sp>
      <p:sp>
        <p:nvSpPr>
          <p:cNvPr id="101379" name="Rectangle 3"/>
          <p:cNvSpPr>
            <a:spLocks noGrp="1" noChangeArrowheads="1"/>
          </p:cNvSpPr>
          <p:nvPr>
            <p:ph type="body" idx="1"/>
          </p:nvPr>
        </p:nvSpPr>
        <p:spPr>
          <a:xfrm>
            <a:off x="914400" y="4343400"/>
            <a:ext cx="5181600" cy="4267200"/>
          </a:xfrm>
          <a:ln/>
        </p:spPr>
        <p:txBody>
          <a:bodyPr/>
          <a:lstStyle/>
          <a:p>
            <a:pPr algn="ct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3C6941-7F4E-472C-A61A-02F98355DAD0}" type="slidenum">
              <a:rPr lang="en-US"/>
              <a:pPr/>
              <a:t>19</a:t>
            </a:fld>
            <a:endParaRPr lang="en-US"/>
          </a:p>
        </p:txBody>
      </p:sp>
      <p:sp>
        <p:nvSpPr>
          <p:cNvPr id="226306" name="Rectangle 2"/>
          <p:cNvSpPr>
            <a:spLocks noChangeArrowheads="1" noTextEdit="1"/>
          </p:cNvSpPr>
          <p:nvPr>
            <p:ph type="sldImg"/>
          </p:nvPr>
        </p:nvSpPr>
        <p:spPr>
          <a:ln/>
        </p:spPr>
      </p:sp>
      <p:sp>
        <p:nvSpPr>
          <p:cNvPr id="226307" name="Rectangle 3"/>
          <p:cNvSpPr>
            <a:spLocks noGrp="1" noChangeArrowheads="1"/>
          </p:cNvSpPr>
          <p:nvPr>
            <p:ph type="body" idx="1"/>
          </p:nvPr>
        </p:nvSpPr>
        <p:spPr>
          <a:xfrm>
            <a:off x="914400" y="4343400"/>
            <a:ext cx="5181600" cy="4267200"/>
          </a:xfrm>
          <a:ln/>
        </p:spPr>
        <p:txBody>
          <a:bodyPr/>
          <a:lstStyle/>
          <a:p>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31DA34-C1E7-4F13-B358-6A6DBC2EC0BF}" type="slidenum">
              <a:rPr lang="en-US"/>
              <a:pPr/>
              <a:t>20</a:t>
            </a:fld>
            <a:endParaRPr lang="en-US"/>
          </a:p>
        </p:txBody>
      </p:sp>
      <p:sp>
        <p:nvSpPr>
          <p:cNvPr id="228354" name="Rectangle 2"/>
          <p:cNvSpPr>
            <a:spLocks noChangeArrowheads="1" noTextEdit="1"/>
          </p:cNvSpPr>
          <p:nvPr>
            <p:ph type="sldImg"/>
          </p:nvPr>
        </p:nvSpPr>
        <p:spPr>
          <a:ln/>
        </p:spPr>
      </p:sp>
      <p:sp>
        <p:nvSpPr>
          <p:cNvPr id="228355" name="Rectangle 3"/>
          <p:cNvSpPr>
            <a:spLocks noGrp="1" noChangeArrowheads="1"/>
          </p:cNvSpPr>
          <p:nvPr>
            <p:ph type="body" idx="1"/>
          </p:nvPr>
        </p:nvSpPr>
        <p:spPr>
          <a:xfrm>
            <a:off x="914400" y="4343400"/>
            <a:ext cx="5181600" cy="4267200"/>
          </a:xfrm>
          <a:ln/>
        </p:spPr>
        <p:txBody>
          <a:bodyPr/>
          <a:lstStyle/>
          <a:p>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80F1CC-D79B-4C74-9B26-5091845DC3A9}" type="slidenum">
              <a:rPr lang="en-US"/>
              <a:pPr/>
              <a:t>21</a:t>
            </a:fld>
            <a:endParaRPr lang="en-US"/>
          </a:p>
        </p:txBody>
      </p:sp>
      <p:sp>
        <p:nvSpPr>
          <p:cNvPr id="258050" name="Rectangle 2"/>
          <p:cNvSpPr>
            <a:spLocks noChangeArrowheads="1" noTextEdit="1"/>
          </p:cNvSpPr>
          <p:nvPr>
            <p:ph type="sldImg"/>
          </p:nvPr>
        </p:nvSpPr>
        <p:spPr>
          <a:ln/>
        </p:spPr>
      </p:sp>
      <p:sp>
        <p:nvSpPr>
          <p:cNvPr id="25805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0DBC61-16E6-4151-B185-74E3ED1DF5F7}" type="slidenum">
              <a:rPr lang="en-US"/>
              <a:pPr/>
              <a:t>3</a:t>
            </a:fld>
            <a:endParaRPr lang="en-US"/>
          </a:p>
        </p:txBody>
      </p:sp>
      <p:sp>
        <p:nvSpPr>
          <p:cNvPr id="238594" name="Rectangle 2"/>
          <p:cNvSpPr>
            <a:spLocks noChangeArrowheads="1" noTextEdit="1"/>
          </p:cNvSpPr>
          <p:nvPr>
            <p:ph type="sldImg"/>
          </p:nvPr>
        </p:nvSpPr>
        <p:spPr>
          <a:ln/>
        </p:spPr>
      </p:sp>
      <p:sp>
        <p:nvSpPr>
          <p:cNvPr id="23859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898ED-9427-4396-952B-A04A3AD16C8A}" type="slidenum">
              <a:rPr lang="en-US"/>
              <a:pPr/>
              <a:t>22</a:t>
            </a:fld>
            <a:endParaRPr lang="en-US"/>
          </a:p>
        </p:txBody>
      </p:sp>
      <p:sp>
        <p:nvSpPr>
          <p:cNvPr id="259074" name="Rectangle 2"/>
          <p:cNvSpPr>
            <a:spLocks noChangeArrowheads="1" noTextEdit="1"/>
          </p:cNvSpPr>
          <p:nvPr>
            <p:ph type="sldImg"/>
          </p:nvPr>
        </p:nvSpPr>
        <p:spPr>
          <a:ln/>
        </p:spPr>
      </p:sp>
      <p:sp>
        <p:nvSpPr>
          <p:cNvPr id="25907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F4E037-A4D5-4654-851F-F77A2FD4708F}" type="slidenum">
              <a:rPr lang="en-US"/>
              <a:pPr/>
              <a:t>25</a:t>
            </a:fld>
            <a:endParaRPr lang="en-US"/>
          </a:p>
        </p:txBody>
      </p:sp>
      <p:sp>
        <p:nvSpPr>
          <p:cNvPr id="263170" name="Rectangle 2"/>
          <p:cNvSpPr>
            <a:spLocks noChangeArrowheads="1" noTextEdit="1"/>
          </p:cNvSpPr>
          <p:nvPr>
            <p:ph type="sldImg"/>
          </p:nvPr>
        </p:nvSpPr>
        <p:spPr>
          <a:ln/>
        </p:spPr>
      </p:sp>
      <p:sp>
        <p:nvSpPr>
          <p:cNvPr id="2631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B62505-608A-4D0F-A52C-41F2E6719601}" type="slidenum">
              <a:rPr lang="en-US"/>
              <a:pPr/>
              <a:t>26</a:t>
            </a:fld>
            <a:endParaRPr lang="en-US"/>
          </a:p>
        </p:txBody>
      </p:sp>
      <p:sp>
        <p:nvSpPr>
          <p:cNvPr id="264194" name="Rectangle 2"/>
          <p:cNvSpPr>
            <a:spLocks noChangeArrowheads="1" noTextEdit="1"/>
          </p:cNvSpPr>
          <p:nvPr>
            <p:ph type="sldImg"/>
          </p:nvPr>
        </p:nvSpPr>
        <p:spPr>
          <a:ln/>
        </p:spPr>
      </p:sp>
      <p:sp>
        <p:nvSpPr>
          <p:cNvPr id="26419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FC9FBE-6CD7-40B8-BB93-8CB0786A36F9}" type="slidenum">
              <a:rPr lang="en-US"/>
              <a:pPr/>
              <a:t>27</a:t>
            </a:fld>
            <a:endParaRPr lang="en-US"/>
          </a:p>
        </p:txBody>
      </p:sp>
      <p:sp>
        <p:nvSpPr>
          <p:cNvPr id="265218" name="Rectangle 2"/>
          <p:cNvSpPr>
            <a:spLocks noChangeArrowheads="1" noTextEdit="1"/>
          </p:cNvSpPr>
          <p:nvPr>
            <p:ph type="sldImg"/>
          </p:nvPr>
        </p:nvSpPr>
        <p:spPr>
          <a:ln/>
        </p:spPr>
      </p:sp>
      <p:sp>
        <p:nvSpPr>
          <p:cNvPr id="2652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CD3D68-9ECA-4C62-B936-84A9E939C30F}" type="slidenum">
              <a:rPr lang="en-US"/>
              <a:pPr/>
              <a:t>28</a:t>
            </a:fld>
            <a:endParaRPr lang="en-US"/>
          </a:p>
        </p:txBody>
      </p:sp>
      <p:sp>
        <p:nvSpPr>
          <p:cNvPr id="269314" name="Rectangle 2"/>
          <p:cNvSpPr>
            <a:spLocks noChangeArrowheads="1" noTextEdit="1"/>
          </p:cNvSpPr>
          <p:nvPr>
            <p:ph type="sldImg"/>
          </p:nvPr>
        </p:nvSpPr>
        <p:spPr>
          <a:ln/>
        </p:spPr>
      </p:sp>
      <p:sp>
        <p:nvSpPr>
          <p:cNvPr id="26931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7E955B-414C-4B13-BEA7-17A0E7629259}" type="slidenum">
              <a:rPr lang="en-US"/>
              <a:pPr/>
              <a:t>29</a:t>
            </a:fld>
            <a:endParaRPr lang="en-US"/>
          </a:p>
        </p:txBody>
      </p:sp>
      <p:sp>
        <p:nvSpPr>
          <p:cNvPr id="270338" name="Rectangle 2"/>
          <p:cNvSpPr>
            <a:spLocks noChangeArrowheads="1" noTextEdit="1"/>
          </p:cNvSpPr>
          <p:nvPr>
            <p:ph type="sldImg"/>
          </p:nvPr>
        </p:nvSpPr>
        <p:spPr>
          <a:ln/>
        </p:spPr>
      </p:sp>
      <p:sp>
        <p:nvSpPr>
          <p:cNvPr id="27033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CDC0FA-CDFC-4AC5-9960-CFA75FAE88B5}" type="slidenum">
              <a:rPr lang="en-US"/>
              <a:pPr/>
              <a:t>30</a:t>
            </a:fld>
            <a:endParaRPr lang="en-US"/>
          </a:p>
        </p:txBody>
      </p:sp>
      <p:sp>
        <p:nvSpPr>
          <p:cNvPr id="271362" name="Rectangle 2"/>
          <p:cNvSpPr>
            <a:spLocks noChangeArrowheads="1" noTextEdit="1"/>
          </p:cNvSpPr>
          <p:nvPr>
            <p:ph type="sldImg"/>
          </p:nvPr>
        </p:nvSpPr>
        <p:spPr>
          <a:ln/>
        </p:spPr>
      </p:sp>
      <p:sp>
        <p:nvSpPr>
          <p:cNvPr id="27136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D44EF6-2DDD-4615-AD51-5989087C5107}" type="slidenum">
              <a:rPr lang="en-US"/>
              <a:pPr/>
              <a:t>31</a:t>
            </a:fld>
            <a:endParaRPr lang="en-US"/>
          </a:p>
        </p:txBody>
      </p:sp>
      <p:sp>
        <p:nvSpPr>
          <p:cNvPr id="272386" name="Rectangle 2"/>
          <p:cNvSpPr>
            <a:spLocks noChangeArrowheads="1" noTextEdit="1"/>
          </p:cNvSpPr>
          <p:nvPr>
            <p:ph type="sldImg"/>
          </p:nvPr>
        </p:nvSpPr>
        <p:spPr>
          <a:ln/>
        </p:spPr>
      </p:sp>
      <p:sp>
        <p:nvSpPr>
          <p:cNvPr id="27238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EAB05E-68F8-444B-987B-78139A19C9D5}" type="slidenum">
              <a:rPr lang="en-US"/>
              <a:pPr/>
              <a:t>32</a:t>
            </a:fld>
            <a:endParaRPr lang="en-US"/>
          </a:p>
        </p:txBody>
      </p:sp>
      <p:sp>
        <p:nvSpPr>
          <p:cNvPr id="275458" name="Rectangle 2"/>
          <p:cNvSpPr>
            <a:spLocks noChangeArrowheads="1" noTextEdit="1"/>
          </p:cNvSpPr>
          <p:nvPr>
            <p:ph type="sldImg"/>
          </p:nvPr>
        </p:nvSpPr>
        <p:spPr>
          <a:ln/>
        </p:spPr>
      </p:sp>
      <p:sp>
        <p:nvSpPr>
          <p:cNvPr id="27545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CF335F-256D-46C6-AB6A-F2EFF25D564D}" type="slidenum">
              <a:rPr lang="en-US"/>
              <a:pPr/>
              <a:t>33</a:t>
            </a:fld>
            <a:endParaRPr lang="en-US"/>
          </a:p>
        </p:txBody>
      </p:sp>
      <p:sp>
        <p:nvSpPr>
          <p:cNvPr id="320514" name="Rectangle 2"/>
          <p:cNvSpPr>
            <a:spLocks noChangeArrowheads="1" noTextEdit="1"/>
          </p:cNvSpPr>
          <p:nvPr>
            <p:ph type="sldImg"/>
          </p:nvPr>
        </p:nvSpPr>
        <p:spPr>
          <a:ln/>
        </p:spPr>
      </p:sp>
      <p:sp>
        <p:nvSpPr>
          <p:cNvPr id="32051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A09945-8F4F-4406-A63C-500A0DEB5EBE}" type="slidenum">
              <a:rPr lang="en-US"/>
              <a:pPr/>
              <a:t>4</a:t>
            </a:fld>
            <a:endParaRPr lang="en-US"/>
          </a:p>
        </p:txBody>
      </p:sp>
      <p:sp>
        <p:nvSpPr>
          <p:cNvPr id="239618" name="Rectangle 2"/>
          <p:cNvSpPr>
            <a:spLocks noChangeArrowheads="1" noTextEdit="1"/>
          </p:cNvSpPr>
          <p:nvPr>
            <p:ph type="sldImg"/>
          </p:nvPr>
        </p:nvSpPr>
        <p:spPr>
          <a:ln/>
        </p:spPr>
      </p:sp>
      <p:sp>
        <p:nvSpPr>
          <p:cNvPr id="2396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B64BB9-38A4-4D82-BEEC-B3AEA38D9696}" type="slidenum">
              <a:rPr lang="en-US"/>
              <a:pPr/>
              <a:t>34</a:t>
            </a:fld>
            <a:endParaRPr lang="en-US"/>
          </a:p>
        </p:txBody>
      </p:sp>
      <p:sp>
        <p:nvSpPr>
          <p:cNvPr id="274434" name="Rectangle 2"/>
          <p:cNvSpPr>
            <a:spLocks noChangeArrowheads="1" noTextEdit="1"/>
          </p:cNvSpPr>
          <p:nvPr>
            <p:ph type="sldImg"/>
          </p:nvPr>
        </p:nvSpPr>
        <p:spPr>
          <a:ln/>
        </p:spPr>
      </p:sp>
      <p:sp>
        <p:nvSpPr>
          <p:cNvPr id="27443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D18C24-B40D-42DE-B60B-9ECBBFDA3844}" type="slidenum">
              <a:rPr lang="en-US"/>
              <a:pPr/>
              <a:t>35</a:t>
            </a:fld>
            <a:endParaRPr lang="en-US"/>
          </a:p>
        </p:txBody>
      </p:sp>
      <p:sp>
        <p:nvSpPr>
          <p:cNvPr id="322562" name="Rectangle 2"/>
          <p:cNvSpPr>
            <a:spLocks noChangeArrowheads="1" noTextEdit="1"/>
          </p:cNvSpPr>
          <p:nvPr>
            <p:ph type="sldImg"/>
          </p:nvPr>
        </p:nvSpPr>
        <p:spPr>
          <a:ln/>
        </p:spPr>
      </p:sp>
      <p:sp>
        <p:nvSpPr>
          <p:cNvPr id="32256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307A33-5179-4DE0-9256-776D77D79DCB}" type="slidenum">
              <a:rPr lang="en-US"/>
              <a:pPr/>
              <a:t>37</a:t>
            </a:fld>
            <a:endParaRPr lang="en-US"/>
          </a:p>
        </p:txBody>
      </p:sp>
      <p:sp>
        <p:nvSpPr>
          <p:cNvPr id="324610" name="Rectangle 2"/>
          <p:cNvSpPr>
            <a:spLocks noChangeArrowheads="1" noTextEdit="1"/>
          </p:cNvSpPr>
          <p:nvPr>
            <p:ph type="sldImg"/>
          </p:nvPr>
        </p:nvSpPr>
        <p:spPr>
          <a:ln/>
        </p:spPr>
      </p:sp>
      <p:sp>
        <p:nvSpPr>
          <p:cNvPr id="3246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83988-3958-4C08-926F-209780D3DC15}" type="slidenum">
              <a:rPr lang="en-US"/>
              <a:pPr/>
              <a:t>38</a:t>
            </a:fld>
            <a:endParaRPr lang="en-US"/>
          </a:p>
        </p:txBody>
      </p:sp>
      <p:sp>
        <p:nvSpPr>
          <p:cNvPr id="279554" name="Rectangle 2"/>
          <p:cNvSpPr>
            <a:spLocks noChangeArrowheads="1" noTextEdit="1"/>
          </p:cNvSpPr>
          <p:nvPr>
            <p:ph type="sldImg"/>
          </p:nvPr>
        </p:nvSpPr>
        <p:spPr>
          <a:ln/>
        </p:spPr>
      </p:sp>
      <p:sp>
        <p:nvSpPr>
          <p:cNvPr id="27955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0D1602-F014-48C9-85C3-6E7E6162A149}" type="slidenum">
              <a:rPr lang="en-US"/>
              <a:pPr/>
              <a:t>39</a:t>
            </a:fld>
            <a:endParaRPr lang="en-US"/>
          </a:p>
        </p:txBody>
      </p:sp>
      <p:sp>
        <p:nvSpPr>
          <p:cNvPr id="339970" name="Rectangle 2"/>
          <p:cNvSpPr>
            <a:spLocks noChangeArrowheads="1" noTextEdit="1"/>
          </p:cNvSpPr>
          <p:nvPr>
            <p:ph type="sldImg"/>
          </p:nvPr>
        </p:nvSpPr>
        <p:spPr>
          <a:ln/>
        </p:spPr>
      </p:sp>
      <p:sp>
        <p:nvSpPr>
          <p:cNvPr id="3399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CBDD0-95D7-4A9C-B162-2494177F2C00}" type="slidenum">
              <a:rPr lang="en-US"/>
              <a:pPr/>
              <a:t>40</a:t>
            </a:fld>
            <a:endParaRPr lang="en-US"/>
          </a:p>
        </p:txBody>
      </p:sp>
      <p:sp>
        <p:nvSpPr>
          <p:cNvPr id="337922" name="Rectangle 2"/>
          <p:cNvSpPr>
            <a:spLocks noChangeArrowheads="1" noTextEdit="1"/>
          </p:cNvSpPr>
          <p:nvPr>
            <p:ph type="sldImg"/>
          </p:nvPr>
        </p:nvSpPr>
        <p:spPr>
          <a:ln/>
        </p:spPr>
      </p:sp>
      <p:sp>
        <p:nvSpPr>
          <p:cNvPr id="33792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D72C08-B023-42BF-80F7-CF4B55276EFF}" type="slidenum">
              <a:rPr lang="en-US"/>
              <a:pPr/>
              <a:t>41</a:t>
            </a:fld>
            <a:endParaRPr lang="en-US"/>
          </a:p>
        </p:txBody>
      </p:sp>
      <p:sp>
        <p:nvSpPr>
          <p:cNvPr id="280578" name="Rectangle 2"/>
          <p:cNvSpPr>
            <a:spLocks noChangeArrowheads="1" noTextEdit="1"/>
          </p:cNvSpPr>
          <p:nvPr>
            <p:ph type="sldImg"/>
          </p:nvPr>
        </p:nvSpPr>
        <p:spPr>
          <a:ln/>
        </p:spPr>
      </p:sp>
      <p:sp>
        <p:nvSpPr>
          <p:cNvPr id="28057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2C107E-09E6-47E7-8F59-1D00C7648FD5}" type="slidenum">
              <a:rPr lang="en-US"/>
              <a:pPr/>
              <a:t>42</a:t>
            </a:fld>
            <a:endParaRPr lang="en-US"/>
          </a:p>
        </p:txBody>
      </p:sp>
      <p:sp>
        <p:nvSpPr>
          <p:cNvPr id="281602" name="Rectangle 2"/>
          <p:cNvSpPr>
            <a:spLocks noChangeArrowheads="1" noTextEdit="1"/>
          </p:cNvSpPr>
          <p:nvPr>
            <p:ph type="sldImg"/>
          </p:nvPr>
        </p:nvSpPr>
        <p:spPr>
          <a:ln/>
        </p:spPr>
      </p:sp>
      <p:sp>
        <p:nvSpPr>
          <p:cNvPr id="28160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C53485-4780-47FC-8107-DBD90722D628}" type="slidenum">
              <a:rPr lang="en-US"/>
              <a:pPr/>
              <a:t>43</a:t>
            </a:fld>
            <a:endParaRPr lang="en-US"/>
          </a:p>
        </p:txBody>
      </p:sp>
      <p:sp>
        <p:nvSpPr>
          <p:cNvPr id="284674" name="Rectangle 2"/>
          <p:cNvSpPr>
            <a:spLocks noChangeArrowheads="1" noTextEdit="1"/>
          </p:cNvSpPr>
          <p:nvPr>
            <p:ph type="sldImg"/>
          </p:nvPr>
        </p:nvSpPr>
        <p:spPr>
          <a:ln/>
        </p:spPr>
      </p:sp>
      <p:sp>
        <p:nvSpPr>
          <p:cNvPr id="28467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B098FE-D51E-4826-8121-D313A201639B}" type="slidenum">
              <a:rPr lang="en-US"/>
              <a:pPr/>
              <a:t>5</a:t>
            </a:fld>
            <a:endParaRPr lang="en-US"/>
          </a:p>
        </p:txBody>
      </p:sp>
      <p:sp>
        <p:nvSpPr>
          <p:cNvPr id="97282" name="Rectangle 2"/>
          <p:cNvSpPr>
            <a:spLocks noChangeArrowheads="1" noTextEdit="1"/>
          </p:cNvSpPr>
          <p:nvPr>
            <p:ph type="sldImg"/>
          </p:nvPr>
        </p:nvSpPr>
        <p:spPr>
          <a:ln/>
        </p:spPr>
      </p:sp>
      <p:sp>
        <p:nvSpPr>
          <p:cNvPr id="97283" name="Rectangle 3"/>
          <p:cNvSpPr>
            <a:spLocks noGrp="1" noChangeArrowheads="1"/>
          </p:cNvSpPr>
          <p:nvPr>
            <p:ph type="body" idx="1"/>
          </p:nvPr>
        </p:nvSpPr>
        <p:spPr>
          <a:ln/>
        </p:spPr>
        <p:txBody>
          <a:bodyPr/>
          <a:lstStyle/>
          <a:p>
            <a:pPr>
              <a:tabLst>
                <a:tab pos="228600" algn="l"/>
              </a:tabLst>
            </a:pPr>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2443EB-0415-4422-91DF-3E757B2876D9}" type="slidenum">
              <a:rPr lang="en-US"/>
              <a:pPr/>
              <a:t>6</a:t>
            </a:fld>
            <a:endParaRPr lang="en-US"/>
          </a:p>
        </p:txBody>
      </p:sp>
      <p:sp>
        <p:nvSpPr>
          <p:cNvPr id="241666" name="Rectangle 2"/>
          <p:cNvSpPr>
            <a:spLocks noChangeArrowheads="1" noTextEdit="1"/>
          </p:cNvSpPr>
          <p:nvPr>
            <p:ph type="sldImg"/>
          </p:nvPr>
        </p:nvSpPr>
        <p:spPr>
          <a:ln/>
        </p:spPr>
      </p:sp>
      <p:sp>
        <p:nvSpPr>
          <p:cNvPr id="24166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C8BEB5-D829-460B-ADB4-461477D191C3}" type="slidenum">
              <a:rPr lang="en-US"/>
              <a:pPr/>
              <a:t>7</a:t>
            </a:fld>
            <a:endParaRPr lang="en-US"/>
          </a:p>
        </p:txBody>
      </p:sp>
      <p:sp>
        <p:nvSpPr>
          <p:cNvPr id="242690" name="Rectangle 2"/>
          <p:cNvSpPr>
            <a:spLocks noChangeArrowheads="1" noTextEdit="1"/>
          </p:cNvSpPr>
          <p:nvPr>
            <p:ph type="sldImg"/>
          </p:nvPr>
        </p:nvSpPr>
        <p:spPr>
          <a:ln/>
        </p:spPr>
      </p:sp>
      <p:sp>
        <p:nvSpPr>
          <p:cNvPr id="2426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D3175E-C33F-439E-B710-96D08CAD3EC8}" type="slidenum">
              <a:rPr lang="en-US"/>
              <a:pPr/>
              <a:t>8</a:t>
            </a:fld>
            <a:endParaRPr lang="en-US"/>
          </a:p>
        </p:txBody>
      </p:sp>
      <p:sp>
        <p:nvSpPr>
          <p:cNvPr id="243714" name="Rectangle 2"/>
          <p:cNvSpPr>
            <a:spLocks noChangeArrowheads="1" noTextEdit="1"/>
          </p:cNvSpPr>
          <p:nvPr>
            <p:ph type="sldImg"/>
          </p:nvPr>
        </p:nvSpPr>
        <p:spPr>
          <a:ln/>
        </p:spPr>
      </p:sp>
      <p:sp>
        <p:nvSpPr>
          <p:cNvPr id="24371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7C3CD3-E165-4DCA-B4CE-9C70FDE68C9A}" type="slidenum">
              <a:rPr lang="en-US"/>
              <a:pPr/>
              <a:t>9</a:t>
            </a:fld>
            <a:endParaRPr lang="en-US"/>
          </a:p>
        </p:txBody>
      </p:sp>
      <p:sp>
        <p:nvSpPr>
          <p:cNvPr id="244738" name="Rectangle 2"/>
          <p:cNvSpPr>
            <a:spLocks noChangeArrowheads="1" noTextEdit="1"/>
          </p:cNvSpPr>
          <p:nvPr>
            <p:ph type="sldImg"/>
          </p:nvPr>
        </p:nvSpPr>
        <p:spPr>
          <a:ln/>
        </p:spPr>
      </p:sp>
      <p:sp>
        <p:nvSpPr>
          <p:cNvPr id="24473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441DA3-3221-490A-BBF3-A962DF68D4E5}" type="slidenum">
              <a:rPr lang="en-US"/>
              <a:pPr/>
              <a:t>10</a:t>
            </a:fld>
            <a:endParaRPr lang="en-US"/>
          </a:p>
        </p:txBody>
      </p:sp>
      <p:sp>
        <p:nvSpPr>
          <p:cNvPr id="245762" name="Rectangle 2"/>
          <p:cNvSpPr>
            <a:spLocks noChangeArrowheads="1" noTextEdit="1"/>
          </p:cNvSpPr>
          <p:nvPr>
            <p:ph type="sldImg"/>
          </p:nvPr>
        </p:nvSpPr>
        <p:spPr>
          <a:ln/>
        </p:spPr>
      </p:sp>
      <p:sp>
        <p:nvSpPr>
          <p:cNvPr id="245763" name="Rectangle 3"/>
          <p:cNvSpPr>
            <a:spLocks noGrp="1" noChangeArrowheads="1"/>
          </p:cNvSpPr>
          <p:nvPr>
            <p:ph type="body" idx="1"/>
          </p:nvPr>
        </p:nvSpPr>
        <p:spPr>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670E03-8066-4313-8495-D8A17BEC6DF6}" type="datetimeFigureOut">
              <a:rPr lang="en-US" smtClean="0"/>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70E03-8066-4313-8495-D8A17BEC6DF6}" type="datetimeFigureOut">
              <a:rPr lang="en-US" smtClean="0"/>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70E03-8066-4313-8495-D8A17BEC6DF6}" type="datetimeFigureOut">
              <a:rPr lang="en-US" smtClean="0"/>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350838"/>
            <a:ext cx="7785100" cy="5429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546850"/>
            <a:ext cx="5334000" cy="311150"/>
          </a:xfrm>
        </p:spPr>
        <p:txBody>
          <a:bodyPr/>
          <a:lstStyle>
            <a:lvl1pPr>
              <a:defRPr/>
            </a:lvl1pPr>
          </a:lstStyle>
          <a:p>
            <a:r>
              <a:rPr lang="en-US"/>
              <a:t>©2006 Barbara C. McNurlin. Published by Pearson Education.</a:t>
            </a:r>
          </a:p>
        </p:txBody>
      </p:sp>
      <p:sp>
        <p:nvSpPr>
          <p:cNvPr id="4" name="Footer Placeholder 3"/>
          <p:cNvSpPr>
            <a:spLocks noGrp="1"/>
          </p:cNvSpPr>
          <p:nvPr>
            <p:ph type="ftr" sz="quarter" idx="11"/>
          </p:nvPr>
        </p:nvSpPr>
        <p:spPr>
          <a:xfrm>
            <a:off x="3124200" y="61722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400800"/>
            <a:ext cx="1905000" cy="457200"/>
          </a:xfrm>
        </p:spPr>
        <p:txBody>
          <a:bodyPr/>
          <a:lstStyle>
            <a:lvl1pPr>
              <a:defRPr/>
            </a:lvl1pPr>
          </a:lstStyle>
          <a:p>
            <a:r>
              <a:rPr lang="en-US"/>
              <a:t>2-</a:t>
            </a:r>
            <a:fld id="{86FD8004-29F2-4C57-91D3-081C7C1A174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70E03-8066-4313-8495-D8A17BEC6DF6}" type="datetimeFigureOut">
              <a:rPr lang="en-US" smtClean="0"/>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670E03-8066-4313-8495-D8A17BEC6DF6}" type="datetimeFigureOut">
              <a:rPr lang="en-US" smtClean="0"/>
              <a:t>9/6/2012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670E03-8066-4313-8495-D8A17BEC6DF6}" type="datetimeFigureOut">
              <a:rPr lang="en-US" smtClean="0"/>
              <a:t>9/6/2012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670E03-8066-4313-8495-D8A17BEC6DF6}" type="datetimeFigureOut">
              <a:rPr lang="en-US" smtClean="0"/>
              <a:t>9/6/2012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670E03-8066-4313-8495-D8A17BEC6DF6}" type="datetimeFigureOut">
              <a:rPr lang="en-US" smtClean="0"/>
              <a:t>9/6/2012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670E03-8066-4313-8495-D8A17BEC6DF6}" type="datetimeFigureOut">
              <a:rPr lang="en-US" smtClean="0"/>
              <a:t>9/6/2012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70E03-8066-4313-8495-D8A17BEC6DF6}" type="datetimeFigureOut">
              <a:rPr lang="en-US" smtClean="0"/>
              <a:t>9/6/2012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70E03-8066-4313-8495-D8A17BEC6DF6}" type="datetimeFigureOut">
              <a:rPr lang="en-US" smtClean="0"/>
              <a:t>9/6/2012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DB27F-4411-436A-9E6C-40BDCBCEB71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670E03-8066-4313-8495-D8A17BEC6DF6}" type="datetimeFigureOut">
              <a:rPr lang="en-US" smtClean="0"/>
              <a:t>9/6/2012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DB27F-4411-436A-9E6C-40BDCBCEB71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 Organization</a:t>
            </a:r>
            <a:endParaRPr lang="en-US" dirty="0"/>
          </a:p>
        </p:txBody>
      </p:sp>
      <p:sp>
        <p:nvSpPr>
          <p:cNvPr id="3" name="Subtitle 2"/>
          <p:cNvSpPr>
            <a:spLocks noGrp="1"/>
          </p:cNvSpPr>
          <p:nvPr>
            <p:ph type="subTitle" idx="1"/>
          </p:nvPr>
        </p:nvSpPr>
        <p:spPr/>
        <p:txBody>
          <a:bodyPr/>
          <a:lstStyle/>
          <a:p>
            <a:r>
              <a:rPr lang="en-US" dirty="0" smtClean="0"/>
              <a:t>Lesson 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9BF78FF9-9B03-43F3-B16B-26BB0B69A778}" type="slidenum">
              <a:rPr lang="en-US"/>
              <a:pPr/>
              <a:t>10</a:t>
            </a:fld>
            <a:endParaRPr lang="en-US"/>
          </a:p>
        </p:txBody>
      </p:sp>
      <p:sp>
        <p:nvSpPr>
          <p:cNvPr id="140290" name="Text Box 2"/>
          <p:cNvSpPr txBox="1">
            <a:spLocks noChangeArrowheads="1"/>
          </p:cNvSpPr>
          <p:nvPr/>
        </p:nvSpPr>
        <p:spPr bwMode="auto">
          <a:xfrm>
            <a:off x="250825" y="1844675"/>
            <a:ext cx="8135938" cy="4533900"/>
          </a:xfrm>
          <a:prstGeom prst="rect">
            <a:avLst/>
          </a:prstGeom>
          <a:noFill/>
          <a:ln w="9525">
            <a:noFill/>
            <a:miter lim="800000"/>
            <a:headEnd/>
            <a:tailEnd/>
          </a:ln>
          <a:effectLst/>
        </p:spPr>
        <p:txBody>
          <a:bodyPr>
            <a:spAutoFit/>
          </a:bodyPr>
          <a:lstStyle/>
          <a:p>
            <a:pPr marL="914400" lvl="1" indent="-457200">
              <a:spcBef>
                <a:spcPct val="50000"/>
              </a:spcBef>
              <a:buClr>
                <a:schemeClr val="tx2"/>
              </a:buClr>
              <a:buFontTx/>
              <a:buChar char="•"/>
            </a:pPr>
            <a:r>
              <a:rPr lang="en-US" sz="2000">
                <a:latin typeface="Arial" charset="0"/>
              </a:rPr>
              <a:t>Wave 5</a:t>
            </a:r>
          </a:p>
          <a:p>
            <a:pPr marL="914400" lvl="1" indent="-457200">
              <a:spcBef>
                <a:spcPct val="50000"/>
              </a:spcBef>
              <a:buClr>
                <a:schemeClr val="tx2"/>
              </a:buClr>
              <a:buFont typeface="Wingdings" pitchFamily="2" charset="2"/>
              <a:buNone/>
            </a:pPr>
            <a:r>
              <a:rPr lang="en-US" sz="1800">
                <a:latin typeface="Arial" charset="0"/>
              </a:rPr>
              <a:t>	American extended their reach to the consumer:</a:t>
            </a:r>
          </a:p>
          <a:p>
            <a:pPr marL="1371600" lvl="2" indent="-457200">
              <a:spcBef>
                <a:spcPct val="50000"/>
              </a:spcBef>
              <a:buClr>
                <a:schemeClr val="tx2"/>
              </a:buClr>
              <a:buFont typeface="Times New Roman" charset="0"/>
              <a:buChar char="–"/>
            </a:pPr>
            <a:r>
              <a:rPr lang="en-US" sz="1800">
                <a:latin typeface="Arial" charset="0"/>
              </a:rPr>
              <a:t>Introduced EAASY SABRE that enabled consumers direct access from their PCs</a:t>
            </a:r>
          </a:p>
          <a:p>
            <a:pPr marL="1371600" lvl="2" indent="-457200">
              <a:spcBef>
                <a:spcPct val="50000"/>
              </a:spcBef>
              <a:buClr>
                <a:schemeClr val="tx2"/>
              </a:buClr>
              <a:buFont typeface="Times New Roman" charset="0"/>
              <a:buChar char="–"/>
            </a:pPr>
            <a:r>
              <a:rPr lang="en-US" sz="1800">
                <a:latin typeface="Arial" charset="0"/>
              </a:rPr>
              <a:t>AAdvantage – frequent flyer program</a:t>
            </a:r>
          </a:p>
          <a:p>
            <a:pPr marL="1371600" lvl="2" indent="-457200">
              <a:spcBef>
                <a:spcPct val="50000"/>
              </a:spcBef>
              <a:buClr>
                <a:schemeClr val="tx2"/>
              </a:buClr>
              <a:buFont typeface="Times New Roman" charset="0"/>
              <a:buChar char="–"/>
            </a:pPr>
            <a:r>
              <a:rPr lang="en-US" sz="1800">
                <a:latin typeface="Arial" charset="0"/>
              </a:rPr>
              <a:t>Enhanced their Wave 5 connections to consumers via the Web (and mobiles?)</a:t>
            </a:r>
          </a:p>
          <a:p>
            <a:pPr marL="1371600" lvl="2" indent="-457200">
              <a:spcBef>
                <a:spcPct val="50000"/>
              </a:spcBef>
              <a:buClr>
                <a:schemeClr val="tx2"/>
              </a:buClr>
              <a:buFont typeface="Times New Roman" charset="0"/>
              <a:buChar char="–"/>
            </a:pPr>
            <a:r>
              <a:rPr lang="en-AU" sz="1800">
                <a:latin typeface="Arial" charset="0"/>
              </a:rPr>
              <a:t>Targeted its most profitable customers = Frequent Flyers</a:t>
            </a:r>
            <a:endParaRPr lang="en-US" sz="1800">
              <a:latin typeface="Arial" charset="0"/>
            </a:endParaRPr>
          </a:p>
          <a:p>
            <a:pPr marL="914400" lvl="1" indent="-457200">
              <a:spcBef>
                <a:spcPct val="50000"/>
              </a:spcBef>
              <a:buClr>
                <a:schemeClr val="tx2"/>
              </a:buClr>
              <a:buFontTx/>
              <a:buChar char="•"/>
            </a:pPr>
            <a:r>
              <a:rPr lang="en-US" sz="2000">
                <a:latin typeface="Arial" charset="0"/>
              </a:rPr>
              <a:t>Marketing strategy including ‘distressed inventory’ (the unsold seats)</a:t>
            </a:r>
          </a:p>
          <a:p>
            <a:pPr marL="914400" lvl="1" indent="-457200">
              <a:spcBef>
                <a:spcPct val="50000"/>
              </a:spcBef>
              <a:buClr>
                <a:schemeClr val="tx2"/>
              </a:buClr>
              <a:buFontTx/>
              <a:buChar char="•"/>
            </a:pPr>
            <a:r>
              <a:rPr lang="en-US" sz="2000">
                <a:latin typeface="Arial" charset="0"/>
              </a:rPr>
              <a:t>Note: this example also illustrates that as the benefits of IT increase, the importance of executive guidance also increases</a:t>
            </a:r>
          </a:p>
        </p:txBody>
      </p:sp>
      <p:sp>
        <p:nvSpPr>
          <p:cNvPr id="140291" name="Text Box 3"/>
          <p:cNvSpPr txBox="1">
            <a:spLocks noChangeArrowheads="1"/>
          </p:cNvSpPr>
          <p:nvPr/>
        </p:nvSpPr>
        <p:spPr bwMode="auto">
          <a:xfrm>
            <a:off x="381000" y="260350"/>
            <a:ext cx="8763000" cy="1189038"/>
          </a:xfrm>
          <a:prstGeom prst="rect">
            <a:avLst/>
          </a:prstGeom>
          <a:noFill/>
          <a:ln w="9525">
            <a:noFill/>
            <a:miter lim="800000"/>
            <a:headEnd/>
            <a:tailEnd/>
          </a:ln>
          <a:effectLst/>
        </p:spPr>
        <p:txBody>
          <a:bodyPr>
            <a:spAutoFit/>
          </a:bodyPr>
          <a:lstStyle/>
          <a:p>
            <a:pPr algn="ctr">
              <a:spcBef>
                <a:spcPct val="50000"/>
              </a:spcBef>
              <a:buClr>
                <a:schemeClr val="bg2"/>
              </a:buClr>
              <a:buFont typeface="Wingdings" pitchFamily="2" charset="2"/>
              <a:buNone/>
            </a:pPr>
            <a:r>
              <a:rPr lang="en-US" sz="3600" b="1">
                <a:solidFill>
                  <a:schemeClr val="tx2"/>
                </a:solidFill>
                <a:latin typeface="Arial" charset="0"/>
              </a:rPr>
              <a:t>The SABRE system (American Airlines)</a:t>
            </a:r>
          </a:p>
          <a:p>
            <a:pPr>
              <a:spcBef>
                <a:spcPct val="50000"/>
              </a:spcBef>
              <a:buClr>
                <a:schemeClr val="bg2"/>
              </a:buClr>
              <a:buFont typeface="Wingdings" pitchFamily="2" charset="2"/>
              <a:buNone/>
            </a:pPr>
            <a:r>
              <a:rPr lang="en-US" b="1">
                <a:solidFill>
                  <a:schemeClr val="tx2"/>
                </a:solidFill>
                <a:latin typeface="Arial" charset="0"/>
              </a:rPr>
              <a:t>Case example: ‘Waves of Innovation’ </a:t>
            </a:r>
            <a:r>
              <a:rPr lang="en-US" sz="1600" b="1">
                <a:solidFill>
                  <a:schemeClr val="tx2"/>
                </a:solidFill>
                <a:latin typeface="Arial" charset="0"/>
              </a:rPr>
              <a:t>cont.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7C49F480-193A-4F37-805A-C55B5C4679DD}" type="slidenum">
              <a:rPr lang="en-US"/>
              <a:pPr/>
              <a:t>11</a:t>
            </a:fld>
            <a:endParaRPr lang="en-US"/>
          </a:p>
        </p:txBody>
      </p:sp>
      <p:sp>
        <p:nvSpPr>
          <p:cNvPr id="141314" name="Text Box 2"/>
          <p:cNvSpPr txBox="1">
            <a:spLocks noChangeArrowheads="1"/>
          </p:cNvSpPr>
          <p:nvPr/>
        </p:nvSpPr>
        <p:spPr bwMode="auto">
          <a:xfrm>
            <a:off x="0" y="1700213"/>
            <a:ext cx="8964613" cy="4473575"/>
          </a:xfrm>
          <a:prstGeom prst="rect">
            <a:avLst/>
          </a:prstGeom>
          <a:noFill/>
          <a:ln w="9525">
            <a:noFill/>
            <a:miter lim="800000"/>
            <a:headEnd/>
            <a:tailEnd/>
          </a:ln>
          <a:effectLst/>
        </p:spPr>
        <p:txBody>
          <a:bodyPr>
            <a:spAutoFit/>
          </a:bodyPr>
          <a:lstStyle/>
          <a:p>
            <a:pPr marL="914400" lvl="1" indent="-457200">
              <a:spcBef>
                <a:spcPct val="50000"/>
              </a:spcBef>
              <a:buClr>
                <a:schemeClr val="tx2"/>
              </a:buClr>
              <a:buFontTx/>
              <a:buChar char="•"/>
            </a:pPr>
            <a:r>
              <a:rPr lang="en-US">
                <a:latin typeface="Arial" charset="0"/>
              </a:rPr>
              <a:t>IT has become an essential piece of business strategy</a:t>
            </a:r>
          </a:p>
          <a:p>
            <a:pPr marL="914400" lvl="1" indent="-457200">
              <a:spcBef>
                <a:spcPct val="50000"/>
              </a:spcBef>
              <a:buClr>
                <a:schemeClr val="tx2"/>
              </a:buClr>
              <a:buFontTx/>
              <a:buChar char="•"/>
            </a:pPr>
            <a:r>
              <a:rPr lang="en-US">
                <a:latin typeface="Arial" charset="0"/>
              </a:rPr>
              <a:t>Not keeping up in IT may even mean going out of business</a:t>
            </a:r>
          </a:p>
          <a:p>
            <a:pPr marL="914400" lvl="1" indent="-457200">
              <a:spcBef>
                <a:spcPct val="50000"/>
              </a:spcBef>
              <a:buClr>
                <a:schemeClr val="tx2"/>
              </a:buClr>
              <a:buFontTx/>
              <a:buChar char="•"/>
            </a:pPr>
            <a:r>
              <a:rPr lang="en-US">
                <a:latin typeface="Arial" charset="0"/>
              </a:rPr>
              <a:t>The job has become too large for one group</a:t>
            </a:r>
          </a:p>
          <a:p>
            <a:pPr marL="914400" lvl="1" indent="-457200">
              <a:spcBef>
                <a:spcPct val="50000"/>
              </a:spcBef>
              <a:buClr>
                <a:schemeClr val="tx2"/>
              </a:buClr>
              <a:buFontTx/>
              <a:buChar char="•"/>
            </a:pPr>
            <a:r>
              <a:rPr lang="en-US">
                <a:latin typeface="Arial" charset="0"/>
              </a:rPr>
              <a:t>While the growing importance of IT is causing the IS Department’s work to expand into new areas of responsibility, management is realizing that the traditional and more operational portions of the job do not have to be performed by the IS department</a:t>
            </a:r>
          </a:p>
          <a:p>
            <a:pPr marL="1371600" lvl="2" indent="-457200">
              <a:spcBef>
                <a:spcPct val="50000"/>
              </a:spcBef>
              <a:buClr>
                <a:schemeClr val="tx2"/>
              </a:buClr>
              <a:buFont typeface="Times New Roman" charset="0"/>
              <a:buChar char="–"/>
            </a:pPr>
            <a:r>
              <a:rPr lang="en-US">
                <a:latin typeface="Arial" charset="0"/>
              </a:rPr>
              <a:t>Particularly ‘centralized’ </a:t>
            </a:r>
          </a:p>
        </p:txBody>
      </p:sp>
      <p:sp>
        <p:nvSpPr>
          <p:cNvPr id="141315" name="Text Box 3"/>
          <p:cNvSpPr txBox="1">
            <a:spLocks noChangeArrowheads="1"/>
          </p:cNvSpPr>
          <p:nvPr/>
        </p:nvSpPr>
        <p:spPr bwMode="auto">
          <a:xfrm>
            <a:off x="900113" y="260350"/>
            <a:ext cx="7391400" cy="1190625"/>
          </a:xfrm>
          <a:prstGeom prst="rect">
            <a:avLst/>
          </a:prstGeom>
          <a:noFill/>
          <a:ln w="9525">
            <a:noFill/>
            <a:miter lim="800000"/>
            <a:headEnd/>
            <a:tailEnd/>
          </a:ln>
          <a:effectLst/>
        </p:spPr>
        <p:txBody>
          <a:bodyPr>
            <a:spAutoFit/>
          </a:bodyPr>
          <a:lstStyle/>
          <a:p>
            <a:pPr algn="ctr">
              <a:spcBef>
                <a:spcPct val="50000"/>
              </a:spcBef>
              <a:buClr>
                <a:schemeClr val="bg2"/>
              </a:buClr>
              <a:buFont typeface="Wingdings" pitchFamily="2" charset="2"/>
              <a:buNone/>
            </a:pPr>
            <a:r>
              <a:rPr lang="en-US" sz="3600" b="1">
                <a:solidFill>
                  <a:schemeClr val="tx2"/>
                </a:solidFill>
                <a:latin typeface="Arial" charset="0"/>
              </a:rPr>
              <a:t>Traditional Functions Are Being Nibbled Away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1F1B3C38-83A7-437E-9511-9D4F02327375}" type="slidenum">
              <a:rPr lang="en-US"/>
              <a:pPr/>
              <a:t>12</a:t>
            </a:fld>
            <a:endParaRPr lang="en-US"/>
          </a:p>
        </p:txBody>
      </p:sp>
      <p:sp>
        <p:nvSpPr>
          <p:cNvPr id="142338" name="Text Box 2"/>
          <p:cNvSpPr txBox="1">
            <a:spLocks noChangeArrowheads="1"/>
          </p:cNvSpPr>
          <p:nvPr/>
        </p:nvSpPr>
        <p:spPr bwMode="auto">
          <a:xfrm>
            <a:off x="395288" y="1844675"/>
            <a:ext cx="7924800" cy="4291013"/>
          </a:xfrm>
          <a:prstGeom prst="rect">
            <a:avLst/>
          </a:prstGeom>
          <a:noFill/>
          <a:ln w="9525">
            <a:noFill/>
            <a:miter lim="800000"/>
            <a:headEnd/>
            <a:tailEnd/>
          </a:ln>
          <a:effectLst/>
        </p:spPr>
        <p:txBody>
          <a:bodyPr>
            <a:spAutoFit/>
          </a:bodyPr>
          <a:lstStyle/>
          <a:p>
            <a:pPr marL="914400" lvl="1" indent="-457200">
              <a:spcBef>
                <a:spcPct val="50000"/>
              </a:spcBef>
              <a:buClr>
                <a:schemeClr val="tx2"/>
              </a:buClr>
              <a:buFontTx/>
              <a:buChar char="•"/>
            </a:pPr>
            <a:r>
              <a:rPr lang="en-US">
                <a:latin typeface="Arial" charset="0"/>
              </a:rPr>
              <a:t>The traditional set of responsibilities for IS has included:</a:t>
            </a:r>
          </a:p>
          <a:p>
            <a:pPr marL="1371600" lvl="2" indent="-457200">
              <a:spcBef>
                <a:spcPct val="50000"/>
              </a:spcBef>
              <a:buClr>
                <a:schemeClr val="tx2"/>
              </a:buClr>
              <a:buFont typeface="Wingdings" pitchFamily="2" charset="2"/>
              <a:buAutoNum type="arabicPeriod"/>
            </a:pPr>
            <a:r>
              <a:rPr lang="en-US">
                <a:latin typeface="Arial" charset="0"/>
              </a:rPr>
              <a:t>Managing operations of data centers, remote systems, and networks</a:t>
            </a:r>
          </a:p>
          <a:p>
            <a:pPr marL="1371600" lvl="2" indent="-457200">
              <a:spcBef>
                <a:spcPct val="50000"/>
              </a:spcBef>
              <a:buClr>
                <a:schemeClr val="tx2"/>
              </a:buClr>
              <a:buFont typeface="Wingdings" pitchFamily="2" charset="2"/>
              <a:buAutoNum type="arabicPeriod"/>
            </a:pPr>
            <a:r>
              <a:rPr lang="en-US">
                <a:latin typeface="Arial" charset="0"/>
              </a:rPr>
              <a:t>Managing corporate data</a:t>
            </a:r>
          </a:p>
          <a:p>
            <a:pPr marL="1371600" lvl="2" indent="-457200">
              <a:spcBef>
                <a:spcPct val="50000"/>
              </a:spcBef>
              <a:buClr>
                <a:schemeClr val="tx2"/>
              </a:buClr>
              <a:buFont typeface="Wingdings" pitchFamily="2" charset="2"/>
              <a:buAutoNum type="arabicPeriod"/>
            </a:pPr>
            <a:r>
              <a:rPr lang="en-US">
                <a:latin typeface="Arial" charset="0"/>
              </a:rPr>
              <a:t>Performing systems analysis and design, and constructing new systems</a:t>
            </a:r>
          </a:p>
          <a:p>
            <a:pPr marL="1371600" lvl="2" indent="-457200">
              <a:spcBef>
                <a:spcPct val="50000"/>
              </a:spcBef>
              <a:buClr>
                <a:schemeClr val="tx2"/>
              </a:buClr>
              <a:buFont typeface="Wingdings" pitchFamily="2" charset="2"/>
              <a:buAutoNum type="arabicPeriod"/>
            </a:pPr>
            <a:r>
              <a:rPr lang="en-US">
                <a:latin typeface="Arial" charset="0"/>
              </a:rPr>
              <a:t>Systems planning</a:t>
            </a:r>
          </a:p>
          <a:p>
            <a:pPr marL="1371600" lvl="2" indent="-457200">
              <a:spcBef>
                <a:spcPct val="50000"/>
              </a:spcBef>
              <a:buClr>
                <a:schemeClr val="tx2"/>
              </a:buClr>
              <a:buFont typeface="Wingdings" pitchFamily="2" charset="2"/>
              <a:buAutoNum type="arabicPeriod"/>
            </a:pPr>
            <a:r>
              <a:rPr lang="en-US">
                <a:latin typeface="Arial" charset="0"/>
              </a:rPr>
              <a:t>Identifying opportunities for new systems</a:t>
            </a:r>
          </a:p>
        </p:txBody>
      </p:sp>
      <p:sp>
        <p:nvSpPr>
          <p:cNvPr id="142339" name="Text Box 3"/>
          <p:cNvSpPr txBox="1">
            <a:spLocks noChangeArrowheads="1"/>
          </p:cNvSpPr>
          <p:nvPr/>
        </p:nvSpPr>
        <p:spPr bwMode="auto">
          <a:xfrm>
            <a:off x="762000" y="257175"/>
            <a:ext cx="7391400" cy="1190625"/>
          </a:xfrm>
          <a:prstGeom prst="rect">
            <a:avLst/>
          </a:prstGeom>
          <a:noFill/>
          <a:ln w="9525">
            <a:noFill/>
            <a:miter lim="800000"/>
            <a:headEnd/>
            <a:tailEnd/>
          </a:ln>
          <a:effectLst/>
        </p:spPr>
        <p:txBody>
          <a:bodyPr>
            <a:spAutoFit/>
          </a:bodyPr>
          <a:lstStyle/>
          <a:p>
            <a:pPr algn="ctr">
              <a:spcBef>
                <a:spcPct val="50000"/>
              </a:spcBef>
              <a:buClr>
                <a:schemeClr val="bg2"/>
              </a:buClr>
              <a:buFont typeface="Wingdings" pitchFamily="2" charset="2"/>
              <a:buNone/>
            </a:pPr>
            <a:r>
              <a:rPr lang="en-US" sz="3600" b="1">
                <a:solidFill>
                  <a:schemeClr val="tx2"/>
                </a:solidFill>
                <a:latin typeface="Arial" charset="0"/>
              </a:rPr>
              <a:t>Traditional Functions Are Being Nibbled Away </a:t>
            </a:r>
            <a:r>
              <a:rPr lang="en-US" sz="2000" b="1">
                <a:solidFill>
                  <a:schemeClr val="tx2"/>
                </a:solidFill>
                <a:latin typeface="Arial" charset="0"/>
              </a:rPr>
              <a:t>cont.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6958B668-8497-47F4-AFE7-450521543623}" type="slidenum">
              <a:rPr lang="en-US"/>
              <a:pPr/>
              <a:t>13</a:t>
            </a:fld>
            <a:endParaRPr lang="en-US"/>
          </a:p>
        </p:txBody>
      </p:sp>
      <p:sp>
        <p:nvSpPr>
          <p:cNvPr id="143362" name="Text Box 2"/>
          <p:cNvSpPr txBox="1">
            <a:spLocks noChangeArrowheads="1"/>
          </p:cNvSpPr>
          <p:nvPr/>
        </p:nvSpPr>
        <p:spPr bwMode="auto">
          <a:xfrm>
            <a:off x="-180975" y="1989138"/>
            <a:ext cx="8686800" cy="4054475"/>
          </a:xfrm>
          <a:prstGeom prst="rect">
            <a:avLst/>
          </a:prstGeom>
          <a:noFill/>
          <a:ln w="9525">
            <a:noFill/>
            <a:miter lim="800000"/>
            <a:headEnd/>
            <a:tailEnd/>
          </a:ln>
          <a:effectLst/>
        </p:spPr>
        <p:txBody>
          <a:bodyPr>
            <a:spAutoFit/>
          </a:bodyPr>
          <a:lstStyle/>
          <a:p>
            <a:pPr marL="914400" lvl="1" indent="-457200">
              <a:spcBef>
                <a:spcPct val="50000"/>
              </a:spcBef>
              <a:buClr>
                <a:schemeClr val="tx2"/>
              </a:buClr>
              <a:buFontTx/>
              <a:buChar char="•"/>
            </a:pPr>
            <a:r>
              <a:rPr lang="en-US" sz="2000">
                <a:latin typeface="Arial" charset="0"/>
              </a:rPr>
              <a:t>The traditional functions still need to be performed but the following trends are moving their performance out of the IS department and into other parts of the organization or to other enterprises:</a:t>
            </a:r>
          </a:p>
          <a:p>
            <a:pPr marL="1371600" lvl="2" indent="-457200">
              <a:spcBef>
                <a:spcPct val="50000"/>
              </a:spcBef>
              <a:buClr>
                <a:schemeClr val="tx2"/>
              </a:buClr>
              <a:buFont typeface="Wingdings" pitchFamily="2" charset="2"/>
              <a:buAutoNum type="arabicPeriod"/>
            </a:pPr>
            <a:r>
              <a:rPr lang="en-US" sz="2000">
                <a:latin typeface="Arial" charset="0"/>
              </a:rPr>
              <a:t>Distributed systems</a:t>
            </a:r>
          </a:p>
          <a:p>
            <a:pPr marL="1828800" lvl="3" indent="-457200">
              <a:spcBef>
                <a:spcPct val="50000"/>
              </a:spcBef>
              <a:buClr>
                <a:schemeClr val="tx2"/>
              </a:buClr>
              <a:buFont typeface="Times New Roman" charset="0"/>
              <a:buChar char="–"/>
            </a:pPr>
            <a:r>
              <a:rPr lang="en-US" sz="2000">
                <a:latin typeface="Arial" charset="0"/>
              </a:rPr>
              <a:t>Software applications migrating to user areas</a:t>
            </a:r>
          </a:p>
          <a:p>
            <a:pPr marL="1371600" lvl="2" indent="-457200">
              <a:spcBef>
                <a:spcPct val="50000"/>
              </a:spcBef>
              <a:buClr>
                <a:schemeClr val="tx2"/>
              </a:buClr>
              <a:buFont typeface="Wingdings" pitchFamily="2" charset="2"/>
              <a:buAutoNum type="arabicPeriod"/>
            </a:pPr>
            <a:r>
              <a:rPr lang="en-US" sz="2000">
                <a:latin typeface="Arial" charset="0"/>
              </a:rPr>
              <a:t>Ever more knowledgeable users have taken on increased IS responsibilities</a:t>
            </a:r>
          </a:p>
          <a:p>
            <a:pPr marL="1371600" lvl="2" indent="-457200">
              <a:spcBef>
                <a:spcPct val="50000"/>
              </a:spcBef>
              <a:buClr>
                <a:schemeClr val="tx2"/>
              </a:buClr>
              <a:buFont typeface="Wingdings" pitchFamily="2" charset="2"/>
              <a:buAutoNum type="arabicPeriod"/>
            </a:pPr>
            <a:r>
              <a:rPr lang="en-US" sz="2000">
                <a:latin typeface="Arial" charset="0"/>
              </a:rPr>
              <a:t>Better application packages</a:t>
            </a:r>
          </a:p>
          <a:p>
            <a:pPr marL="1828800" lvl="3" indent="-457200">
              <a:spcBef>
                <a:spcPct val="50000"/>
              </a:spcBef>
              <a:buClr>
                <a:schemeClr val="tx2"/>
              </a:buClr>
              <a:buFont typeface="Times New Roman" charset="0"/>
              <a:buChar char="–"/>
            </a:pPr>
            <a:r>
              <a:rPr lang="en-US" sz="2000">
                <a:latin typeface="Arial" charset="0"/>
              </a:rPr>
              <a:t>Less need for ‘armies’ of programmers, analysts etc.</a:t>
            </a:r>
          </a:p>
          <a:p>
            <a:pPr marL="1371600" lvl="2" indent="-457200">
              <a:spcBef>
                <a:spcPct val="50000"/>
              </a:spcBef>
              <a:buClr>
                <a:schemeClr val="tx2"/>
              </a:buClr>
              <a:buFont typeface="Wingdings" pitchFamily="2" charset="2"/>
              <a:buAutoNum type="arabicPeriod"/>
            </a:pPr>
            <a:r>
              <a:rPr lang="en-US" sz="2000">
                <a:latin typeface="Arial" charset="0"/>
              </a:rPr>
              <a:t>Outsourcing</a:t>
            </a:r>
          </a:p>
        </p:txBody>
      </p:sp>
      <p:sp>
        <p:nvSpPr>
          <p:cNvPr id="143363" name="Text Box 3"/>
          <p:cNvSpPr txBox="1">
            <a:spLocks noChangeArrowheads="1"/>
          </p:cNvSpPr>
          <p:nvPr/>
        </p:nvSpPr>
        <p:spPr bwMode="auto">
          <a:xfrm>
            <a:off x="762000" y="257175"/>
            <a:ext cx="7391400" cy="1190625"/>
          </a:xfrm>
          <a:prstGeom prst="rect">
            <a:avLst/>
          </a:prstGeom>
          <a:noFill/>
          <a:ln w="9525">
            <a:noFill/>
            <a:miter lim="800000"/>
            <a:headEnd/>
            <a:tailEnd/>
          </a:ln>
          <a:effectLst/>
        </p:spPr>
        <p:txBody>
          <a:bodyPr>
            <a:spAutoFit/>
          </a:bodyPr>
          <a:lstStyle/>
          <a:p>
            <a:pPr algn="ctr">
              <a:spcBef>
                <a:spcPct val="50000"/>
              </a:spcBef>
              <a:buClr>
                <a:schemeClr val="bg2"/>
              </a:buClr>
              <a:buFont typeface="Wingdings" pitchFamily="2" charset="2"/>
              <a:buNone/>
            </a:pPr>
            <a:r>
              <a:rPr lang="en-US" sz="3600" b="1">
                <a:solidFill>
                  <a:schemeClr val="tx2"/>
                </a:solidFill>
                <a:latin typeface="Arial" charset="0"/>
              </a:rPr>
              <a:t>Traditional Functions Are Being Nibbled Away </a:t>
            </a:r>
            <a:r>
              <a:rPr lang="en-US" b="1">
                <a:solidFill>
                  <a:schemeClr val="tx2"/>
                </a:solidFill>
                <a:latin typeface="Arial" charset="0"/>
              </a:rPr>
              <a:t>(Figure 2-2)</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81AB135A-11F4-4197-AF27-A6D2A97EFE0B}" type="slidenum">
              <a:rPr lang="en-US"/>
              <a:pPr/>
              <a:t>14</a:t>
            </a:fld>
            <a:endParaRPr lang="en-US"/>
          </a:p>
        </p:txBody>
      </p:sp>
      <p:sp>
        <p:nvSpPr>
          <p:cNvPr id="145410" name="Text Box 2"/>
          <p:cNvSpPr txBox="1">
            <a:spLocks noChangeArrowheads="1"/>
          </p:cNvSpPr>
          <p:nvPr/>
        </p:nvSpPr>
        <p:spPr bwMode="auto">
          <a:xfrm>
            <a:off x="611188" y="1268413"/>
            <a:ext cx="8064500" cy="2369880"/>
          </a:xfrm>
          <a:prstGeom prst="rect">
            <a:avLst/>
          </a:prstGeom>
          <a:noFill/>
          <a:ln w="9525">
            <a:noFill/>
            <a:miter lim="800000"/>
            <a:headEnd/>
            <a:tailEnd/>
          </a:ln>
          <a:effectLst/>
        </p:spPr>
        <p:txBody>
          <a:bodyPr>
            <a:spAutoFit/>
          </a:bodyPr>
          <a:lstStyle/>
          <a:p>
            <a:pPr marL="457200" indent="-457200">
              <a:spcBef>
                <a:spcPct val="50000"/>
              </a:spcBef>
              <a:buClr>
                <a:schemeClr val="tx2"/>
              </a:buClr>
              <a:buFontTx/>
              <a:buChar char="•"/>
            </a:pPr>
            <a:r>
              <a:rPr lang="en-US" sz="2000" dirty="0">
                <a:latin typeface="Arial" charset="0"/>
              </a:rPr>
              <a:t>(Another way to look at it:) IS </a:t>
            </a:r>
            <a:r>
              <a:rPr lang="en-US" sz="2000" dirty="0" err="1">
                <a:latin typeface="Arial" charset="0"/>
              </a:rPr>
              <a:t>is</a:t>
            </a:r>
            <a:r>
              <a:rPr lang="en-US" sz="2000" dirty="0">
                <a:latin typeface="Arial" charset="0"/>
              </a:rPr>
              <a:t> not a single monolithic organization, but rather a cluster of four functions (Fig. 2-3):</a:t>
            </a:r>
          </a:p>
          <a:p>
            <a:pPr marL="1371600" lvl="2" indent="-457200">
              <a:spcBef>
                <a:spcPct val="50000"/>
              </a:spcBef>
              <a:buClr>
                <a:schemeClr val="tx2"/>
              </a:buClr>
              <a:buFont typeface="Wingdings" pitchFamily="2" charset="2"/>
              <a:buAutoNum type="arabicPeriod"/>
            </a:pPr>
            <a:r>
              <a:rPr lang="en-US" sz="1800" dirty="0">
                <a:latin typeface="Arial" charset="0"/>
              </a:rPr>
              <a:t>Run operations</a:t>
            </a:r>
          </a:p>
          <a:p>
            <a:pPr marL="1371600" lvl="2" indent="-457200">
              <a:spcBef>
                <a:spcPct val="50000"/>
              </a:spcBef>
              <a:buClr>
                <a:schemeClr val="tx2"/>
              </a:buClr>
              <a:buFont typeface="Wingdings" pitchFamily="2" charset="2"/>
              <a:buAutoNum type="arabicPeriod"/>
            </a:pPr>
            <a:r>
              <a:rPr lang="en-US" sz="1800" dirty="0">
                <a:latin typeface="Arial" charset="0"/>
              </a:rPr>
              <a:t>Develop systems</a:t>
            </a:r>
          </a:p>
          <a:p>
            <a:pPr marL="1371600" lvl="2" indent="-457200">
              <a:spcBef>
                <a:spcPct val="50000"/>
              </a:spcBef>
              <a:buClr>
                <a:schemeClr val="tx2"/>
              </a:buClr>
              <a:buFont typeface="Wingdings" pitchFamily="2" charset="2"/>
              <a:buAutoNum type="arabicPeriod"/>
            </a:pPr>
            <a:r>
              <a:rPr lang="en-US" sz="1800" dirty="0">
                <a:latin typeface="Arial" charset="0"/>
              </a:rPr>
              <a:t>Develop architecture </a:t>
            </a:r>
          </a:p>
          <a:p>
            <a:pPr marL="1371600" lvl="2" indent="-457200">
              <a:spcBef>
                <a:spcPct val="50000"/>
              </a:spcBef>
              <a:buClr>
                <a:schemeClr val="tx2"/>
              </a:buClr>
              <a:buFont typeface="Wingdings" pitchFamily="2" charset="2"/>
              <a:buAutoNum type="arabicPeriod"/>
            </a:pPr>
            <a:r>
              <a:rPr lang="en-US" sz="1800" dirty="0">
                <a:latin typeface="Arial" charset="0"/>
              </a:rPr>
              <a:t>Identify business </a:t>
            </a:r>
            <a:r>
              <a:rPr lang="en-US" sz="1800" dirty="0" smtClean="0">
                <a:latin typeface="Arial" charset="0"/>
              </a:rPr>
              <a:t>requirements</a:t>
            </a:r>
            <a:endParaRPr lang="en-US" sz="1800" dirty="0">
              <a:latin typeface="Arial" charset="0"/>
            </a:endParaRPr>
          </a:p>
        </p:txBody>
      </p:sp>
      <p:sp>
        <p:nvSpPr>
          <p:cNvPr id="145411" name="Text Box 3"/>
          <p:cNvSpPr txBox="1">
            <a:spLocks noChangeArrowheads="1"/>
          </p:cNvSpPr>
          <p:nvPr/>
        </p:nvSpPr>
        <p:spPr bwMode="auto">
          <a:xfrm>
            <a:off x="762000" y="381000"/>
            <a:ext cx="7772400" cy="701675"/>
          </a:xfrm>
          <a:prstGeom prst="rect">
            <a:avLst/>
          </a:prstGeom>
          <a:noFill/>
          <a:ln w="9525">
            <a:noFill/>
            <a:miter lim="800000"/>
            <a:headEnd/>
            <a:tailEnd/>
          </a:ln>
          <a:effectLst/>
        </p:spPr>
        <p:txBody>
          <a:bodyPr>
            <a:spAutoFit/>
          </a:bodyPr>
          <a:lstStyle/>
          <a:p>
            <a:pPr algn="ctr">
              <a:spcBef>
                <a:spcPct val="50000"/>
              </a:spcBef>
              <a:buClr>
                <a:schemeClr val="bg2"/>
              </a:buClr>
              <a:buFont typeface="Wingdings" pitchFamily="2" charset="2"/>
              <a:buNone/>
            </a:pPr>
            <a:r>
              <a:rPr lang="en-US" sz="4000" b="1">
                <a:solidFill>
                  <a:schemeClr val="tx2"/>
                </a:solidFill>
                <a:latin typeface="Arial" charset="0"/>
              </a:rPr>
              <a:t>New Roles are Emerging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©2006 Barbara C. McNurlin. Published by Pearson Education.</a:t>
            </a:r>
          </a:p>
        </p:txBody>
      </p:sp>
      <p:sp>
        <p:nvSpPr>
          <p:cNvPr id="5" name="Slide Number Placeholder 4"/>
          <p:cNvSpPr>
            <a:spLocks noGrp="1"/>
          </p:cNvSpPr>
          <p:nvPr>
            <p:ph type="sldNum" sz="quarter" idx="12"/>
          </p:nvPr>
        </p:nvSpPr>
        <p:spPr/>
        <p:txBody>
          <a:bodyPr/>
          <a:lstStyle/>
          <a:p>
            <a:r>
              <a:rPr lang="en-US"/>
              <a:t>2-</a:t>
            </a:r>
            <a:fld id="{D41025AD-B0AB-4DBB-89C4-362B9873ED14}" type="slidenum">
              <a:rPr lang="en-US"/>
              <a:pPr/>
              <a:t>15</a:t>
            </a:fld>
            <a:endParaRPr lang="en-US"/>
          </a:p>
        </p:txBody>
      </p:sp>
      <p:pic>
        <p:nvPicPr>
          <p:cNvPr id="146436" name="Picture 4" descr="fig2-3"/>
          <p:cNvPicPr>
            <a:picLocks noChangeAspect="1" noChangeArrowheads="1"/>
          </p:cNvPicPr>
          <p:nvPr>
            <p:ph/>
          </p:nvPr>
        </p:nvPicPr>
        <p:blipFill>
          <a:blip r:embed="rId3"/>
          <a:srcRect/>
          <a:stretch>
            <a:fillRect/>
          </a:stretch>
        </p:blipFill>
        <p:spPr>
          <a:xfrm>
            <a:off x="971550" y="765175"/>
            <a:ext cx="7112000" cy="5429250"/>
          </a:xfrm>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94327C7A-A1B0-4855-9504-BE5B61D91342}" type="slidenum">
              <a:rPr lang="en-US"/>
              <a:pPr/>
              <a:t>16</a:t>
            </a:fld>
            <a:endParaRPr lang="en-US"/>
          </a:p>
        </p:txBody>
      </p:sp>
      <p:sp>
        <p:nvSpPr>
          <p:cNvPr id="151554" name="Text Box 2"/>
          <p:cNvSpPr txBox="1">
            <a:spLocks noChangeArrowheads="1"/>
          </p:cNvSpPr>
          <p:nvPr/>
        </p:nvSpPr>
        <p:spPr bwMode="auto">
          <a:xfrm>
            <a:off x="381000" y="1295400"/>
            <a:ext cx="8280400" cy="4955203"/>
          </a:xfrm>
          <a:prstGeom prst="rect">
            <a:avLst/>
          </a:prstGeom>
          <a:noFill/>
          <a:ln w="9525">
            <a:noFill/>
            <a:miter lim="800000"/>
            <a:headEnd/>
            <a:tailEnd/>
          </a:ln>
          <a:effectLst/>
        </p:spPr>
        <p:txBody>
          <a:bodyPr wrap="square">
            <a:spAutoFit/>
          </a:bodyPr>
          <a:lstStyle/>
          <a:p>
            <a:pPr marL="914400" lvl="1" indent="-457200">
              <a:spcBef>
                <a:spcPct val="50000"/>
              </a:spcBef>
              <a:buClr>
                <a:schemeClr val="folHlink"/>
              </a:buClr>
              <a:buFont typeface="Wingdings" pitchFamily="2" charset="2"/>
              <a:buNone/>
            </a:pPr>
            <a:endParaRPr lang="en-US" sz="1200" dirty="0">
              <a:latin typeface="Arial" charset="0"/>
            </a:endParaRPr>
          </a:p>
          <a:p>
            <a:pPr marL="914400" lvl="1" indent="-457200">
              <a:spcBef>
                <a:spcPct val="50000"/>
              </a:spcBef>
              <a:buClr>
                <a:schemeClr val="tx2"/>
              </a:buClr>
              <a:buFontTx/>
              <a:buChar char="•"/>
            </a:pPr>
            <a:r>
              <a:rPr lang="en-US" sz="2000" dirty="0">
                <a:latin typeface="Arial" charset="0"/>
              </a:rPr>
              <a:t>Johnson and Johnson subsidiary</a:t>
            </a:r>
          </a:p>
          <a:p>
            <a:pPr marL="914400" lvl="1" indent="-457200">
              <a:spcBef>
                <a:spcPct val="50000"/>
              </a:spcBef>
              <a:buClr>
                <a:schemeClr val="tx2"/>
              </a:buClr>
              <a:buFontTx/>
              <a:buChar char="•"/>
            </a:pPr>
            <a:r>
              <a:rPr lang="en-US" sz="2000" dirty="0">
                <a:latin typeface="Arial" charset="0"/>
              </a:rPr>
              <a:t>New CIO = agenda to align the department with the business</a:t>
            </a:r>
          </a:p>
          <a:p>
            <a:pPr marL="914400" lvl="1" indent="-457200">
              <a:spcBef>
                <a:spcPct val="50000"/>
              </a:spcBef>
              <a:buClr>
                <a:schemeClr val="tx2"/>
              </a:buClr>
              <a:buFontTx/>
              <a:buChar char="•"/>
            </a:pPr>
            <a:r>
              <a:rPr lang="en-AU" sz="2000" dirty="0">
                <a:latin typeface="Arial" charset="0"/>
              </a:rPr>
              <a:t>Focussed on execution and measurement to gain credibility with the business units</a:t>
            </a:r>
          </a:p>
          <a:p>
            <a:pPr marL="914400" lvl="1" indent="-457200">
              <a:spcBef>
                <a:spcPct val="50000"/>
              </a:spcBef>
              <a:buClr>
                <a:schemeClr val="tx2"/>
              </a:buClr>
              <a:buFontTx/>
              <a:buChar char="•"/>
            </a:pPr>
            <a:r>
              <a:rPr lang="en-AU" sz="2000" dirty="0">
                <a:latin typeface="Arial" charset="0"/>
              </a:rPr>
              <a:t>Strong project management and not allow scope creep</a:t>
            </a:r>
          </a:p>
          <a:p>
            <a:pPr marL="1371600" lvl="2" indent="-457200">
              <a:spcBef>
                <a:spcPct val="50000"/>
              </a:spcBef>
              <a:buClr>
                <a:schemeClr val="tx2"/>
              </a:buClr>
              <a:buFont typeface="Arial" charset="0"/>
              <a:buChar char="–"/>
            </a:pPr>
            <a:r>
              <a:rPr lang="en-AU" sz="1800" dirty="0">
                <a:latin typeface="Arial" charset="0"/>
              </a:rPr>
              <a:t>Emphasis on staff with these skills</a:t>
            </a:r>
            <a:endParaRPr lang="en-US" sz="1800" dirty="0">
              <a:latin typeface="Arial" charset="0"/>
            </a:endParaRPr>
          </a:p>
          <a:p>
            <a:pPr marL="914400" lvl="1" indent="-457200">
              <a:spcBef>
                <a:spcPct val="50000"/>
              </a:spcBef>
              <a:buClr>
                <a:schemeClr val="tx2"/>
              </a:buClr>
              <a:buFontTx/>
              <a:buChar char="•"/>
            </a:pPr>
            <a:r>
              <a:rPr lang="en-US" sz="2000" dirty="0">
                <a:latin typeface="Arial" charset="0"/>
              </a:rPr>
              <a:t>Uses Johnson and Johnson Group ‘stuff’ combined with local (</a:t>
            </a:r>
            <a:r>
              <a:rPr lang="en-US" sz="2000" dirty="0" err="1">
                <a:latin typeface="Arial" charset="0"/>
              </a:rPr>
              <a:t>LifeScan</a:t>
            </a:r>
            <a:r>
              <a:rPr lang="en-US" sz="2000" dirty="0">
                <a:latin typeface="Arial" charset="0"/>
              </a:rPr>
              <a:t>) ‘culture’</a:t>
            </a:r>
          </a:p>
          <a:p>
            <a:pPr marL="914400" lvl="1" indent="-457200">
              <a:spcBef>
                <a:spcPct val="50000"/>
              </a:spcBef>
              <a:buClr>
                <a:schemeClr val="tx2"/>
              </a:buClr>
              <a:buFontTx/>
              <a:buChar char="•"/>
            </a:pPr>
            <a:r>
              <a:rPr lang="en-US" sz="2000" dirty="0">
                <a:latin typeface="Arial" charset="0"/>
              </a:rPr>
              <a:t>Centralization of policies, procedures etc.</a:t>
            </a:r>
          </a:p>
          <a:p>
            <a:pPr marL="914400" lvl="1" indent="-457200">
              <a:spcBef>
                <a:spcPct val="50000"/>
              </a:spcBef>
              <a:buClr>
                <a:schemeClr val="tx2"/>
              </a:buClr>
              <a:buFontTx/>
              <a:buChar char="•"/>
            </a:pPr>
            <a:r>
              <a:rPr lang="en-US" sz="2000" dirty="0">
                <a:latin typeface="Arial" charset="0"/>
              </a:rPr>
              <a:t>Local implementation with all projects business led</a:t>
            </a:r>
          </a:p>
          <a:p>
            <a:pPr marL="1371600" lvl="2" indent="-457200">
              <a:spcBef>
                <a:spcPct val="50000"/>
              </a:spcBef>
              <a:buClr>
                <a:schemeClr val="tx2"/>
              </a:buClr>
              <a:buFont typeface="Arial" charset="0"/>
              <a:buChar char="–"/>
            </a:pPr>
            <a:r>
              <a:rPr lang="en-AU" sz="1800" dirty="0">
                <a:latin typeface="Arial" charset="0"/>
              </a:rPr>
              <a:t>Moves ownership of systems to the business people</a:t>
            </a:r>
            <a:endParaRPr lang="en-US" sz="1800" dirty="0">
              <a:latin typeface="Arial" charset="0"/>
            </a:endParaRPr>
          </a:p>
        </p:txBody>
      </p:sp>
      <p:sp>
        <p:nvSpPr>
          <p:cNvPr id="151555" name="Text Box 3"/>
          <p:cNvSpPr txBox="1">
            <a:spLocks noChangeArrowheads="1"/>
          </p:cNvSpPr>
          <p:nvPr/>
        </p:nvSpPr>
        <p:spPr bwMode="auto">
          <a:xfrm>
            <a:off x="381000" y="257175"/>
            <a:ext cx="8229600" cy="1189038"/>
          </a:xfrm>
          <a:prstGeom prst="rect">
            <a:avLst/>
          </a:prstGeom>
          <a:noFill/>
          <a:ln w="9525">
            <a:noFill/>
            <a:miter lim="800000"/>
            <a:headEnd/>
            <a:tailEnd/>
          </a:ln>
          <a:effectLst/>
        </p:spPr>
        <p:txBody>
          <a:bodyPr>
            <a:spAutoFit/>
          </a:bodyPr>
          <a:lstStyle/>
          <a:p>
            <a:pPr>
              <a:spcBef>
                <a:spcPct val="50000"/>
              </a:spcBef>
              <a:buClr>
                <a:schemeClr val="bg2"/>
              </a:buClr>
              <a:buFont typeface="Wingdings" pitchFamily="2" charset="2"/>
              <a:buNone/>
            </a:pPr>
            <a:r>
              <a:rPr lang="en-US" sz="3600" b="1">
                <a:solidFill>
                  <a:schemeClr val="tx2"/>
                </a:solidFill>
                <a:latin typeface="Arial" charset="0"/>
              </a:rPr>
              <a:t>LifeScan</a:t>
            </a:r>
          </a:p>
          <a:p>
            <a:pPr>
              <a:spcBef>
                <a:spcPct val="50000"/>
              </a:spcBef>
              <a:buClr>
                <a:schemeClr val="bg2"/>
              </a:buClr>
              <a:buFont typeface="Wingdings" pitchFamily="2" charset="2"/>
              <a:buNone/>
            </a:pPr>
            <a:r>
              <a:rPr lang="en-US" b="1">
                <a:solidFill>
                  <a:schemeClr val="tx2"/>
                </a:solidFill>
                <a:latin typeface="Arial" charset="0"/>
              </a:rPr>
              <a:t>Case example: The ‘Federal’ Model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1C46AE01-D165-4B8F-9104-34152B108887}" type="slidenum">
              <a:rPr lang="en-US"/>
              <a:pPr/>
              <a:t>17</a:t>
            </a:fld>
            <a:endParaRPr lang="en-US"/>
          </a:p>
        </p:txBody>
      </p:sp>
      <p:sp>
        <p:nvSpPr>
          <p:cNvPr id="294914" name="Rectangle 2"/>
          <p:cNvSpPr>
            <a:spLocks noGrp="1" noChangeArrowheads="1"/>
          </p:cNvSpPr>
          <p:nvPr>
            <p:ph type="title"/>
          </p:nvPr>
        </p:nvSpPr>
        <p:spPr/>
        <p:txBody>
          <a:bodyPr/>
          <a:lstStyle/>
          <a:p>
            <a:r>
              <a:rPr lang="en-AU"/>
              <a:t>The CIO’s Responsibilities</a:t>
            </a:r>
            <a:endParaRPr lang="en-US"/>
          </a:p>
        </p:txBody>
      </p:sp>
      <p:sp>
        <p:nvSpPr>
          <p:cNvPr id="294915" name="Rectangle 3"/>
          <p:cNvSpPr>
            <a:spLocks noGrp="1" noChangeArrowheads="1"/>
          </p:cNvSpPr>
          <p:nvPr>
            <p:ph type="body" idx="1"/>
          </p:nvPr>
        </p:nvSpPr>
        <p:spPr>
          <a:xfrm>
            <a:off x="323850" y="1412875"/>
            <a:ext cx="8147050" cy="5445125"/>
          </a:xfrm>
        </p:spPr>
        <p:txBody>
          <a:bodyPr/>
          <a:lstStyle/>
          <a:p>
            <a:pPr>
              <a:lnSpc>
                <a:spcPct val="80000"/>
              </a:lnSpc>
            </a:pPr>
            <a:r>
              <a:rPr lang="en-AU" sz="2000"/>
              <a:t>In line with the evolution of IS departments, the emphasis of the top job has changed</a:t>
            </a:r>
          </a:p>
          <a:p>
            <a:pPr lvl="1">
              <a:lnSpc>
                <a:spcPct val="80000"/>
              </a:lnSpc>
            </a:pPr>
            <a:r>
              <a:rPr lang="en-AU" sz="1800"/>
              <a:t>86 = Infrastructure</a:t>
            </a:r>
          </a:p>
          <a:p>
            <a:pPr lvl="1">
              <a:lnSpc>
                <a:spcPct val="80000"/>
              </a:lnSpc>
            </a:pPr>
            <a:r>
              <a:rPr lang="en-AU" sz="1800"/>
              <a:t>89 = helping formulate corporate policy</a:t>
            </a:r>
          </a:p>
          <a:p>
            <a:pPr lvl="1">
              <a:lnSpc>
                <a:spcPct val="80000"/>
              </a:lnSpc>
            </a:pPr>
            <a:r>
              <a:rPr lang="en-AU" sz="1800"/>
              <a:t>92 = IT as a catalyst for revamping the way enterprises worked</a:t>
            </a:r>
          </a:p>
          <a:p>
            <a:pPr lvl="1">
              <a:lnSpc>
                <a:spcPct val="80000"/>
              </a:lnSpc>
            </a:pPr>
            <a:r>
              <a:rPr lang="en-AU" sz="1800"/>
              <a:t>98 = revamp business operations using IT continued with the Internet (customers +)</a:t>
            </a:r>
          </a:p>
          <a:p>
            <a:pPr lvl="1">
              <a:lnSpc>
                <a:spcPct val="80000"/>
              </a:lnSpc>
            </a:pPr>
            <a:r>
              <a:rPr lang="en-AU" sz="1800"/>
              <a:t>02 = the ‘technical member’ of top management</a:t>
            </a:r>
          </a:p>
          <a:p>
            <a:pPr lvl="1">
              <a:lnSpc>
                <a:spcPct val="80000"/>
              </a:lnSpc>
            </a:pPr>
            <a:r>
              <a:rPr lang="en-AU" sz="1800"/>
              <a:t>04 = a cost and risk based approach Vs. “let’s get into e-commerce fast…”</a:t>
            </a:r>
          </a:p>
          <a:p>
            <a:pPr>
              <a:lnSpc>
                <a:spcPct val="80000"/>
              </a:lnSpc>
            </a:pPr>
            <a:endParaRPr lang="en-AU" sz="1600"/>
          </a:p>
          <a:p>
            <a:pPr>
              <a:lnSpc>
                <a:spcPct val="80000"/>
              </a:lnSpc>
            </a:pPr>
            <a:r>
              <a:rPr lang="en-AU" sz="2000"/>
              <a:t>Today the cost emphasis remains</a:t>
            </a:r>
          </a:p>
          <a:p>
            <a:pPr lvl="1">
              <a:lnSpc>
                <a:spcPct val="80000"/>
              </a:lnSpc>
            </a:pPr>
            <a:r>
              <a:rPr lang="en-AU" sz="1800"/>
              <a:t>Outsourcing continues to grow (amid controversy)</a:t>
            </a:r>
          </a:p>
          <a:p>
            <a:pPr lvl="1">
              <a:lnSpc>
                <a:spcPct val="80000"/>
              </a:lnSpc>
            </a:pPr>
            <a:r>
              <a:rPr lang="en-AU" sz="1800"/>
              <a:t>CIOs are expected to do much more with not much more $$</a:t>
            </a:r>
          </a:p>
          <a:p>
            <a:pPr lvl="1">
              <a:lnSpc>
                <a:spcPct val="80000"/>
              </a:lnSpc>
            </a:pPr>
            <a:endParaRPr lang="en-AU" sz="1800"/>
          </a:p>
          <a:p>
            <a:pPr>
              <a:lnSpc>
                <a:spcPct val="80000"/>
              </a:lnSpc>
            </a:pPr>
            <a:r>
              <a:rPr lang="en-AU" sz="2000"/>
              <a:t> Also = under pressure:</a:t>
            </a:r>
          </a:p>
          <a:p>
            <a:pPr lvl="1">
              <a:lnSpc>
                <a:spcPct val="80000"/>
              </a:lnSpc>
            </a:pPr>
            <a:r>
              <a:rPr lang="en-AU" sz="1800"/>
              <a:t>To implement protective measures</a:t>
            </a:r>
          </a:p>
          <a:p>
            <a:pPr lvl="1">
              <a:lnSpc>
                <a:spcPct val="80000"/>
              </a:lnSpc>
            </a:pPr>
            <a:r>
              <a:rPr lang="en-AU" sz="1800"/>
              <a:t>New financial reporting e.g. Sarbanes Oxley</a:t>
            </a:r>
          </a:p>
          <a:p>
            <a:pPr lvl="1">
              <a:lnSpc>
                <a:spcPct val="80000"/>
              </a:lnSpc>
            </a:pPr>
            <a:r>
              <a:rPr lang="en-AU" sz="1800"/>
              <a:t>Keep the IT innovations coming!!</a:t>
            </a:r>
          </a:p>
          <a:p>
            <a:pPr lvl="1">
              <a:lnSpc>
                <a:spcPct val="80000"/>
              </a:lnSpc>
            </a:pPr>
            <a:endParaRPr lang="en-US" sz="18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r>
              <a:rPr lang="en-US"/>
              <a:t>©2006 Barbara C. McNurlin. Published by Pearson Education.</a:t>
            </a:r>
          </a:p>
        </p:txBody>
      </p:sp>
      <p:sp>
        <p:nvSpPr>
          <p:cNvPr id="6" name="Slide Number Placeholder 4"/>
          <p:cNvSpPr>
            <a:spLocks noGrp="1"/>
          </p:cNvSpPr>
          <p:nvPr>
            <p:ph type="sldNum" sz="quarter" idx="12"/>
          </p:nvPr>
        </p:nvSpPr>
        <p:spPr/>
        <p:txBody>
          <a:bodyPr/>
          <a:lstStyle/>
          <a:p>
            <a:r>
              <a:rPr lang="en-US"/>
              <a:t>2-</a:t>
            </a:r>
            <a:fld id="{6DB0B445-0DCA-4069-AF36-AD0B013D8E2E}" type="slidenum">
              <a:rPr lang="en-US"/>
              <a:pPr/>
              <a:t>18</a:t>
            </a:fld>
            <a:endParaRPr lang="en-US"/>
          </a:p>
        </p:txBody>
      </p:sp>
      <p:sp>
        <p:nvSpPr>
          <p:cNvPr id="64515" name="Text Box 3"/>
          <p:cNvSpPr txBox="1">
            <a:spLocks noChangeArrowheads="1"/>
          </p:cNvSpPr>
          <p:nvPr/>
        </p:nvSpPr>
        <p:spPr bwMode="auto">
          <a:xfrm>
            <a:off x="457200" y="457200"/>
            <a:ext cx="8305800" cy="833438"/>
          </a:xfrm>
          <a:prstGeom prst="rect">
            <a:avLst/>
          </a:prstGeom>
          <a:noFill/>
          <a:ln w="9525">
            <a:solidFill>
              <a:schemeClr val="tx2"/>
            </a:solidFill>
            <a:miter lim="800000"/>
            <a:headEnd/>
            <a:tailEnd/>
          </a:ln>
          <a:effectLst/>
        </p:spPr>
        <p:txBody>
          <a:bodyPr>
            <a:spAutoFit/>
          </a:bodyPr>
          <a:lstStyle/>
          <a:p>
            <a:pPr algn="ctr">
              <a:spcBef>
                <a:spcPct val="50000"/>
              </a:spcBef>
              <a:buClr>
                <a:schemeClr val="bg2"/>
              </a:buClr>
              <a:buFont typeface="Wingdings" pitchFamily="2" charset="2"/>
              <a:buNone/>
            </a:pPr>
            <a:r>
              <a:rPr lang="en-US" sz="4000" b="1">
                <a:solidFill>
                  <a:schemeClr val="tx2"/>
                </a:solidFill>
                <a:latin typeface="Arial" charset="0"/>
              </a:rPr>
              <a:t>CIO Responsibilities — History</a:t>
            </a:r>
            <a:r>
              <a:rPr lang="en-US" sz="4800">
                <a:solidFill>
                  <a:schemeClr val="tx2"/>
                </a:solidFill>
              </a:rPr>
              <a:t> </a:t>
            </a:r>
          </a:p>
        </p:txBody>
      </p:sp>
      <p:pic>
        <p:nvPicPr>
          <p:cNvPr id="64519" name="Picture 7" descr="fig2-7"/>
          <p:cNvPicPr>
            <a:picLocks noChangeAspect="1" noChangeArrowheads="1"/>
          </p:cNvPicPr>
          <p:nvPr>
            <p:ph/>
          </p:nvPr>
        </p:nvPicPr>
        <p:blipFill>
          <a:blip r:embed="rId3"/>
          <a:srcRect/>
          <a:stretch>
            <a:fillRect/>
          </a:stretch>
        </p:blipFill>
        <p:spPr>
          <a:xfrm>
            <a:off x="611188" y="1628775"/>
            <a:ext cx="7785100" cy="4313238"/>
          </a:xfrm>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2A889787-5C32-4306-B494-5D63ACD7BC79}" type="slidenum">
              <a:rPr lang="en-US"/>
              <a:pPr/>
              <a:t>19</a:t>
            </a:fld>
            <a:endParaRPr lang="en-US"/>
          </a:p>
        </p:txBody>
      </p:sp>
      <p:sp>
        <p:nvSpPr>
          <p:cNvPr id="225282" name="Rectangle 2"/>
          <p:cNvSpPr>
            <a:spLocks noGrp="1" noChangeArrowheads="1"/>
          </p:cNvSpPr>
          <p:nvPr>
            <p:ph type="title"/>
          </p:nvPr>
        </p:nvSpPr>
        <p:spPr>
          <a:xfrm>
            <a:off x="0" y="639763"/>
            <a:ext cx="9144000" cy="808037"/>
          </a:xfrm>
        </p:spPr>
        <p:txBody>
          <a:bodyPr>
            <a:normAutofit fontScale="90000"/>
          </a:bodyPr>
          <a:lstStyle/>
          <a:p>
            <a:r>
              <a:rPr lang="en-US" sz="4000"/>
              <a:t>CIO Responsibilities — History </a:t>
            </a:r>
            <a:r>
              <a:rPr lang="en-US" sz="2400"/>
              <a:t>cont.</a:t>
            </a:r>
            <a:r>
              <a:rPr lang="en-US" sz="4800"/>
              <a:t> </a:t>
            </a:r>
            <a:endParaRPr lang="en-GB" sz="4800"/>
          </a:p>
        </p:txBody>
      </p:sp>
      <p:sp>
        <p:nvSpPr>
          <p:cNvPr id="225283" name="Rectangle 3"/>
          <p:cNvSpPr>
            <a:spLocks noGrp="1" noChangeArrowheads="1"/>
          </p:cNvSpPr>
          <p:nvPr>
            <p:ph type="body" idx="1"/>
          </p:nvPr>
        </p:nvSpPr>
        <p:spPr>
          <a:xfrm>
            <a:off x="684213" y="1773238"/>
            <a:ext cx="8050212" cy="4679950"/>
          </a:xfrm>
        </p:spPr>
        <p:txBody>
          <a:bodyPr/>
          <a:lstStyle/>
          <a:p>
            <a:pPr>
              <a:lnSpc>
                <a:spcPct val="80000"/>
              </a:lnSpc>
            </a:pPr>
            <a:r>
              <a:rPr lang="en-US" sz="2800"/>
              <a:t>The Mainframe Era</a:t>
            </a:r>
          </a:p>
          <a:p>
            <a:pPr lvl="1">
              <a:lnSpc>
                <a:spcPct val="80000"/>
              </a:lnSpc>
            </a:pPr>
            <a:r>
              <a:rPr lang="en-US" sz="2400"/>
              <a:t>Predominated 1960s – early ’80s</a:t>
            </a:r>
          </a:p>
          <a:p>
            <a:pPr lvl="1">
              <a:lnSpc>
                <a:spcPct val="80000"/>
              </a:lnSpc>
            </a:pPr>
            <a:r>
              <a:rPr lang="en-US" sz="2400"/>
              <a:t>Role of DP / IS Manager = operational manager of a specialist function</a:t>
            </a:r>
          </a:p>
          <a:p>
            <a:pPr lvl="1">
              <a:lnSpc>
                <a:spcPct val="80000"/>
              </a:lnSpc>
            </a:pPr>
            <a:endParaRPr lang="en-US" sz="1600"/>
          </a:p>
          <a:p>
            <a:pPr>
              <a:lnSpc>
                <a:spcPct val="80000"/>
              </a:lnSpc>
            </a:pPr>
            <a:r>
              <a:rPr lang="en-US" sz="2800"/>
              <a:t>Distributed Era</a:t>
            </a:r>
          </a:p>
          <a:p>
            <a:pPr lvl="1">
              <a:lnSpc>
                <a:spcPct val="80000"/>
              </a:lnSpc>
            </a:pPr>
            <a:r>
              <a:rPr lang="en-US" sz="2400"/>
              <a:t>End of ’70s as PCs became commonplace</a:t>
            </a:r>
          </a:p>
          <a:p>
            <a:pPr lvl="1">
              <a:lnSpc>
                <a:spcPct val="80000"/>
              </a:lnSpc>
            </a:pPr>
            <a:r>
              <a:rPr lang="en-US" sz="2400"/>
              <a:t>LANS and WANS linking computers</a:t>
            </a:r>
          </a:p>
          <a:p>
            <a:pPr lvl="1">
              <a:lnSpc>
                <a:spcPct val="80000"/>
              </a:lnSpc>
            </a:pPr>
            <a:r>
              <a:rPr lang="en-US" sz="2400"/>
              <a:t>Took on 4 more roles:</a:t>
            </a:r>
          </a:p>
          <a:p>
            <a:pPr lvl="2">
              <a:lnSpc>
                <a:spcPct val="80000"/>
              </a:lnSpc>
            </a:pPr>
            <a:r>
              <a:rPr lang="en-US" sz="2000"/>
              <a:t>Organizational Designer</a:t>
            </a:r>
          </a:p>
          <a:p>
            <a:pPr lvl="2">
              <a:lnSpc>
                <a:spcPct val="80000"/>
              </a:lnSpc>
            </a:pPr>
            <a:r>
              <a:rPr lang="en-US" sz="2000"/>
              <a:t>Technology Advisor</a:t>
            </a:r>
          </a:p>
          <a:p>
            <a:pPr lvl="2">
              <a:lnSpc>
                <a:spcPct val="80000"/>
              </a:lnSpc>
            </a:pPr>
            <a:r>
              <a:rPr lang="en-US" sz="2000"/>
              <a:t>Technology Architect</a:t>
            </a:r>
          </a:p>
          <a:p>
            <a:pPr lvl="2">
              <a:lnSpc>
                <a:spcPct val="80000"/>
              </a:lnSpc>
            </a:pPr>
            <a:r>
              <a:rPr lang="en-US" sz="2000"/>
              <a:t>Informed Buyer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©2006 Barbara C. McNurlin. Published by Pearson Education.</a:t>
            </a:r>
          </a:p>
        </p:txBody>
      </p:sp>
      <p:sp>
        <p:nvSpPr>
          <p:cNvPr id="5" name="Slide Number Placeholder 4"/>
          <p:cNvSpPr>
            <a:spLocks noGrp="1"/>
          </p:cNvSpPr>
          <p:nvPr>
            <p:ph type="sldNum" sz="quarter" idx="12"/>
          </p:nvPr>
        </p:nvSpPr>
        <p:spPr/>
        <p:txBody>
          <a:bodyPr/>
          <a:lstStyle/>
          <a:p>
            <a:r>
              <a:rPr lang="en-US"/>
              <a:t>2-</a:t>
            </a:r>
            <a:fld id="{9B0A44C6-1DCD-4BBF-AB05-EE0C907052FC}" type="slidenum">
              <a:rPr lang="en-US"/>
              <a:pPr/>
              <a:t>2</a:t>
            </a:fld>
            <a:endParaRPr lang="en-US"/>
          </a:p>
        </p:txBody>
      </p:sp>
      <p:pic>
        <p:nvPicPr>
          <p:cNvPr id="131074" name="Picture 2" descr="FIGP1-1"/>
          <p:cNvPicPr>
            <a:picLocks noChangeAspect="1" noChangeArrowheads="1"/>
          </p:cNvPicPr>
          <p:nvPr>
            <p:ph/>
          </p:nvPr>
        </p:nvPicPr>
        <p:blipFill>
          <a:blip r:embed="rId3"/>
          <a:srcRect/>
          <a:stretch>
            <a:fillRect/>
          </a:stretch>
        </p:blipFill>
        <p:spPr>
          <a:xfrm>
            <a:off x="900113" y="836613"/>
            <a:ext cx="7239000" cy="5256212"/>
          </a:xfrm>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58F1F013-3A70-44D4-A1C9-35002C282E99}" type="slidenum">
              <a:rPr lang="en-US"/>
              <a:pPr/>
              <a:t>20</a:t>
            </a:fld>
            <a:endParaRPr lang="en-US"/>
          </a:p>
        </p:txBody>
      </p:sp>
      <p:sp>
        <p:nvSpPr>
          <p:cNvPr id="227330" name="Rectangle 2"/>
          <p:cNvSpPr>
            <a:spLocks noGrp="1" noChangeArrowheads="1"/>
          </p:cNvSpPr>
          <p:nvPr>
            <p:ph type="title"/>
          </p:nvPr>
        </p:nvSpPr>
        <p:spPr>
          <a:xfrm>
            <a:off x="0" y="350838"/>
            <a:ext cx="9144000" cy="1143000"/>
          </a:xfrm>
        </p:spPr>
        <p:txBody>
          <a:bodyPr/>
          <a:lstStyle/>
          <a:p>
            <a:r>
              <a:rPr lang="en-US" sz="4000"/>
              <a:t>CIO Responsibilities — History </a:t>
            </a:r>
            <a:r>
              <a:rPr lang="en-US" sz="2800"/>
              <a:t>cont.</a:t>
            </a:r>
            <a:r>
              <a:rPr lang="en-US" sz="4800"/>
              <a:t> </a:t>
            </a:r>
            <a:endParaRPr lang="en-GB" sz="4800"/>
          </a:p>
        </p:txBody>
      </p:sp>
      <p:sp>
        <p:nvSpPr>
          <p:cNvPr id="227331" name="Rectangle 3"/>
          <p:cNvSpPr>
            <a:spLocks noGrp="1" noChangeArrowheads="1"/>
          </p:cNvSpPr>
          <p:nvPr>
            <p:ph type="body" idx="1"/>
          </p:nvPr>
        </p:nvSpPr>
        <p:spPr>
          <a:xfrm>
            <a:off x="684213" y="1773238"/>
            <a:ext cx="8050212" cy="4427537"/>
          </a:xfrm>
        </p:spPr>
        <p:txBody>
          <a:bodyPr/>
          <a:lstStyle/>
          <a:p>
            <a:pPr>
              <a:lnSpc>
                <a:spcPct val="90000"/>
              </a:lnSpc>
            </a:pPr>
            <a:r>
              <a:rPr lang="en-US"/>
              <a:t>The Web Era</a:t>
            </a:r>
          </a:p>
          <a:p>
            <a:pPr lvl="1">
              <a:lnSpc>
                <a:spcPct val="90000"/>
              </a:lnSpc>
            </a:pPr>
            <a:r>
              <a:rPr lang="en-US"/>
              <a:t>Started in the mid-1990s for some</a:t>
            </a:r>
          </a:p>
          <a:p>
            <a:pPr lvl="1">
              <a:lnSpc>
                <a:spcPct val="90000"/>
              </a:lnSpc>
            </a:pPr>
            <a:r>
              <a:rPr lang="en-US"/>
              <a:t>Arose from the emergence of the Internet, and esp. the Web as a business tool</a:t>
            </a:r>
          </a:p>
          <a:p>
            <a:pPr lvl="1">
              <a:lnSpc>
                <a:spcPct val="90000"/>
              </a:lnSpc>
            </a:pPr>
            <a:r>
              <a:rPr lang="en-US"/>
              <a:t>Era is still in its ‘infancy’ but add to the CIO’s ‘job’ the role of business visionary</a:t>
            </a:r>
          </a:p>
          <a:p>
            <a:pPr lvl="1">
              <a:lnSpc>
                <a:spcPct val="90000"/>
              </a:lnSpc>
            </a:pPr>
            <a:endParaRPr lang="en-US"/>
          </a:p>
          <a:p>
            <a:pPr>
              <a:lnSpc>
                <a:spcPct val="90000"/>
              </a:lnSpc>
            </a:pPr>
            <a:r>
              <a:rPr lang="en-US"/>
              <a:t>Relationship between CEO and CIO vary along a wide spectrum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55084AE1-1B56-48CF-A0ED-768D1D67ED80}" type="slidenum">
              <a:rPr lang="en-US"/>
              <a:pPr/>
              <a:t>21</a:t>
            </a:fld>
            <a:endParaRPr lang="en-US"/>
          </a:p>
        </p:txBody>
      </p:sp>
      <p:sp>
        <p:nvSpPr>
          <p:cNvPr id="202754" name="Rectangle 2"/>
          <p:cNvSpPr>
            <a:spLocks noGrp="1" noChangeArrowheads="1"/>
          </p:cNvSpPr>
          <p:nvPr>
            <p:ph type="title"/>
          </p:nvPr>
        </p:nvSpPr>
        <p:spPr/>
        <p:txBody>
          <a:bodyPr/>
          <a:lstStyle/>
          <a:p>
            <a:r>
              <a:rPr lang="en-US"/>
              <a:t>Four Aspects of the CIO role</a:t>
            </a:r>
          </a:p>
        </p:txBody>
      </p:sp>
      <p:sp>
        <p:nvSpPr>
          <p:cNvPr id="202755" name="Rectangle 3"/>
          <p:cNvSpPr>
            <a:spLocks noGrp="1" noChangeArrowheads="1"/>
          </p:cNvSpPr>
          <p:nvPr>
            <p:ph type="body" idx="1"/>
          </p:nvPr>
        </p:nvSpPr>
        <p:spPr>
          <a:xfrm>
            <a:off x="611188" y="1916113"/>
            <a:ext cx="7772400" cy="4114800"/>
          </a:xfrm>
        </p:spPr>
        <p:txBody>
          <a:bodyPr/>
          <a:lstStyle/>
          <a:p>
            <a:pPr marL="609600" indent="-609600">
              <a:buFontTx/>
              <a:buAutoNum type="arabicPeriod"/>
            </a:pPr>
            <a:r>
              <a:rPr lang="en-US"/>
              <a:t>Leading: Creating a vision by understanding the business</a:t>
            </a:r>
          </a:p>
          <a:p>
            <a:pPr marL="609600" indent="-609600">
              <a:buFontTx/>
              <a:buAutoNum type="arabicPeriod"/>
            </a:pPr>
            <a:r>
              <a:rPr lang="en-US"/>
              <a:t>Governing: Establishing an IS Governance structure</a:t>
            </a:r>
          </a:p>
          <a:p>
            <a:pPr marL="609600" indent="-609600">
              <a:buFontTx/>
              <a:buAutoNum type="arabicPeriod"/>
            </a:pPr>
            <a:r>
              <a:rPr lang="en-US"/>
              <a:t>Investing: Shaping the IT portfolio</a:t>
            </a:r>
          </a:p>
          <a:p>
            <a:pPr marL="609600" indent="-609600">
              <a:buFontTx/>
              <a:buAutoNum type="arabicPeriod"/>
            </a:pPr>
            <a:r>
              <a:rPr lang="en-US"/>
              <a:t>Managing: Fostering change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t>©2006 Barbara C. McNurlin. Published by Pearson Education.</a:t>
            </a:r>
          </a:p>
        </p:txBody>
      </p:sp>
      <p:sp>
        <p:nvSpPr>
          <p:cNvPr id="5" name="Slide Number Placeholder 3"/>
          <p:cNvSpPr>
            <a:spLocks noGrp="1"/>
          </p:cNvSpPr>
          <p:nvPr>
            <p:ph type="sldNum" sz="quarter" idx="12"/>
          </p:nvPr>
        </p:nvSpPr>
        <p:spPr/>
        <p:txBody>
          <a:bodyPr/>
          <a:lstStyle/>
          <a:p>
            <a:r>
              <a:rPr lang="en-US"/>
              <a:t>2-</a:t>
            </a:r>
            <a:fld id="{6699657D-4DCE-42D9-BF16-4B6E522AE53A}" type="slidenum">
              <a:rPr lang="en-US"/>
              <a:pPr/>
              <a:t>22</a:t>
            </a:fld>
            <a:endParaRPr lang="en-US"/>
          </a:p>
        </p:txBody>
      </p:sp>
      <p:sp>
        <p:nvSpPr>
          <p:cNvPr id="173058" name="Text Box 2"/>
          <p:cNvSpPr txBox="1">
            <a:spLocks noChangeArrowheads="1"/>
          </p:cNvSpPr>
          <p:nvPr/>
        </p:nvSpPr>
        <p:spPr bwMode="auto">
          <a:xfrm>
            <a:off x="323850" y="723900"/>
            <a:ext cx="8569325" cy="2227263"/>
          </a:xfrm>
          <a:prstGeom prst="rect">
            <a:avLst/>
          </a:prstGeom>
          <a:noFill/>
          <a:ln w="9525">
            <a:noFill/>
            <a:miter lim="800000"/>
            <a:headEnd/>
            <a:tailEnd/>
          </a:ln>
          <a:effectLst/>
        </p:spPr>
        <p:txBody>
          <a:bodyPr>
            <a:spAutoFit/>
          </a:bodyPr>
          <a:lstStyle/>
          <a:p>
            <a:pPr marL="457200" indent="-457200" algn="ctr">
              <a:spcBef>
                <a:spcPct val="50000"/>
              </a:spcBef>
              <a:buFontTx/>
              <a:buAutoNum type="arabicPeriod"/>
            </a:pPr>
            <a:r>
              <a:rPr lang="en-US" sz="3600" b="1">
                <a:solidFill>
                  <a:schemeClr val="tx2"/>
                </a:solidFill>
                <a:latin typeface="Arial" charset="0"/>
              </a:rPr>
              <a:t>Leading: </a:t>
            </a:r>
            <a:r>
              <a:rPr lang="en-US" sz="3200" b="1">
                <a:solidFill>
                  <a:schemeClr val="tx2"/>
                </a:solidFill>
                <a:latin typeface="Arial" charset="0"/>
              </a:rPr>
              <a:t>Creating a Vision by Understanding the Business</a:t>
            </a:r>
          </a:p>
          <a:p>
            <a:pPr marL="457200" indent="-457200" algn="ctr">
              <a:spcBef>
                <a:spcPct val="50000"/>
              </a:spcBef>
            </a:pPr>
            <a:endParaRPr lang="en-US" sz="2000">
              <a:solidFill>
                <a:schemeClr val="tx2"/>
              </a:solidFill>
              <a:latin typeface="Arial" charset="0"/>
            </a:endParaRPr>
          </a:p>
          <a:p>
            <a:pPr marL="457200" indent="-457200">
              <a:spcBef>
                <a:spcPct val="50000"/>
              </a:spcBef>
              <a:buClr>
                <a:schemeClr val="tx2"/>
              </a:buClr>
              <a:buFont typeface="Wingdings" pitchFamily="2" charset="2"/>
              <a:buChar char="§"/>
            </a:pPr>
            <a:endParaRPr lang="en-US" sz="2800" b="1">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C73B874C-B4FC-4250-BB24-22DB6D778B3A}" type="slidenum">
              <a:rPr lang="en-US"/>
              <a:pPr/>
              <a:t>23</a:t>
            </a:fld>
            <a:endParaRPr lang="en-US"/>
          </a:p>
        </p:txBody>
      </p:sp>
      <p:sp>
        <p:nvSpPr>
          <p:cNvPr id="299010" name="Text Box 2"/>
          <p:cNvSpPr txBox="1">
            <a:spLocks noChangeArrowheads="1"/>
          </p:cNvSpPr>
          <p:nvPr/>
        </p:nvSpPr>
        <p:spPr bwMode="auto">
          <a:xfrm>
            <a:off x="539750" y="1484313"/>
            <a:ext cx="7924800" cy="5021262"/>
          </a:xfrm>
          <a:prstGeom prst="rect">
            <a:avLst/>
          </a:prstGeom>
          <a:noFill/>
          <a:ln w="9525">
            <a:noFill/>
            <a:miter lim="800000"/>
            <a:headEnd/>
            <a:tailEnd/>
          </a:ln>
          <a:effectLst/>
        </p:spPr>
        <p:txBody>
          <a:bodyPr>
            <a:spAutoFit/>
          </a:bodyPr>
          <a:lstStyle/>
          <a:p>
            <a:pPr marL="609600" indent="-609600">
              <a:spcBef>
                <a:spcPct val="50000"/>
              </a:spcBef>
              <a:buClr>
                <a:schemeClr val="tx2"/>
              </a:buClr>
              <a:buFont typeface="Wingdings" pitchFamily="2" charset="2"/>
              <a:buChar char="§"/>
            </a:pPr>
            <a:r>
              <a:rPr lang="en-US" dirty="0">
                <a:latin typeface="Arial" charset="0"/>
              </a:rPr>
              <a:t>There are seven approaches CIOs are using to understand the business and its environment:</a:t>
            </a:r>
          </a:p>
          <a:p>
            <a:pPr marL="1066800" lvl="1" indent="-609600">
              <a:spcBef>
                <a:spcPct val="50000"/>
              </a:spcBef>
              <a:buClr>
                <a:schemeClr val="tx2"/>
              </a:buClr>
              <a:buFont typeface="Wingdings" pitchFamily="2" charset="2"/>
              <a:buAutoNum type="arabicPeriod"/>
            </a:pPr>
            <a:r>
              <a:rPr lang="en-US" dirty="0">
                <a:latin typeface="Arial" charset="0"/>
              </a:rPr>
              <a:t>Encourage project teams to study the marketplace</a:t>
            </a:r>
          </a:p>
          <a:p>
            <a:pPr marL="1066800" lvl="1" indent="-609600">
              <a:spcBef>
                <a:spcPct val="50000"/>
              </a:spcBef>
              <a:buClr>
                <a:schemeClr val="tx2"/>
              </a:buClr>
              <a:buFont typeface="Wingdings" pitchFamily="2" charset="2"/>
              <a:buAutoNum type="arabicPeriod"/>
            </a:pPr>
            <a:r>
              <a:rPr lang="en-US" dirty="0">
                <a:latin typeface="Arial" charset="0"/>
              </a:rPr>
              <a:t>Concentrate on lines of business</a:t>
            </a:r>
          </a:p>
          <a:p>
            <a:pPr marL="1066800" lvl="1" indent="-609600">
              <a:spcBef>
                <a:spcPct val="50000"/>
              </a:spcBef>
              <a:buClr>
                <a:schemeClr val="tx2"/>
              </a:buClr>
              <a:buFont typeface="Wingdings" pitchFamily="2" charset="2"/>
              <a:buAutoNum type="arabicPeriod"/>
            </a:pPr>
            <a:r>
              <a:rPr lang="en-US" dirty="0">
                <a:latin typeface="Arial" charset="0"/>
              </a:rPr>
              <a:t>Sponsor weekly briefings </a:t>
            </a:r>
          </a:p>
          <a:p>
            <a:pPr marL="1066800" lvl="1" indent="-609600">
              <a:spcBef>
                <a:spcPct val="50000"/>
              </a:spcBef>
              <a:buClr>
                <a:schemeClr val="tx2"/>
              </a:buClr>
              <a:buFont typeface="Wingdings" pitchFamily="2" charset="2"/>
              <a:buAutoNum type="arabicPeriod"/>
            </a:pPr>
            <a:r>
              <a:rPr lang="en-US" dirty="0">
                <a:latin typeface="Arial" charset="0"/>
              </a:rPr>
              <a:t>Attend industry meetings with line executives</a:t>
            </a:r>
          </a:p>
          <a:p>
            <a:pPr marL="1066800" lvl="1" indent="-609600">
              <a:spcBef>
                <a:spcPct val="50000"/>
              </a:spcBef>
              <a:buClr>
                <a:schemeClr val="tx2"/>
              </a:buClr>
              <a:buFont typeface="Wingdings" pitchFamily="2" charset="2"/>
              <a:buAutoNum type="arabicPeriod"/>
            </a:pPr>
            <a:r>
              <a:rPr lang="en-US" dirty="0">
                <a:latin typeface="Arial" charset="0"/>
              </a:rPr>
              <a:t>Read industry publications</a:t>
            </a:r>
          </a:p>
          <a:p>
            <a:pPr marL="1066800" lvl="1" indent="-609600">
              <a:spcBef>
                <a:spcPct val="50000"/>
              </a:spcBef>
              <a:buClr>
                <a:schemeClr val="tx2"/>
              </a:buClr>
              <a:buFont typeface="Wingdings" pitchFamily="2" charset="2"/>
              <a:buAutoNum type="arabicPeriod"/>
            </a:pPr>
            <a:r>
              <a:rPr lang="en-US" dirty="0">
                <a:latin typeface="Arial" charset="0"/>
              </a:rPr>
              <a:t>Hold informal listening sessions</a:t>
            </a:r>
          </a:p>
          <a:p>
            <a:pPr marL="1066800" lvl="1" indent="-609600">
              <a:spcBef>
                <a:spcPct val="50000"/>
              </a:spcBef>
              <a:buClr>
                <a:schemeClr val="tx2"/>
              </a:buClr>
              <a:buFont typeface="Wingdings" pitchFamily="2" charset="2"/>
              <a:buAutoNum type="arabicPeriod"/>
            </a:pPr>
            <a:r>
              <a:rPr lang="en-US" dirty="0">
                <a:latin typeface="Arial" charset="0"/>
              </a:rPr>
              <a:t>Become a “partner” with a line executive</a:t>
            </a:r>
          </a:p>
        </p:txBody>
      </p:sp>
      <p:sp>
        <p:nvSpPr>
          <p:cNvPr id="299011" name="Text Box 3"/>
          <p:cNvSpPr txBox="1">
            <a:spLocks noChangeArrowheads="1"/>
          </p:cNvSpPr>
          <p:nvPr/>
        </p:nvSpPr>
        <p:spPr bwMode="auto">
          <a:xfrm>
            <a:off x="827088" y="333375"/>
            <a:ext cx="7239000" cy="822325"/>
          </a:xfrm>
          <a:prstGeom prst="rect">
            <a:avLst/>
          </a:prstGeom>
          <a:noFill/>
          <a:ln w="9525">
            <a:noFill/>
            <a:miter lim="800000"/>
            <a:headEnd/>
            <a:tailEnd/>
          </a:ln>
          <a:effectLst/>
        </p:spPr>
        <p:txBody>
          <a:bodyPr>
            <a:spAutoFit/>
          </a:bodyPr>
          <a:lstStyle/>
          <a:p>
            <a:pPr marL="457200" indent="-457200" algn="ctr">
              <a:spcBef>
                <a:spcPct val="50000"/>
              </a:spcBef>
              <a:buClr>
                <a:schemeClr val="tx2"/>
              </a:buClr>
              <a:buFont typeface="Wingdings" pitchFamily="2" charset="2"/>
              <a:buNone/>
            </a:pPr>
            <a:r>
              <a:rPr lang="en-US" b="1">
                <a:solidFill>
                  <a:schemeClr val="tx2"/>
                </a:solidFill>
                <a:latin typeface="Arial" charset="0"/>
              </a:rPr>
              <a:t>1. Leading: Creating a Vision by Understanding the Business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7DA80CF3-809B-4C90-A624-85CCA23CE05B}" type="slidenum">
              <a:rPr lang="en-US"/>
              <a:pPr/>
              <a:t>24</a:t>
            </a:fld>
            <a:endParaRPr lang="en-US"/>
          </a:p>
        </p:txBody>
      </p:sp>
      <p:sp>
        <p:nvSpPr>
          <p:cNvPr id="307202" name="Text Box 2"/>
          <p:cNvSpPr txBox="1">
            <a:spLocks noChangeArrowheads="1"/>
          </p:cNvSpPr>
          <p:nvPr/>
        </p:nvSpPr>
        <p:spPr bwMode="auto">
          <a:xfrm>
            <a:off x="228600" y="1828800"/>
            <a:ext cx="8915400" cy="3776663"/>
          </a:xfrm>
          <a:prstGeom prst="rect">
            <a:avLst/>
          </a:prstGeom>
          <a:noFill/>
          <a:ln w="9525">
            <a:noFill/>
            <a:miter lim="800000"/>
            <a:headEnd/>
            <a:tailEnd/>
          </a:ln>
          <a:effectLst/>
        </p:spPr>
        <p:txBody>
          <a:bodyPr>
            <a:spAutoFit/>
          </a:bodyPr>
          <a:lstStyle/>
          <a:p>
            <a:pPr>
              <a:spcBef>
                <a:spcPct val="50000"/>
              </a:spcBef>
              <a:buClr>
                <a:schemeClr val="folHlink"/>
              </a:buClr>
              <a:buFont typeface="Wingdings" pitchFamily="2" charset="2"/>
              <a:buNone/>
            </a:pPr>
            <a:r>
              <a:rPr lang="en-US" sz="4400">
                <a:latin typeface="Arial" charset="0"/>
              </a:rPr>
              <a:t> </a:t>
            </a:r>
          </a:p>
          <a:p>
            <a:pPr>
              <a:spcBef>
                <a:spcPct val="50000"/>
              </a:spcBef>
              <a:buClr>
                <a:schemeClr val="tx2"/>
              </a:buClr>
              <a:buFontTx/>
              <a:buChar char="•"/>
            </a:pPr>
            <a:r>
              <a:rPr lang="en-US" sz="4400">
                <a:latin typeface="Arial" charset="0"/>
              </a:rPr>
              <a:t> UNDERSTAND THE BUSINESS</a:t>
            </a:r>
          </a:p>
          <a:p>
            <a:pPr>
              <a:spcBef>
                <a:spcPct val="50000"/>
              </a:spcBef>
              <a:buClr>
                <a:schemeClr val="tx2"/>
              </a:buClr>
              <a:buFontTx/>
              <a:buChar char="•"/>
            </a:pPr>
            <a:r>
              <a:rPr lang="en-US" sz="4400">
                <a:latin typeface="Arial" charset="0"/>
              </a:rPr>
              <a:t> TALK TO PEOPLE</a:t>
            </a:r>
          </a:p>
          <a:p>
            <a:pPr>
              <a:spcBef>
                <a:spcPct val="50000"/>
              </a:spcBef>
              <a:buClr>
                <a:schemeClr val="bg2"/>
              </a:buClr>
              <a:buFont typeface="Wingdings" pitchFamily="2" charset="2"/>
              <a:buNone/>
            </a:pPr>
            <a:endParaRPr lang="en-US" sz="4400">
              <a:latin typeface="Arial" charset="0"/>
            </a:endParaRPr>
          </a:p>
        </p:txBody>
      </p:sp>
      <p:sp>
        <p:nvSpPr>
          <p:cNvPr id="307203" name="Text Box 3"/>
          <p:cNvSpPr txBox="1">
            <a:spLocks noChangeArrowheads="1"/>
          </p:cNvSpPr>
          <p:nvPr/>
        </p:nvSpPr>
        <p:spPr bwMode="auto">
          <a:xfrm>
            <a:off x="1447800" y="228600"/>
            <a:ext cx="6705600" cy="1098550"/>
          </a:xfrm>
          <a:prstGeom prst="rect">
            <a:avLst/>
          </a:prstGeom>
          <a:noFill/>
          <a:ln w="9525">
            <a:noFill/>
            <a:miter lim="800000"/>
            <a:headEnd/>
            <a:tailEnd/>
          </a:ln>
          <a:effectLst/>
        </p:spPr>
        <p:txBody>
          <a:bodyPr>
            <a:spAutoFit/>
          </a:bodyPr>
          <a:lstStyle/>
          <a:p>
            <a:pPr algn="ctr">
              <a:spcBef>
                <a:spcPct val="50000"/>
              </a:spcBef>
            </a:pPr>
            <a:r>
              <a:rPr lang="en-US" sz="6600">
                <a:solidFill>
                  <a:schemeClr val="tx2"/>
                </a:solidFill>
                <a:latin typeface="Arial" charset="0"/>
              </a:rPr>
              <a:t>THE ‘KEY’</a:t>
            </a:r>
            <a:r>
              <a:rPr lang="en-US" sz="3600">
                <a:solidFill>
                  <a:schemeClr val="tx2"/>
                </a:solidFill>
                <a:latin typeface="Arial" charset="0"/>
              </a:rPr>
              <a:t> </a:t>
            </a:r>
            <a:endParaRPr lang="en-US" sz="3600">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6908C162-85F4-4232-8D8B-77C4D569557A}" type="slidenum">
              <a:rPr lang="en-US"/>
              <a:pPr/>
              <a:t>25</a:t>
            </a:fld>
            <a:endParaRPr lang="en-US"/>
          </a:p>
        </p:txBody>
      </p:sp>
      <p:sp>
        <p:nvSpPr>
          <p:cNvPr id="204802" name="Text Box 2"/>
          <p:cNvSpPr txBox="1">
            <a:spLocks noChangeArrowheads="1"/>
          </p:cNvSpPr>
          <p:nvPr/>
        </p:nvSpPr>
        <p:spPr bwMode="auto">
          <a:xfrm>
            <a:off x="395288" y="1196975"/>
            <a:ext cx="8213725" cy="5667375"/>
          </a:xfrm>
          <a:prstGeom prst="rect">
            <a:avLst/>
          </a:prstGeom>
          <a:noFill/>
          <a:ln w="9525">
            <a:noFill/>
            <a:miter lim="800000"/>
            <a:headEnd/>
            <a:tailEnd/>
          </a:ln>
          <a:effectLst/>
        </p:spPr>
        <p:txBody>
          <a:bodyPr>
            <a:spAutoFit/>
          </a:bodyPr>
          <a:lstStyle/>
          <a:p>
            <a:pPr marL="914400" lvl="1" indent="-457200">
              <a:spcBef>
                <a:spcPct val="50000"/>
              </a:spcBef>
              <a:buClr>
                <a:schemeClr val="folHlink"/>
              </a:buClr>
              <a:buFont typeface="Wingdings" pitchFamily="2" charset="2"/>
              <a:buNone/>
            </a:pPr>
            <a:endParaRPr lang="en-US" sz="1200">
              <a:latin typeface="Arial" charset="0"/>
            </a:endParaRPr>
          </a:p>
          <a:p>
            <a:pPr marL="914400" lvl="1" indent="-457200">
              <a:spcBef>
                <a:spcPct val="50000"/>
              </a:spcBef>
              <a:buClr>
                <a:schemeClr val="tx2"/>
              </a:buClr>
              <a:buFontTx/>
              <a:buChar char="•"/>
            </a:pPr>
            <a:r>
              <a:rPr lang="en-US" sz="2800">
                <a:latin typeface="Arial" charset="0"/>
              </a:rPr>
              <a:t>Main activities = exploration and production of crude oil and natural gas</a:t>
            </a:r>
          </a:p>
          <a:p>
            <a:pPr marL="914400" lvl="1" indent="-457200">
              <a:spcBef>
                <a:spcPct val="50000"/>
              </a:spcBef>
              <a:buClr>
                <a:schemeClr val="tx2"/>
              </a:buClr>
              <a:buFontTx/>
              <a:buChar char="•"/>
            </a:pPr>
            <a:r>
              <a:rPr lang="en-US" sz="2800">
                <a:latin typeface="Arial" charset="0"/>
              </a:rPr>
              <a:t>The Business is in the Business Units</a:t>
            </a:r>
          </a:p>
          <a:p>
            <a:pPr marL="1371600" lvl="2" indent="-457200">
              <a:spcBef>
                <a:spcPct val="50000"/>
              </a:spcBef>
              <a:buClr>
                <a:schemeClr val="tx2"/>
              </a:buClr>
              <a:buFont typeface="Times New Roman" charset="0"/>
              <a:buChar char="–"/>
            </a:pPr>
            <a:r>
              <a:rPr lang="en-US">
                <a:latin typeface="Arial" charset="0"/>
              </a:rPr>
              <a:t>150 business units in 100 countries</a:t>
            </a:r>
          </a:p>
          <a:p>
            <a:pPr marL="1828800" lvl="3" indent="-457200">
              <a:spcBef>
                <a:spcPct val="50000"/>
              </a:spcBef>
              <a:buClr>
                <a:schemeClr val="tx2"/>
              </a:buClr>
              <a:buFont typeface="Wingdings" pitchFamily="2" charset="2"/>
              <a:buChar char="§"/>
            </a:pPr>
            <a:r>
              <a:rPr lang="en-US" sz="2000">
                <a:latin typeface="Arial" charset="0"/>
              </a:rPr>
              <a:t>Each have their own balance sheet and performance contract</a:t>
            </a:r>
          </a:p>
          <a:p>
            <a:pPr marL="1371600" lvl="2" indent="-457200">
              <a:spcBef>
                <a:spcPct val="50000"/>
              </a:spcBef>
              <a:buClr>
                <a:schemeClr val="tx2"/>
              </a:buClr>
              <a:buFont typeface="Times New Roman" charset="0"/>
              <a:buChar char="–"/>
            </a:pPr>
            <a:r>
              <a:rPr lang="en-US">
                <a:latin typeface="Arial" charset="0"/>
              </a:rPr>
              <a:t>HQ must convince the business units of the wisdom of BP-wide practices</a:t>
            </a:r>
          </a:p>
          <a:p>
            <a:pPr marL="1371600" lvl="2" indent="-457200">
              <a:spcBef>
                <a:spcPct val="50000"/>
              </a:spcBef>
              <a:buClr>
                <a:schemeClr val="tx2"/>
              </a:buClr>
              <a:buFont typeface="Times New Roman" charset="0"/>
              <a:buChar char="–"/>
            </a:pPr>
            <a:r>
              <a:rPr lang="en-US">
                <a:latin typeface="Arial" charset="0"/>
              </a:rPr>
              <a:t>Overarching this distribution of power is a set of group-wide policies based on shared core values </a:t>
            </a:r>
          </a:p>
          <a:p>
            <a:pPr marL="1371600" lvl="2" indent="-457200">
              <a:spcBef>
                <a:spcPct val="50000"/>
              </a:spcBef>
              <a:buClr>
                <a:schemeClr val="tx2"/>
              </a:buClr>
              <a:buFont typeface="Wingdings" pitchFamily="2" charset="2"/>
              <a:buChar char="§"/>
            </a:pPr>
            <a:endParaRPr lang="en-US">
              <a:latin typeface="Arial" charset="0"/>
            </a:endParaRPr>
          </a:p>
        </p:txBody>
      </p:sp>
      <p:sp>
        <p:nvSpPr>
          <p:cNvPr id="204803" name="Text Box 3"/>
          <p:cNvSpPr txBox="1">
            <a:spLocks noChangeArrowheads="1"/>
          </p:cNvSpPr>
          <p:nvPr/>
        </p:nvSpPr>
        <p:spPr bwMode="auto">
          <a:xfrm>
            <a:off x="381000" y="257175"/>
            <a:ext cx="8229600" cy="1309688"/>
          </a:xfrm>
          <a:prstGeom prst="rect">
            <a:avLst/>
          </a:prstGeom>
          <a:noFill/>
          <a:ln w="9525">
            <a:noFill/>
            <a:miter lim="800000"/>
            <a:headEnd/>
            <a:tailEnd/>
          </a:ln>
          <a:effectLst/>
        </p:spPr>
        <p:txBody>
          <a:bodyPr>
            <a:spAutoFit/>
          </a:bodyPr>
          <a:lstStyle/>
          <a:p>
            <a:pPr>
              <a:spcBef>
                <a:spcPct val="50000"/>
              </a:spcBef>
              <a:buClr>
                <a:schemeClr val="bg2"/>
              </a:buClr>
              <a:buFont typeface="Wingdings" pitchFamily="2" charset="2"/>
              <a:buNone/>
            </a:pPr>
            <a:r>
              <a:rPr lang="en-US" sz="4400" b="1">
                <a:solidFill>
                  <a:schemeClr val="tx2"/>
                </a:solidFill>
                <a:latin typeface="Arial" charset="0"/>
              </a:rPr>
              <a:t>BP</a:t>
            </a:r>
          </a:p>
          <a:p>
            <a:pPr>
              <a:spcBef>
                <a:spcPct val="50000"/>
              </a:spcBef>
              <a:buClr>
                <a:schemeClr val="bg2"/>
              </a:buClr>
              <a:buFont typeface="Wingdings" pitchFamily="2" charset="2"/>
              <a:buNone/>
            </a:pPr>
            <a:r>
              <a:rPr lang="en-US" b="1">
                <a:solidFill>
                  <a:schemeClr val="tx2"/>
                </a:solidFill>
                <a:latin typeface="Arial" charset="0"/>
              </a:rPr>
              <a:t>Case example: Leading - Vision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9DEB59C8-06BE-4A09-B549-FA2B23929983}" type="slidenum">
              <a:rPr lang="en-US"/>
              <a:pPr/>
              <a:t>26</a:t>
            </a:fld>
            <a:endParaRPr lang="en-US"/>
          </a:p>
        </p:txBody>
      </p:sp>
      <p:sp>
        <p:nvSpPr>
          <p:cNvPr id="205826" name="Text Box 2"/>
          <p:cNvSpPr txBox="1">
            <a:spLocks noChangeArrowheads="1"/>
          </p:cNvSpPr>
          <p:nvPr/>
        </p:nvSpPr>
        <p:spPr bwMode="auto">
          <a:xfrm>
            <a:off x="0" y="1341438"/>
            <a:ext cx="8532813" cy="5799137"/>
          </a:xfrm>
          <a:prstGeom prst="rect">
            <a:avLst/>
          </a:prstGeom>
          <a:noFill/>
          <a:ln w="9525">
            <a:noFill/>
            <a:miter lim="800000"/>
            <a:headEnd/>
            <a:tailEnd/>
          </a:ln>
          <a:effectLst/>
        </p:spPr>
        <p:txBody>
          <a:bodyPr>
            <a:spAutoFit/>
          </a:bodyPr>
          <a:lstStyle/>
          <a:p>
            <a:pPr marL="914400" lvl="1" indent="-457200">
              <a:spcBef>
                <a:spcPct val="50000"/>
              </a:spcBef>
              <a:buClr>
                <a:schemeClr val="folHlink"/>
              </a:buClr>
              <a:buFont typeface="Wingdings" pitchFamily="2" charset="2"/>
              <a:buNone/>
            </a:pPr>
            <a:endParaRPr lang="en-US" sz="1200">
              <a:latin typeface="Arial" charset="0"/>
            </a:endParaRPr>
          </a:p>
          <a:p>
            <a:pPr marL="914400" lvl="1" indent="-457200">
              <a:spcBef>
                <a:spcPct val="50000"/>
              </a:spcBef>
              <a:buClr>
                <a:schemeClr val="tx2"/>
              </a:buClr>
              <a:buFontTx/>
              <a:buChar char="•"/>
            </a:pPr>
            <a:r>
              <a:rPr lang="en-US">
                <a:latin typeface="Arial" charset="0"/>
              </a:rPr>
              <a:t>Digital Business (DB) Underpins Transformation</a:t>
            </a:r>
          </a:p>
          <a:p>
            <a:pPr marL="1371600" lvl="2" indent="-457200">
              <a:spcBef>
                <a:spcPct val="50000"/>
              </a:spcBef>
              <a:buClr>
                <a:schemeClr val="tx2"/>
              </a:buClr>
              <a:buFont typeface="Times New Roman" charset="0"/>
              <a:buChar char="–"/>
            </a:pPr>
            <a:r>
              <a:rPr lang="en-US" sz="2000">
                <a:latin typeface="Arial" charset="0"/>
              </a:rPr>
              <a:t>1999 = rare companywide mandate for a common operating environment (COE)</a:t>
            </a:r>
          </a:p>
          <a:p>
            <a:pPr marL="1371600" lvl="2" indent="-457200">
              <a:spcBef>
                <a:spcPct val="50000"/>
              </a:spcBef>
              <a:buClr>
                <a:schemeClr val="tx2"/>
              </a:buClr>
              <a:buFont typeface="Times New Roman" charset="0"/>
              <a:buChar char="–"/>
            </a:pPr>
            <a:r>
              <a:rPr lang="en-US" sz="2000">
                <a:latin typeface="Arial" charset="0"/>
              </a:rPr>
              <a:t>Early 2000 = formed Digital Business</a:t>
            </a:r>
          </a:p>
          <a:p>
            <a:pPr marL="1828800" lvl="3" indent="-457200">
              <a:spcBef>
                <a:spcPct val="50000"/>
              </a:spcBef>
              <a:buClr>
                <a:schemeClr val="tx2"/>
              </a:buClr>
              <a:buFont typeface="Wingdings" pitchFamily="2" charset="2"/>
              <a:buChar char="§"/>
            </a:pPr>
            <a:r>
              <a:rPr lang="en-US" sz="1800">
                <a:latin typeface="Arial" charset="0"/>
              </a:rPr>
              <a:t>Moved IT out of the beleaguered role of technology provider into a strategy-creation role</a:t>
            </a:r>
          </a:p>
          <a:p>
            <a:pPr marL="1828800" lvl="3" indent="-457200">
              <a:spcBef>
                <a:spcPct val="50000"/>
              </a:spcBef>
              <a:buClr>
                <a:schemeClr val="tx2"/>
              </a:buClr>
              <a:buFont typeface="Wingdings" pitchFamily="2" charset="2"/>
              <a:buChar char="§"/>
            </a:pPr>
            <a:r>
              <a:rPr lang="en-US" sz="1800">
                <a:latin typeface="Arial" charset="0"/>
              </a:rPr>
              <a:t>Delivered overarching strategy, enterprise infrastructure and projects and standards while supporting differentiated service offerings driven by the business streams</a:t>
            </a:r>
          </a:p>
          <a:p>
            <a:pPr marL="2286000" lvl="4" indent="-457200">
              <a:spcBef>
                <a:spcPct val="50000"/>
              </a:spcBef>
              <a:buClr>
                <a:schemeClr val="tx2"/>
              </a:buClr>
              <a:buFontTx/>
              <a:buChar char="•"/>
            </a:pPr>
            <a:r>
              <a:rPr lang="en-US" sz="1800">
                <a:latin typeface="Arial" charset="0"/>
              </a:rPr>
              <a:t>DB Strategy and Chief of Staff</a:t>
            </a:r>
          </a:p>
          <a:p>
            <a:pPr marL="2286000" lvl="4" indent="-457200">
              <a:spcBef>
                <a:spcPct val="50000"/>
              </a:spcBef>
              <a:buClr>
                <a:schemeClr val="tx2"/>
              </a:buClr>
              <a:buFontTx/>
              <a:buChar char="•"/>
            </a:pPr>
            <a:r>
              <a:rPr lang="en-US" sz="1800">
                <a:latin typeface="Arial" charset="0"/>
              </a:rPr>
              <a:t>DB Chief Technology Office</a:t>
            </a:r>
          </a:p>
          <a:p>
            <a:pPr marL="2286000" lvl="4" indent="-457200">
              <a:spcBef>
                <a:spcPct val="50000"/>
              </a:spcBef>
              <a:buClr>
                <a:schemeClr val="tx2"/>
              </a:buClr>
              <a:buFontTx/>
              <a:buChar char="•"/>
            </a:pPr>
            <a:r>
              <a:rPr lang="en-US" sz="1800">
                <a:latin typeface="Arial" charset="0"/>
              </a:rPr>
              <a:t>DB Projects</a:t>
            </a:r>
          </a:p>
          <a:p>
            <a:pPr marL="2286000" lvl="4" indent="-457200">
              <a:spcBef>
                <a:spcPct val="50000"/>
              </a:spcBef>
              <a:buClr>
                <a:schemeClr val="tx2"/>
              </a:buClr>
              <a:buFontTx/>
              <a:buChar char="•"/>
            </a:pPr>
            <a:r>
              <a:rPr lang="en-US" sz="1800">
                <a:latin typeface="Arial" charset="0"/>
              </a:rPr>
              <a:t>DB Operations</a:t>
            </a:r>
          </a:p>
          <a:p>
            <a:pPr marL="1371600" lvl="2" indent="-457200">
              <a:spcBef>
                <a:spcPct val="50000"/>
              </a:spcBef>
              <a:buClr>
                <a:schemeClr val="tx2"/>
              </a:buClr>
              <a:buFont typeface="Wingdings" pitchFamily="2" charset="2"/>
              <a:buChar char="§"/>
            </a:pPr>
            <a:endParaRPr lang="en-US" sz="2000" b="1">
              <a:latin typeface="Arial" charset="0"/>
            </a:endParaRPr>
          </a:p>
        </p:txBody>
      </p:sp>
      <p:sp>
        <p:nvSpPr>
          <p:cNvPr id="205827" name="Text Box 3"/>
          <p:cNvSpPr txBox="1">
            <a:spLocks noChangeArrowheads="1"/>
          </p:cNvSpPr>
          <p:nvPr/>
        </p:nvSpPr>
        <p:spPr bwMode="auto">
          <a:xfrm>
            <a:off x="381000" y="257175"/>
            <a:ext cx="8229600" cy="1249363"/>
          </a:xfrm>
          <a:prstGeom prst="rect">
            <a:avLst/>
          </a:prstGeom>
          <a:noFill/>
          <a:ln w="9525">
            <a:noFill/>
            <a:miter lim="800000"/>
            <a:headEnd/>
            <a:tailEnd/>
          </a:ln>
          <a:effectLst/>
        </p:spPr>
        <p:txBody>
          <a:bodyPr>
            <a:spAutoFit/>
          </a:bodyPr>
          <a:lstStyle/>
          <a:p>
            <a:pPr>
              <a:spcBef>
                <a:spcPct val="50000"/>
              </a:spcBef>
              <a:buClr>
                <a:schemeClr val="bg2"/>
              </a:buClr>
              <a:buFont typeface="Wingdings" pitchFamily="2" charset="2"/>
              <a:buNone/>
            </a:pPr>
            <a:r>
              <a:rPr lang="en-US" sz="4000" b="1">
                <a:solidFill>
                  <a:schemeClr val="tx2"/>
                </a:solidFill>
                <a:latin typeface="Arial" charset="0"/>
              </a:rPr>
              <a:t>BP</a:t>
            </a:r>
          </a:p>
          <a:p>
            <a:pPr>
              <a:spcBef>
                <a:spcPct val="50000"/>
              </a:spcBef>
              <a:buClr>
                <a:schemeClr val="bg2"/>
              </a:buClr>
              <a:buFont typeface="Wingdings" pitchFamily="2" charset="2"/>
              <a:buNone/>
            </a:pPr>
            <a:r>
              <a:rPr lang="en-US" b="1">
                <a:solidFill>
                  <a:schemeClr val="tx2"/>
                </a:solidFill>
                <a:latin typeface="Arial" charset="0"/>
              </a:rPr>
              <a:t>Case example: Leading – Vision </a:t>
            </a:r>
            <a:r>
              <a:rPr lang="en-US" sz="2000" b="1">
                <a:solidFill>
                  <a:schemeClr val="tx2"/>
                </a:solidFill>
                <a:latin typeface="Arial" charset="0"/>
              </a:rPr>
              <a:t>cont.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49D98577-ED5B-4078-83E0-8DD5306C0C8A}" type="slidenum">
              <a:rPr lang="en-US"/>
              <a:pPr/>
              <a:t>27</a:t>
            </a:fld>
            <a:endParaRPr lang="en-US"/>
          </a:p>
        </p:txBody>
      </p:sp>
      <p:sp>
        <p:nvSpPr>
          <p:cNvPr id="206850" name="Text Box 2"/>
          <p:cNvSpPr txBox="1">
            <a:spLocks noChangeArrowheads="1"/>
          </p:cNvSpPr>
          <p:nvPr/>
        </p:nvSpPr>
        <p:spPr bwMode="auto">
          <a:xfrm>
            <a:off x="0" y="1223963"/>
            <a:ext cx="8675688" cy="5634037"/>
          </a:xfrm>
          <a:prstGeom prst="rect">
            <a:avLst/>
          </a:prstGeom>
          <a:noFill/>
          <a:ln w="9525">
            <a:noFill/>
            <a:miter lim="800000"/>
            <a:headEnd/>
            <a:tailEnd/>
          </a:ln>
          <a:effectLst/>
        </p:spPr>
        <p:txBody>
          <a:bodyPr>
            <a:spAutoFit/>
          </a:bodyPr>
          <a:lstStyle/>
          <a:p>
            <a:pPr marL="914400" lvl="1" indent="-457200">
              <a:spcBef>
                <a:spcPct val="50000"/>
              </a:spcBef>
              <a:buClr>
                <a:schemeClr val="folHlink"/>
              </a:buClr>
              <a:buFont typeface="Wingdings" pitchFamily="2" charset="2"/>
              <a:buNone/>
            </a:pPr>
            <a:endParaRPr lang="en-US" sz="1200">
              <a:latin typeface="Arial" charset="0"/>
            </a:endParaRPr>
          </a:p>
          <a:p>
            <a:pPr marL="914400" lvl="1" indent="-457200">
              <a:spcBef>
                <a:spcPct val="50000"/>
              </a:spcBef>
              <a:buClr>
                <a:schemeClr val="tx2"/>
              </a:buClr>
              <a:buFontTx/>
              <a:buChar char="•"/>
            </a:pPr>
            <a:r>
              <a:rPr lang="en-US" sz="2000">
                <a:latin typeface="Arial" charset="0"/>
              </a:rPr>
              <a:t>Living on the Web</a:t>
            </a:r>
          </a:p>
          <a:p>
            <a:pPr marL="1371600" lvl="2" indent="-457200">
              <a:spcBef>
                <a:spcPct val="50000"/>
              </a:spcBef>
              <a:buClr>
                <a:schemeClr val="tx2"/>
              </a:buClr>
              <a:buFont typeface="Times New Roman" charset="0"/>
              <a:buChar char="–"/>
            </a:pPr>
            <a:r>
              <a:rPr lang="en-US" sz="1800">
                <a:latin typeface="Arial" charset="0"/>
              </a:rPr>
              <a:t>Moving processes and systems to the Web and simplifying both at the same time</a:t>
            </a:r>
          </a:p>
          <a:p>
            <a:pPr marL="914400" lvl="1" indent="-457200">
              <a:spcBef>
                <a:spcPct val="50000"/>
              </a:spcBef>
              <a:buClr>
                <a:schemeClr val="tx2"/>
              </a:buClr>
              <a:buFontTx/>
              <a:buChar char="•"/>
            </a:pPr>
            <a:r>
              <a:rPr lang="en-US" sz="2000">
                <a:latin typeface="Arial" charset="0"/>
              </a:rPr>
              <a:t>Socializing Technical Directions</a:t>
            </a:r>
          </a:p>
          <a:p>
            <a:pPr marL="1371600" lvl="2" indent="-457200">
              <a:spcBef>
                <a:spcPct val="50000"/>
              </a:spcBef>
              <a:buClr>
                <a:schemeClr val="tx2"/>
              </a:buClr>
              <a:buFont typeface="Times New Roman" charset="0"/>
              <a:buChar char="–"/>
            </a:pPr>
            <a:r>
              <a:rPr lang="en-US" sz="1800">
                <a:latin typeface="Arial" charset="0"/>
              </a:rPr>
              <a:t>Socialize the idea of a new common good to the point where people accept it</a:t>
            </a:r>
          </a:p>
          <a:p>
            <a:pPr marL="1371600" lvl="2" indent="-457200">
              <a:spcBef>
                <a:spcPct val="50000"/>
              </a:spcBef>
              <a:buClr>
                <a:schemeClr val="tx2"/>
              </a:buClr>
              <a:buFont typeface="Times New Roman" charset="0"/>
              <a:buChar char="–"/>
            </a:pPr>
            <a:r>
              <a:rPr lang="en-AU" sz="1800">
                <a:latin typeface="Arial" charset="0"/>
              </a:rPr>
              <a:t>Technical choices are now made through business-based networks of experts</a:t>
            </a:r>
            <a:endParaRPr lang="en-US" sz="1800">
              <a:latin typeface="Arial" charset="0"/>
            </a:endParaRPr>
          </a:p>
          <a:p>
            <a:pPr marL="914400" lvl="1" indent="-457200">
              <a:spcBef>
                <a:spcPct val="50000"/>
              </a:spcBef>
              <a:buClr>
                <a:schemeClr val="tx2"/>
              </a:buClr>
              <a:buFontTx/>
              <a:buChar char="•"/>
            </a:pPr>
            <a:r>
              <a:rPr lang="en-US" sz="2000">
                <a:latin typeface="Arial" charset="0"/>
              </a:rPr>
              <a:t>Going Forward: Foster Learning and Focus on Explanation</a:t>
            </a:r>
          </a:p>
          <a:p>
            <a:pPr marL="1371600" lvl="2" indent="-457200">
              <a:spcBef>
                <a:spcPct val="50000"/>
              </a:spcBef>
              <a:buClr>
                <a:schemeClr val="tx2"/>
              </a:buClr>
              <a:buFont typeface="Times New Roman" charset="0"/>
              <a:buChar char="–"/>
            </a:pPr>
            <a:r>
              <a:rPr lang="en-US" sz="1800">
                <a:latin typeface="Arial" charset="0"/>
              </a:rPr>
              <a:t>Major challenge = fostering learning</a:t>
            </a:r>
          </a:p>
          <a:p>
            <a:pPr marL="1371600" lvl="2" indent="-457200">
              <a:spcBef>
                <a:spcPct val="50000"/>
              </a:spcBef>
              <a:buClr>
                <a:schemeClr val="tx2"/>
              </a:buClr>
              <a:buFont typeface="Times New Roman" charset="0"/>
              <a:buChar char="–"/>
            </a:pPr>
            <a:r>
              <a:rPr lang="en-US" sz="1800">
                <a:latin typeface="Arial" charset="0"/>
              </a:rPr>
              <a:t>Real leverage comes from the new value a new system opens up</a:t>
            </a:r>
          </a:p>
          <a:p>
            <a:pPr marL="1371600" lvl="2" indent="-457200">
              <a:spcBef>
                <a:spcPct val="50000"/>
              </a:spcBef>
              <a:buClr>
                <a:schemeClr val="tx2"/>
              </a:buClr>
              <a:buFont typeface="Times New Roman" charset="0"/>
              <a:buChar char="–"/>
            </a:pPr>
            <a:r>
              <a:rPr lang="en-AU" sz="1800">
                <a:latin typeface="Arial" charset="0"/>
              </a:rPr>
              <a:t>Bright people have been attracted to DB because it is involved in the most important conversion: where BP is going digitally </a:t>
            </a:r>
            <a:endParaRPr lang="en-US" sz="1800">
              <a:latin typeface="Arial" charset="0"/>
            </a:endParaRPr>
          </a:p>
          <a:p>
            <a:pPr marL="1828800" lvl="3" indent="-457200">
              <a:spcBef>
                <a:spcPct val="50000"/>
              </a:spcBef>
              <a:buClr>
                <a:schemeClr val="tx2"/>
              </a:buClr>
              <a:buFont typeface="Wingdings" pitchFamily="2" charset="2"/>
              <a:buNone/>
            </a:pPr>
            <a:endParaRPr lang="en-US" sz="1800">
              <a:latin typeface="Arial" charset="0"/>
            </a:endParaRPr>
          </a:p>
        </p:txBody>
      </p:sp>
      <p:sp>
        <p:nvSpPr>
          <p:cNvPr id="206851" name="Text Box 3"/>
          <p:cNvSpPr txBox="1">
            <a:spLocks noChangeArrowheads="1"/>
          </p:cNvSpPr>
          <p:nvPr/>
        </p:nvSpPr>
        <p:spPr bwMode="auto">
          <a:xfrm>
            <a:off x="395288" y="188913"/>
            <a:ext cx="8229600" cy="1189037"/>
          </a:xfrm>
          <a:prstGeom prst="rect">
            <a:avLst/>
          </a:prstGeom>
          <a:noFill/>
          <a:ln w="9525">
            <a:noFill/>
            <a:miter lim="800000"/>
            <a:headEnd/>
            <a:tailEnd/>
          </a:ln>
          <a:effectLst/>
        </p:spPr>
        <p:txBody>
          <a:bodyPr>
            <a:spAutoFit/>
          </a:bodyPr>
          <a:lstStyle/>
          <a:p>
            <a:pPr>
              <a:spcBef>
                <a:spcPct val="50000"/>
              </a:spcBef>
              <a:buClr>
                <a:schemeClr val="bg2"/>
              </a:buClr>
              <a:buFont typeface="Wingdings" pitchFamily="2" charset="2"/>
              <a:buNone/>
            </a:pPr>
            <a:r>
              <a:rPr lang="en-US" sz="3600" b="1">
                <a:solidFill>
                  <a:schemeClr val="tx2"/>
                </a:solidFill>
                <a:latin typeface="Arial" charset="0"/>
              </a:rPr>
              <a:t>BP</a:t>
            </a:r>
          </a:p>
          <a:p>
            <a:pPr>
              <a:spcBef>
                <a:spcPct val="50000"/>
              </a:spcBef>
              <a:buClr>
                <a:schemeClr val="bg2"/>
              </a:buClr>
              <a:buFont typeface="Wingdings" pitchFamily="2" charset="2"/>
              <a:buNone/>
            </a:pPr>
            <a:r>
              <a:rPr lang="en-US" b="1">
                <a:solidFill>
                  <a:schemeClr val="tx2"/>
                </a:solidFill>
                <a:latin typeface="Arial" charset="0"/>
              </a:rPr>
              <a:t>Case example: Leading – Vision </a:t>
            </a:r>
            <a:r>
              <a:rPr lang="en-US" sz="2000" b="1">
                <a:solidFill>
                  <a:schemeClr val="tx2"/>
                </a:solidFill>
                <a:latin typeface="Arial" charset="0"/>
              </a:rPr>
              <a:t>cont.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B70BD51D-79D6-44BC-A3D7-BC8BCEE21A0B}" type="slidenum">
              <a:rPr lang="en-US"/>
              <a:pPr/>
              <a:t>28</a:t>
            </a:fld>
            <a:endParaRPr lang="en-US"/>
          </a:p>
        </p:txBody>
      </p:sp>
      <p:sp>
        <p:nvSpPr>
          <p:cNvPr id="171010" name="Text Box 2"/>
          <p:cNvSpPr txBox="1">
            <a:spLocks noChangeArrowheads="1"/>
          </p:cNvSpPr>
          <p:nvPr/>
        </p:nvSpPr>
        <p:spPr bwMode="auto">
          <a:xfrm>
            <a:off x="685800" y="1881188"/>
            <a:ext cx="7924800" cy="3743325"/>
          </a:xfrm>
          <a:prstGeom prst="rect">
            <a:avLst/>
          </a:prstGeom>
          <a:noFill/>
          <a:ln w="9525">
            <a:noFill/>
            <a:miter lim="800000"/>
            <a:headEnd/>
            <a:tailEnd/>
          </a:ln>
          <a:effectLst/>
        </p:spPr>
        <p:txBody>
          <a:bodyPr>
            <a:spAutoFit/>
          </a:bodyPr>
          <a:lstStyle/>
          <a:p>
            <a:pPr marL="914400" lvl="1" indent="-457200">
              <a:spcBef>
                <a:spcPct val="50000"/>
              </a:spcBef>
              <a:buClr>
                <a:schemeClr val="tx2"/>
              </a:buClr>
              <a:buFontTx/>
              <a:buChar char="•"/>
            </a:pPr>
            <a:r>
              <a:rPr lang="en-US" b="1">
                <a:latin typeface="Arial" charset="0"/>
              </a:rPr>
              <a:t>Financial services company (employee benefit and pension programs)</a:t>
            </a:r>
          </a:p>
          <a:p>
            <a:pPr marL="914400" lvl="1" indent="-457200">
              <a:spcBef>
                <a:spcPct val="50000"/>
              </a:spcBef>
              <a:buClr>
                <a:schemeClr val="tx2"/>
              </a:buClr>
              <a:buFontTx/>
              <a:buChar char="•"/>
            </a:pPr>
            <a:r>
              <a:rPr lang="en-US" b="1">
                <a:latin typeface="Arial" charset="0"/>
              </a:rPr>
              <a:t>Much of their IT work is decentralised, therefore the ‘Corporate Admn. Department’ focuses on 3 functions they call:</a:t>
            </a:r>
          </a:p>
          <a:p>
            <a:pPr marL="1371600" lvl="2" indent="-457200">
              <a:spcBef>
                <a:spcPct val="50000"/>
              </a:spcBef>
              <a:buClr>
                <a:schemeClr val="tx2"/>
              </a:buClr>
              <a:buFont typeface="Times New Roman" charset="0"/>
              <a:buChar char="–"/>
            </a:pPr>
            <a:r>
              <a:rPr lang="en-US" b="1">
                <a:latin typeface="Arial" charset="0"/>
              </a:rPr>
              <a:t>Plan</a:t>
            </a:r>
          </a:p>
          <a:p>
            <a:pPr marL="1371600" lvl="2" indent="-457200">
              <a:spcBef>
                <a:spcPct val="50000"/>
              </a:spcBef>
              <a:buClr>
                <a:schemeClr val="tx2"/>
              </a:buClr>
              <a:buFont typeface="Times New Roman" charset="0"/>
              <a:buChar char="–"/>
            </a:pPr>
            <a:r>
              <a:rPr lang="en-US" b="1">
                <a:latin typeface="Arial" charset="0"/>
              </a:rPr>
              <a:t>Build</a:t>
            </a:r>
          </a:p>
          <a:p>
            <a:pPr marL="1371600" lvl="2" indent="-457200">
              <a:spcBef>
                <a:spcPct val="50000"/>
              </a:spcBef>
              <a:buClr>
                <a:schemeClr val="tx2"/>
              </a:buClr>
              <a:buFont typeface="Times New Roman" charset="0"/>
              <a:buChar char="–"/>
            </a:pPr>
            <a:r>
              <a:rPr lang="en-US" b="1">
                <a:latin typeface="Arial" charset="0"/>
              </a:rPr>
              <a:t>Run</a:t>
            </a:r>
          </a:p>
        </p:txBody>
      </p:sp>
      <p:sp>
        <p:nvSpPr>
          <p:cNvPr id="171011" name="Text Box 3"/>
          <p:cNvSpPr txBox="1">
            <a:spLocks noChangeArrowheads="1"/>
          </p:cNvSpPr>
          <p:nvPr/>
        </p:nvSpPr>
        <p:spPr bwMode="auto">
          <a:xfrm>
            <a:off x="381000" y="257175"/>
            <a:ext cx="8229600" cy="1189038"/>
          </a:xfrm>
          <a:prstGeom prst="rect">
            <a:avLst/>
          </a:prstGeom>
          <a:noFill/>
          <a:ln w="9525">
            <a:noFill/>
            <a:miter lim="800000"/>
            <a:headEnd/>
            <a:tailEnd/>
          </a:ln>
          <a:effectLst/>
        </p:spPr>
        <p:txBody>
          <a:bodyPr>
            <a:spAutoFit/>
          </a:bodyPr>
          <a:lstStyle/>
          <a:p>
            <a:pPr>
              <a:spcBef>
                <a:spcPct val="50000"/>
              </a:spcBef>
              <a:buClr>
                <a:schemeClr val="bg2"/>
              </a:buClr>
              <a:buFont typeface="Wingdings" pitchFamily="2" charset="2"/>
              <a:buNone/>
            </a:pPr>
            <a:r>
              <a:rPr lang="en-US" sz="3600" b="1">
                <a:solidFill>
                  <a:schemeClr val="tx2"/>
                </a:solidFill>
                <a:latin typeface="Arial" charset="0"/>
              </a:rPr>
              <a:t>Aetna Life and Casualty</a:t>
            </a:r>
          </a:p>
          <a:p>
            <a:pPr>
              <a:spcBef>
                <a:spcPct val="50000"/>
              </a:spcBef>
              <a:buClr>
                <a:schemeClr val="bg2"/>
              </a:buClr>
              <a:buFont typeface="Wingdings" pitchFamily="2" charset="2"/>
              <a:buNone/>
            </a:pPr>
            <a:r>
              <a:rPr lang="en-US" b="1">
                <a:solidFill>
                  <a:schemeClr val="tx2"/>
                </a:solidFill>
                <a:latin typeface="Arial" charset="0"/>
              </a:rPr>
              <a:t>Case example: ‘Champions’</a:t>
            </a:r>
            <a:r>
              <a:rPr lang="en-US">
                <a:solidFill>
                  <a:schemeClr val="tx2"/>
                </a:solidFill>
                <a:latin typeface="Arial" charset="0"/>
              </a:rPr>
              <a:t> </a:t>
            </a:r>
            <a:endParaRPr lang="en-US" sz="1600">
              <a:solidFill>
                <a:schemeClr val="tx2"/>
              </a:solidFill>
              <a:latin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A53B078A-722B-4B0B-BC7B-B6C65D821366}" type="slidenum">
              <a:rPr lang="en-US"/>
              <a:pPr/>
              <a:t>29</a:t>
            </a:fld>
            <a:endParaRPr lang="en-US"/>
          </a:p>
        </p:txBody>
      </p:sp>
      <p:sp>
        <p:nvSpPr>
          <p:cNvPr id="172034" name="Text Box 2"/>
          <p:cNvSpPr txBox="1">
            <a:spLocks noChangeArrowheads="1"/>
          </p:cNvSpPr>
          <p:nvPr/>
        </p:nvSpPr>
        <p:spPr bwMode="auto">
          <a:xfrm>
            <a:off x="611188" y="1773238"/>
            <a:ext cx="7924800" cy="4427537"/>
          </a:xfrm>
          <a:prstGeom prst="rect">
            <a:avLst/>
          </a:prstGeom>
          <a:noFill/>
          <a:ln w="9525">
            <a:noFill/>
            <a:miter lim="800000"/>
            <a:headEnd/>
            <a:tailEnd/>
          </a:ln>
          <a:effectLst/>
        </p:spPr>
        <p:txBody>
          <a:bodyPr>
            <a:spAutoFit/>
          </a:bodyPr>
          <a:lstStyle/>
          <a:p>
            <a:pPr marL="914400" lvl="1" indent="-457200">
              <a:spcBef>
                <a:spcPct val="50000"/>
              </a:spcBef>
              <a:buClr>
                <a:schemeClr val="tx2"/>
              </a:buClr>
              <a:buFontTx/>
              <a:buChar char="•"/>
            </a:pPr>
            <a:r>
              <a:rPr lang="en-US" b="1">
                <a:latin typeface="Arial" charset="0"/>
              </a:rPr>
              <a:t>They seek out ‘Business Champions’ who think a technology might solve their business problem(s)</a:t>
            </a:r>
          </a:p>
          <a:p>
            <a:pPr marL="914400" lvl="1" indent="-457200">
              <a:spcBef>
                <a:spcPct val="50000"/>
              </a:spcBef>
              <a:buClr>
                <a:schemeClr val="tx2"/>
              </a:buClr>
              <a:buFontTx/>
              <a:buChar char="•"/>
            </a:pPr>
            <a:r>
              <a:rPr lang="en-US" b="1">
                <a:latin typeface="Arial" charset="0"/>
              </a:rPr>
              <a:t>Extensive use of:</a:t>
            </a:r>
          </a:p>
          <a:p>
            <a:pPr marL="1371600" lvl="2" indent="-457200">
              <a:spcBef>
                <a:spcPct val="50000"/>
              </a:spcBef>
              <a:buClr>
                <a:schemeClr val="tx2"/>
              </a:buClr>
              <a:buFont typeface="Times New Roman" charset="0"/>
              <a:buChar char="–"/>
            </a:pPr>
            <a:r>
              <a:rPr lang="en-US" b="1">
                <a:latin typeface="Arial" charset="0"/>
              </a:rPr>
              <a:t>Pilot Projects</a:t>
            </a:r>
          </a:p>
          <a:p>
            <a:pPr marL="1371600" lvl="2" indent="-457200">
              <a:spcBef>
                <a:spcPct val="50000"/>
              </a:spcBef>
              <a:buClr>
                <a:schemeClr val="tx2"/>
              </a:buClr>
              <a:buFont typeface="Times New Roman" charset="0"/>
              <a:buChar char="–"/>
            </a:pPr>
            <a:r>
              <a:rPr lang="en-US" b="1">
                <a:latin typeface="Arial" charset="0"/>
              </a:rPr>
              <a:t>Steering Committees</a:t>
            </a:r>
          </a:p>
          <a:p>
            <a:pPr marL="1371600" lvl="2" indent="-457200">
              <a:spcBef>
                <a:spcPct val="50000"/>
              </a:spcBef>
              <a:buClr>
                <a:schemeClr val="tx2"/>
              </a:buClr>
              <a:buFontTx/>
              <a:buChar char="•"/>
            </a:pPr>
            <a:endParaRPr lang="en-US" sz="1400" b="1">
              <a:latin typeface="Arial" charset="0"/>
            </a:endParaRPr>
          </a:p>
          <a:p>
            <a:pPr marL="914400" lvl="1" indent="-457200">
              <a:spcBef>
                <a:spcPct val="50000"/>
              </a:spcBef>
              <a:buClr>
                <a:schemeClr val="tx2"/>
              </a:buClr>
              <a:buFontTx/>
              <a:buChar char="•"/>
            </a:pPr>
            <a:r>
              <a:rPr lang="en-US" b="1">
                <a:latin typeface="Arial" charset="0"/>
              </a:rPr>
              <a:t>Challenges; especially making a future technology credible to people today has been one hurdle</a:t>
            </a:r>
          </a:p>
        </p:txBody>
      </p:sp>
      <p:sp>
        <p:nvSpPr>
          <p:cNvPr id="172035" name="Text Box 3"/>
          <p:cNvSpPr txBox="1">
            <a:spLocks noChangeArrowheads="1"/>
          </p:cNvSpPr>
          <p:nvPr/>
        </p:nvSpPr>
        <p:spPr bwMode="auto">
          <a:xfrm>
            <a:off x="381000" y="257175"/>
            <a:ext cx="8229600" cy="1189038"/>
          </a:xfrm>
          <a:prstGeom prst="rect">
            <a:avLst/>
          </a:prstGeom>
          <a:noFill/>
          <a:ln w="9525">
            <a:noFill/>
            <a:miter lim="800000"/>
            <a:headEnd/>
            <a:tailEnd/>
          </a:ln>
          <a:effectLst/>
        </p:spPr>
        <p:txBody>
          <a:bodyPr>
            <a:spAutoFit/>
          </a:bodyPr>
          <a:lstStyle/>
          <a:p>
            <a:pPr>
              <a:spcBef>
                <a:spcPct val="50000"/>
              </a:spcBef>
              <a:buClr>
                <a:schemeClr val="bg2"/>
              </a:buClr>
              <a:buFont typeface="Wingdings" pitchFamily="2" charset="2"/>
              <a:buNone/>
            </a:pPr>
            <a:r>
              <a:rPr lang="en-US" sz="3600" b="1">
                <a:solidFill>
                  <a:schemeClr val="tx2"/>
                </a:solidFill>
                <a:latin typeface="Arial" charset="0"/>
              </a:rPr>
              <a:t>Aetna Life and Casualty</a:t>
            </a:r>
          </a:p>
          <a:p>
            <a:pPr>
              <a:spcBef>
                <a:spcPct val="50000"/>
              </a:spcBef>
              <a:buClr>
                <a:schemeClr val="bg2"/>
              </a:buClr>
              <a:buFont typeface="Wingdings" pitchFamily="2" charset="2"/>
              <a:buNone/>
            </a:pPr>
            <a:r>
              <a:rPr lang="en-US" b="1">
                <a:solidFill>
                  <a:schemeClr val="tx2"/>
                </a:solidFill>
                <a:latin typeface="Arial" charset="0"/>
              </a:rPr>
              <a:t>Case example: ‘Champions’ </a:t>
            </a:r>
            <a:r>
              <a:rPr lang="en-US" sz="1600" b="1">
                <a:solidFill>
                  <a:schemeClr val="tx2"/>
                </a:solidFill>
                <a:latin typeface="Arial" charset="0"/>
              </a:rPr>
              <a:t>cont.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F58BC629-AE83-4BF0-B657-8416F505FD00}" type="slidenum">
              <a:rPr lang="en-US"/>
              <a:pPr/>
              <a:t>3</a:t>
            </a:fld>
            <a:endParaRPr lang="en-US"/>
          </a:p>
        </p:txBody>
      </p:sp>
      <p:sp>
        <p:nvSpPr>
          <p:cNvPr id="132098" name="Rectangle 2"/>
          <p:cNvSpPr>
            <a:spLocks noGrp="1" noChangeArrowheads="1"/>
          </p:cNvSpPr>
          <p:nvPr>
            <p:ph type="title"/>
          </p:nvPr>
        </p:nvSpPr>
        <p:spPr>
          <a:xfrm>
            <a:off x="611188" y="765175"/>
            <a:ext cx="7772400" cy="608013"/>
          </a:xfrm>
        </p:spPr>
        <p:txBody>
          <a:bodyPr>
            <a:normAutofit fontScale="90000"/>
          </a:bodyPr>
          <a:lstStyle/>
          <a:p>
            <a:r>
              <a:rPr lang="en-US" sz="5400"/>
              <a:t>Introduction</a:t>
            </a:r>
            <a:endParaRPr lang="en-AU" sz="5400"/>
          </a:p>
        </p:txBody>
      </p:sp>
      <p:sp>
        <p:nvSpPr>
          <p:cNvPr id="132099" name="Rectangle 3"/>
          <p:cNvSpPr>
            <a:spLocks noGrp="1" noChangeArrowheads="1"/>
          </p:cNvSpPr>
          <p:nvPr>
            <p:ph type="body" idx="1"/>
          </p:nvPr>
        </p:nvSpPr>
        <p:spPr>
          <a:xfrm>
            <a:off x="323850" y="1773238"/>
            <a:ext cx="8566150" cy="4537075"/>
          </a:xfrm>
        </p:spPr>
        <p:txBody>
          <a:bodyPr/>
          <a:lstStyle/>
          <a:p>
            <a:pPr>
              <a:lnSpc>
                <a:spcPct val="80000"/>
              </a:lnSpc>
              <a:buFontTx/>
              <a:buNone/>
            </a:pPr>
            <a:endParaRPr lang="en-US" sz="1200"/>
          </a:p>
          <a:p>
            <a:pPr>
              <a:lnSpc>
                <a:spcPct val="80000"/>
              </a:lnSpc>
            </a:pPr>
            <a:r>
              <a:rPr lang="en-US" sz="2400"/>
              <a:t>Management of IT has changed drastically in the past 50 years</a:t>
            </a:r>
          </a:p>
          <a:p>
            <a:pPr>
              <a:lnSpc>
                <a:spcPct val="80000"/>
              </a:lnSpc>
            </a:pPr>
            <a:endParaRPr lang="en-US" sz="900"/>
          </a:p>
          <a:p>
            <a:pPr>
              <a:lnSpc>
                <a:spcPct val="80000"/>
              </a:lnSpc>
            </a:pPr>
            <a:r>
              <a:rPr lang="en-US" sz="2400"/>
              <a:t>Early days = manage the technology:</a:t>
            </a:r>
          </a:p>
          <a:p>
            <a:pPr lvl="1">
              <a:lnSpc>
                <a:spcPct val="80000"/>
              </a:lnSpc>
            </a:pPr>
            <a:r>
              <a:rPr lang="en-US" sz="2000"/>
              <a:t>Get it to work</a:t>
            </a:r>
          </a:p>
          <a:p>
            <a:pPr lvl="1">
              <a:lnSpc>
                <a:spcPct val="80000"/>
              </a:lnSpc>
            </a:pPr>
            <a:r>
              <a:rPr lang="en-US" sz="2000"/>
              <a:t>Keep it running</a:t>
            </a:r>
          </a:p>
          <a:p>
            <a:pPr lvl="1">
              <a:lnSpc>
                <a:spcPct val="80000"/>
              </a:lnSpc>
            </a:pPr>
            <a:r>
              <a:rPr lang="en-US" sz="2000"/>
              <a:t>Reduce cost of doing business</a:t>
            </a:r>
          </a:p>
          <a:p>
            <a:pPr lvl="1">
              <a:lnSpc>
                <a:spcPct val="80000"/>
              </a:lnSpc>
            </a:pPr>
            <a:endParaRPr lang="en-US" sz="900"/>
          </a:p>
          <a:p>
            <a:pPr>
              <a:lnSpc>
                <a:spcPct val="80000"/>
              </a:lnSpc>
            </a:pPr>
            <a:r>
              <a:rPr lang="en-US" sz="2400"/>
              <a:t>Then = manage the information resources</a:t>
            </a:r>
          </a:p>
          <a:p>
            <a:pPr lvl="1">
              <a:lnSpc>
                <a:spcPct val="80000"/>
              </a:lnSpc>
            </a:pPr>
            <a:r>
              <a:rPr lang="en-US" sz="2000"/>
              <a:t>Support (management) decision making</a:t>
            </a:r>
          </a:p>
          <a:p>
            <a:pPr lvl="2">
              <a:lnSpc>
                <a:spcPct val="80000"/>
              </a:lnSpc>
            </a:pPr>
            <a:r>
              <a:rPr lang="en-US" sz="1800"/>
              <a:t>Delivering information when and where it was needed</a:t>
            </a:r>
          </a:p>
          <a:p>
            <a:pPr lvl="2">
              <a:lnSpc>
                <a:spcPct val="80000"/>
              </a:lnSpc>
            </a:pPr>
            <a:endParaRPr lang="en-US" sz="1800"/>
          </a:p>
          <a:p>
            <a:pPr>
              <a:lnSpc>
                <a:spcPct val="80000"/>
              </a:lnSpc>
            </a:pPr>
            <a:r>
              <a:rPr lang="en-US" sz="2400"/>
              <a:t>Now = IT is pervasive and is a mandatory link between enterprises</a:t>
            </a:r>
            <a:endParaRPr lang="en-AU" sz="24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77914CBF-4056-4EEC-9FC3-4E792CFBB7F4}" type="slidenum">
              <a:rPr lang="en-US"/>
              <a:pPr/>
              <a:t>30</a:t>
            </a:fld>
            <a:endParaRPr lang="en-US"/>
          </a:p>
        </p:txBody>
      </p:sp>
      <p:sp>
        <p:nvSpPr>
          <p:cNvPr id="208898" name="Rectangle 2"/>
          <p:cNvSpPr>
            <a:spLocks noGrp="1" noChangeArrowheads="1"/>
          </p:cNvSpPr>
          <p:nvPr>
            <p:ph type="title"/>
          </p:nvPr>
        </p:nvSpPr>
        <p:spPr>
          <a:xfrm>
            <a:off x="395288" y="350838"/>
            <a:ext cx="8280400" cy="1143000"/>
          </a:xfrm>
        </p:spPr>
        <p:txBody>
          <a:bodyPr>
            <a:normAutofit fontScale="90000"/>
          </a:bodyPr>
          <a:lstStyle/>
          <a:p>
            <a:pPr algn="l"/>
            <a:r>
              <a:rPr lang="en-US"/>
              <a:t>2. Governing:</a:t>
            </a:r>
            <a:r>
              <a:rPr lang="en-US" sz="3600"/>
              <a:t/>
            </a:r>
            <a:br>
              <a:rPr lang="en-US" sz="3600"/>
            </a:br>
            <a:r>
              <a:rPr lang="en-US" sz="3200"/>
              <a:t>Establishing an IS Governance Structure</a:t>
            </a:r>
            <a:r>
              <a:rPr lang="en-US" sz="4000"/>
              <a:t> </a:t>
            </a:r>
          </a:p>
        </p:txBody>
      </p:sp>
      <p:sp>
        <p:nvSpPr>
          <p:cNvPr id="208899" name="Rectangle 3"/>
          <p:cNvSpPr>
            <a:spLocks noGrp="1" noChangeArrowheads="1"/>
          </p:cNvSpPr>
          <p:nvPr>
            <p:ph type="body" idx="1"/>
          </p:nvPr>
        </p:nvSpPr>
        <p:spPr>
          <a:xfrm>
            <a:off x="611188" y="1844675"/>
            <a:ext cx="7772400" cy="4572000"/>
          </a:xfrm>
        </p:spPr>
        <p:txBody>
          <a:bodyPr/>
          <a:lstStyle/>
          <a:p>
            <a:pPr>
              <a:lnSpc>
                <a:spcPct val="90000"/>
              </a:lnSpc>
            </a:pPr>
            <a:r>
              <a:rPr lang="en-US" sz="2400"/>
              <a:t>The term ‘Governance’ has become prominent in all areas of business including IT.</a:t>
            </a:r>
          </a:p>
          <a:p>
            <a:pPr>
              <a:lnSpc>
                <a:spcPct val="90000"/>
              </a:lnSpc>
            </a:pPr>
            <a:r>
              <a:rPr lang="en-US" sz="2400"/>
              <a:t>IT Governance</a:t>
            </a:r>
          </a:p>
          <a:p>
            <a:pPr lvl="1">
              <a:lnSpc>
                <a:spcPct val="90000"/>
              </a:lnSpc>
            </a:pPr>
            <a:r>
              <a:rPr lang="en-US" sz="2000"/>
              <a:t>“The assignment of decision rights and the accountability framework to encourage desirable behavior in the use of IT”</a:t>
            </a:r>
          </a:p>
          <a:p>
            <a:pPr>
              <a:lnSpc>
                <a:spcPct val="90000"/>
              </a:lnSpc>
            </a:pPr>
            <a:r>
              <a:rPr lang="en-US" sz="2400"/>
              <a:t>Governance differs from management in that </a:t>
            </a:r>
          </a:p>
          <a:p>
            <a:pPr lvl="1">
              <a:lnSpc>
                <a:spcPct val="90000"/>
              </a:lnSpc>
            </a:pPr>
            <a:r>
              <a:rPr lang="en-US" sz="2000"/>
              <a:t>Governance is about deciding who makes decisions whereas</a:t>
            </a:r>
          </a:p>
          <a:p>
            <a:pPr lvl="1">
              <a:lnSpc>
                <a:spcPct val="90000"/>
              </a:lnSpc>
            </a:pPr>
            <a:r>
              <a:rPr lang="en-US" sz="2000"/>
              <a:t>Management is about making decisions once decision rights have been assigned</a:t>
            </a:r>
          </a:p>
          <a:p>
            <a:pPr>
              <a:lnSpc>
                <a:spcPct val="90000"/>
              </a:lnSpc>
            </a:pPr>
            <a:r>
              <a:rPr lang="en-US" sz="2400"/>
              <a:t>Numerous business scandals (U.S. – Enron, Global Crossing etc.; Australia – HIH) have prompted the increased interest in this area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AB9028E1-2C0A-4CF0-91D4-B26C5D43C6F9}" type="slidenum">
              <a:rPr lang="en-US"/>
              <a:pPr/>
              <a:t>31</a:t>
            </a:fld>
            <a:endParaRPr lang="en-US"/>
          </a:p>
        </p:txBody>
      </p:sp>
      <p:sp>
        <p:nvSpPr>
          <p:cNvPr id="209922" name="Rectangle 2"/>
          <p:cNvSpPr>
            <a:spLocks noGrp="1" noChangeArrowheads="1"/>
          </p:cNvSpPr>
          <p:nvPr>
            <p:ph type="title"/>
          </p:nvPr>
        </p:nvSpPr>
        <p:spPr>
          <a:xfrm>
            <a:off x="395288" y="350838"/>
            <a:ext cx="8280400" cy="1143000"/>
          </a:xfrm>
        </p:spPr>
        <p:txBody>
          <a:bodyPr>
            <a:normAutofit fontScale="90000"/>
          </a:bodyPr>
          <a:lstStyle/>
          <a:p>
            <a:pPr algn="l"/>
            <a:r>
              <a:rPr lang="en-US"/>
              <a:t>2. Governing:</a:t>
            </a:r>
            <a:r>
              <a:rPr lang="en-US" sz="3600"/>
              <a:t/>
            </a:r>
            <a:br>
              <a:rPr lang="en-US" sz="3600"/>
            </a:br>
            <a:r>
              <a:rPr lang="en-US" sz="2800"/>
              <a:t>Establishing an IS Governance Structure </a:t>
            </a:r>
            <a:r>
              <a:rPr lang="en-US" sz="2000"/>
              <a:t>cont.</a:t>
            </a:r>
            <a:r>
              <a:rPr lang="en-US" sz="4000"/>
              <a:t> </a:t>
            </a:r>
          </a:p>
        </p:txBody>
      </p:sp>
      <p:sp>
        <p:nvSpPr>
          <p:cNvPr id="209923" name="Rectangle 3"/>
          <p:cNvSpPr>
            <a:spLocks noGrp="1" noChangeArrowheads="1"/>
          </p:cNvSpPr>
          <p:nvPr>
            <p:ph type="body" idx="1"/>
          </p:nvPr>
        </p:nvSpPr>
        <p:spPr>
          <a:xfrm>
            <a:off x="539750" y="1844675"/>
            <a:ext cx="7772400" cy="4572000"/>
          </a:xfrm>
        </p:spPr>
        <p:txBody>
          <a:bodyPr/>
          <a:lstStyle/>
          <a:p>
            <a:r>
              <a:rPr lang="en-US" sz="2800"/>
              <a:t>‘Governance’ has become more important in the IS world because IT expenditures have become so large and diverse that management has had to find a way to bring order to all the decision making</a:t>
            </a:r>
          </a:p>
          <a:p>
            <a:r>
              <a:rPr lang="en-US" sz="2800"/>
              <a:t>Centralizing all IT decisions is not a solution</a:t>
            </a:r>
          </a:p>
          <a:p>
            <a:pPr lvl="1"/>
            <a:r>
              <a:rPr lang="en-US" sz="2400"/>
              <a:t>All business units and local employees need a voice in the decisions to tailor their business to the local culture and customers</a:t>
            </a:r>
          </a:p>
          <a:p>
            <a:pPr lvl="1"/>
            <a:r>
              <a:rPr lang="en-US" sz="2400"/>
              <a:t>Striking such a balance is a major IS emphasis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©2006 Barbara C. McNurlin. Published by Pearson Education.</a:t>
            </a:r>
          </a:p>
        </p:txBody>
      </p:sp>
      <p:sp>
        <p:nvSpPr>
          <p:cNvPr id="7" name="Slide Number Placeholder 5"/>
          <p:cNvSpPr>
            <a:spLocks noGrp="1"/>
          </p:cNvSpPr>
          <p:nvPr>
            <p:ph type="sldNum" sz="quarter" idx="12"/>
          </p:nvPr>
        </p:nvSpPr>
        <p:spPr/>
        <p:txBody>
          <a:bodyPr/>
          <a:lstStyle/>
          <a:p>
            <a:r>
              <a:rPr lang="en-US"/>
              <a:t>2-</a:t>
            </a:r>
            <a:fld id="{D941E875-8FC1-4131-B338-F0942E1DF54D}" type="slidenum">
              <a:rPr lang="en-US"/>
              <a:pPr/>
              <a:t>32</a:t>
            </a:fld>
            <a:endParaRPr lang="en-US"/>
          </a:p>
        </p:txBody>
      </p:sp>
      <p:sp>
        <p:nvSpPr>
          <p:cNvPr id="214018" name="Text Box 2"/>
          <p:cNvSpPr txBox="1">
            <a:spLocks noChangeArrowheads="1"/>
          </p:cNvSpPr>
          <p:nvPr/>
        </p:nvSpPr>
        <p:spPr bwMode="auto">
          <a:xfrm>
            <a:off x="539750" y="1557338"/>
            <a:ext cx="7924800" cy="1370012"/>
          </a:xfrm>
          <a:prstGeom prst="rect">
            <a:avLst/>
          </a:prstGeom>
          <a:noFill/>
          <a:ln w="9525">
            <a:noFill/>
            <a:miter lim="800000"/>
            <a:headEnd/>
            <a:tailEnd/>
          </a:ln>
          <a:effectLst/>
        </p:spPr>
        <p:txBody>
          <a:bodyPr>
            <a:spAutoFit/>
          </a:bodyPr>
          <a:lstStyle/>
          <a:p>
            <a:pPr marL="914400" lvl="1" indent="-457200">
              <a:spcBef>
                <a:spcPct val="50000"/>
              </a:spcBef>
              <a:buClr>
                <a:schemeClr val="folHlink"/>
              </a:buClr>
              <a:buFont typeface="Wingdings" pitchFamily="2" charset="2"/>
              <a:buNone/>
            </a:pPr>
            <a:endParaRPr lang="en-US" sz="1200">
              <a:latin typeface="Arial" charset="0"/>
            </a:endParaRPr>
          </a:p>
          <a:p>
            <a:pPr marL="1828800" lvl="3" indent="-457200">
              <a:spcBef>
                <a:spcPct val="50000"/>
              </a:spcBef>
              <a:buClr>
                <a:schemeClr val="tx2"/>
              </a:buClr>
              <a:buFontTx/>
              <a:buChar char="•"/>
            </a:pPr>
            <a:endParaRPr lang="en-US" b="1">
              <a:latin typeface="Arial" charset="0"/>
            </a:endParaRPr>
          </a:p>
          <a:p>
            <a:pPr marL="1371600" lvl="2" indent="-457200">
              <a:spcBef>
                <a:spcPct val="50000"/>
              </a:spcBef>
              <a:buClr>
                <a:schemeClr val="tx2"/>
              </a:buClr>
              <a:buFont typeface="Wingdings" pitchFamily="2" charset="2"/>
              <a:buChar char="§"/>
            </a:pPr>
            <a:endParaRPr lang="en-US" b="1">
              <a:latin typeface="Arial" charset="0"/>
            </a:endParaRPr>
          </a:p>
        </p:txBody>
      </p:sp>
      <p:sp>
        <p:nvSpPr>
          <p:cNvPr id="214020" name="Rectangle 4"/>
          <p:cNvSpPr>
            <a:spLocks noGrp="1" noChangeArrowheads="1"/>
          </p:cNvSpPr>
          <p:nvPr>
            <p:ph type="title"/>
          </p:nvPr>
        </p:nvSpPr>
        <p:spPr/>
        <p:txBody>
          <a:bodyPr/>
          <a:lstStyle/>
          <a:p>
            <a:pPr algn="l"/>
            <a:r>
              <a:rPr lang="en-AU" sz="4000"/>
              <a:t>Duke Energy International</a:t>
            </a:r>
            <a:r>
              <a:rPr lang="en-US" sz="4000"/>
              <a:t/>
            </a:r>
            <a:br>
              <a:rPr lang="en-US" sz="4000"/>
            </a:br>
            <a:r>
              <a:rPr lang="en-US" sz="2400"/>
              <a:t>Case example: IS Governance</a:t>
            </a:r>
          </a:p>
        </p:txBody>
      </p:sp>
      <p:sp>
        <p:nvSpPr>
          <p:cNvPr id="214021" name="Rectangle 5"/>
          <p:cNvSpPr>
            <a:spLocks noGrp="1" noChangeArrowheads="1"/>
          </p:cNvSpPr>
          <p:nvPr>
            <p:ph type="body" idx="1"/>
          </p:nvPr>
        </p:nvSpPr>
        <p:spPr>
          <a:xfrm>
            <a:off x="698500" y="1665288"/>
            <a:ext cx="7772400" cy="4932362"/>
          </a:xfrm>
        </p:spPr>
        <p:txBody>
          <a:bodyPr/>
          <a:lstStyle/>
          <a:p>
            <a:pPr marL="533400" indent="-533400">
              <a:lnSpc>
                <a:spcPct val="80000"/>
              </a:lnSpc>
            </a:pPr>
            <a:r>
              <a:rPr lang="en-AU" sz="2400"/>
              <a:t>US HQ but operates all over, esp. Latin America – manages a diverse portfolio of natural gas and electric supply, delivery, and trading businesses</a:t>
            </a:r>
          </a:p>
          <a:p>
            <a:pPr marL="914400" lvl="1" indent="-457200">
              <a:lnSpc>
                <a:spcPct val="80000"/>
              </a:lnSpc>
            </a:pPr>
            <a:r>
              <a:rPr lang="en-AU" sz="2000"/>
              <a:t>Product and service innovation combined with speed and flexibility are key drivers</a:t>
            </a:r>
          </a:p>
          <a:p>
            <a:pPr marL="914400" lvl="1" indent="-457200">
              <a:lnSpc>
                <a:spcPct val="80000"/>
              </a:lnSpc>
            </a:pPr>
            <a:endParaRPr lang="en-AU" sz="1200"/>
          </a:p>
          <a:p>
            <a:pPr marL="533400" indent="-533400">
              <a:lnSpc>
                <a:spcPct val="80000"/>
              </a:lnSpc>
            </a:pPr>
            <a:r>
              <a:rPr lang="en-AU" sz="2400"/>
              <a:t>IT Governance is based on Principles and Relationships</a:t>
            </a:r>
          </a:p>
          <a:p>
            <a:pPr marL="914400" lvl="1" indent="-457200">
              <a:lnSpc>
                <a:spcPct val="80000"/>
              </a:lnSpc>
            </a:pPr>
            <a:r>
              <a:rPr lang="en-AU" sz="2000"/>
              <a:t>8 Principles in managing Information Management (IM):</a:t>
            </a:r>
          </a:p>
          <a:p>
            <a:pPr marL="1295400" lvl="2" indent="-381000">
              <a:lnSpc>
                <a:spcPct val="80000"/>
              </a:lnSpc>
              <a:buFontTx/>
              <a:buAutoNum type="arabicPeriod"/>
            </a:pPr>
            <a:r>
              <a:rPr lang="en-AU" sz="1800"/>
              <a:t>Agree on the reason for being</a:t>
            </a:r>
          </a:p>
          <a:p>
            <a:pPr marL="1295400" lvl="2" indent="-381000">
              <a:lnSpc>
                <a:spcPct val="80000"/>
              </a:lnSpc>
              <a:buFontTx/>
              <a:buAutoNum type="arabicPeriod"/>
            </a:pPr>
            <a:r>
              <a:rPr lang="en-AU" sz="1800"/>
              <a:t>Have a vision for IM</a:t>
            </a:r>
          </a:p>
          <a:p>
            <a:pPr marL="1295400" lvl="2" indent="-381000">
              <a:lnSpc>
                <a:spcPct val="80000"/>
              </a:lnSpc>
              <a:buFontTx/>
              <a:buAutoNum type="arabicPeriod"/>
            </a:pPr>
            <a:r>
              <a:rPr lang="en-AU" sz="1800"/>
              <a:t>Put a clear organizational design in place</a:t>
            </a:r>
          </a:p>
          <a:p>
            <a:pPr marL="1295400" lvl="2" indent="-381000">
              <a:lnSpc>
                <a:spcPct val="80000"/>
              </a:lnSpc>
              <a:buFontTx/>
              <a:buAutoNum type="arabicPeriod"/>
            </a:pPr>
            <a:r>
              <a:rPr lang="en-AU" sz="1800"/>
              <a:t>Implement successful IT governance</a:t>
            </a:r>
          </a:p>
          <a:p>
            <a:pPr marL="1295400" lvl="2" indent="-381000">
              <a:lnSpc>
                <a:spcPct val="80000"/>
              </a:lnSpc>
              <a:buFontTx/>
              <a:buAutoNum type="arabicPeriod"/>
            </a:pPr>
            <a:r>
              <a:rPr lang="en-AU" sz="1800"/>
              <a:t>Implement demand management</a:t>
            </a:r>
          </a:p>
          <a:p>
            <a:pPr marL="1295400" lvl="2" indent="-381000">
              <a:lnSpc>
                <a:spcPct val="80000"/>
              </a:lnSpc>
              <a:buFontTx/>
              <a:buAutoNum type="arabicPeriod"/>
            </a:pPr>
            <a:r>
              <a:rPr lang="en-AU" sz="1800"/>
              <a:t>Design useful reporting information flows</a:t>
            </a:r>
          </a:p>
          <a:p>
            <a:pPr marL="1295400" lvl="2" indent="-381000">
              <a:lnSpc>
                <a:spcPct val="80000"/>
              </a:lnSpc>
              <a:buFontTx/>
              <a:buAutoNum type="arabicPeriod"/>
            </a:pPr>
            <a:r>
              <a:rPr lang="en-AU" sz="1800"/>
              <a:t>Manage business-IM value relationships</a:t>
            </a:r>
          </a:p>
          <a:p>
            <a:pPr marL="1295400" lvl="2" indent="-381000">
              <a:lnSpc>
                <a:spcPct val="80000"/>
              </a:lnSpc>
              <a:buFontTx/>
              <a:buAutoNum type="arabicPeriod"/>
            </a:pPr>
            <a:r>
              <a:rPr lang="en-AU" sz="1800"/>
              <a:t>Implement global collaborative networks</a:t>
            </a:r>
          </a:p>
          <a:p>
            <a:pPr marL="1295400" lvl="2" indent="-381000">
              <a:lnSpc>
                <a:spcPct val="80000"/>
              </a:lnSpc>
              <a:buFontTx/>
              <a:buAutoNum type="arabicPeriod"/>
            </a:pPr>
            <a:endParaRPr lang="en-AU" sz="1800"/>
          </a:p>
          <a:p>
            <a:pPr marL="533400" indent="-533400">
              <a:lnSpc>
                <a:spcPct val="80000"/>
              </a:lnSpc>
            </a:pPr>
            <a:endParaRPr lang="en-AU" sz="2400"/>
          </a:p>
          <a:p>
            <a:pPr marL="914400" lvl="1" indent="-457200">
              <a:lnSpc>
                <a:spcPct val="80000"/>
              </a:lnSpc>
            </a:pPr>
            <a:endParaRPr lang="en-US" sz="20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©2006 Barbara C. McNurlin. Published by Pearson Education.</a:t>
            </a:r>
          </a:p>
        </p:txBody>
      </p:sp>
      <p:sp>
        <p:nvSpPr>
          <p:cNvPr id="7" name="Slide Number Placeholder 5"/>
          <p:cNvSpPr>
            <a:spLocks noGrp="1"/>
          </p:cNvSpPr>
          <p:nvPr>
            <p:ph type="sldNum" sz="quarter" idx="12"/>
          </p:nvPr>
        </p:nvSpPr>
        <p:spPr/>
        <p:txBody>
          <a:bodyPr/>
          <a:lstStyle/>
          <a:p>
            <a:r>
              <a:rPr lang="en-US"/>
              <a:t>2-</a:t>
            </a:r>
            <a:fld id="{00656FEE-1BEA-4AF6-A399-5D4CF78D78D7}" type="slidenum">
              <a:rPr lang="en-US"/>
              <a:pPr/>
              <a:t>33</a:t>
            </a:fld>
            <a:endParaRPr lang="en-US"/>
          </a:p>
        </p:txBody>
      </p:sp>
      <p:sp>
        <p:nvSpPr>
          <p:cNvPr id="319490" name="Text Box 2"/>
          <p:cNvSpPr txBox="1">
            <a:spLocks noChangeArrowheads="1"/>
          </p:cNvSpPr>
          <p:nvPr/>
        </p:nvSpPr>
        <p:spPr bwMode="auto">
          <a:xfrm>
            <a:off x="539750" y="1557338"/>
            <a:ext cx="7924800" cy="1370012"/>
          </a:xfrm>
          <a:prstGeom prst="rect">
            <a:avLst/>
          </a:prstGeom>
          <a:noFill/>
          <a:ln w="9525">
            <a:noFill/>
            <a:miter lim="800000"/>
            <a:headEnd/>
            <a:tailEnd/>
          </a:ln>
          <a:effectLst/>
        </p:spPr>
        <p:txBody>
          <a:bodyPr>
            <a:spAutoFit/>
          </a:bodyPr>
          <a:lstStyle/>
          <a:p>
            <a:pPr marL="914400" lvl="1" indent="-457200">
              <a:spcBef>
                <a:spcPct val="50000"/>
              </a:spcBef>
              <a:buClr>
                <a:schemeClr val="folHlink"/>
              </a:buClr>
              <a:buFont typeface="Wingdings" pitchFamily="2" charset="2"/>
              <a:buNone/>
            </a:pPr>
            <a:endParaRPr lang="en-US" sz="1200">
              <a:latin typeface="Arial" charset="0"/>
            </a:endParaRPr>
          </a:p>
          <a:p>
            <a:pPr marL="1828800" lvl="3" indent="-457200">
              <a:spcBef>
                <a:spcPct val="50000"/>
              </a:spcBef>
              <a:buClr>
                <a:schemeClr val="tx2"/>
              </a:buClr>
              <a:buFontTx/>
              <a:buChar char="•"/>
            </a:pPr>
            <a:endParaRPr lang="en-US" b="1">
              <a:latin typeface="Arial" charset="0"/>
            </a:endParaRPr>
          </a:p>
          <a:p>
            <a:pPr marL="1371600" lvl="2" indent="-457200">
              <a:spcBef>
                <a:spcPct val="50000"/>
              </a:spcBef>
              <a:buClr>
                <a:schemeClr val="tx2"/>
              </a:buClr>
              <a:buFont typeface="Wingdings" pitchFamily="2" charset="2"/>
              <a:buChar char="§"/>
            </a:pPr>
            <a:endParaRPr lang="en-US" b="1">
              <a:latin typeface="Arial" charset="0"/>
            </a:endParaRPr>
          </a:p>
        </p:txBody>
      </p:sp>
      <p:sp>
        <p:nvSpPr>
          <p:cNvPr id="319491" name="Rectangle 3"/>
          <p:cNvSpPr>
            <a:spLocks noGrp="1" noChangeArrowheads="1"/>
          </p:cNvSpPr>
          <p:nvPr>
            <p:ph type="title"/>
          </p:nvPr>
        </p:nvSpPr>
        <p:spPr/>
        <p:txBody>
          <a:bodyPr/>
          <a:lstStyle/>
          <a:p>
            <a:pPr algn="l"/>
            <a:r>
              <a:rPr lang="en-AU" sz="4000"/>
              <a:t>Duke Energy International</a:t>
            </a:r>
            <a:r>
              <a:rPr lang="en-US" sz="4000"/>
              <a:t/>
            </a:r>
            <a:br>
              <a:rPr lang="en-US" sz="4000"/>
            </a:br>
            <a:r>
              <a:rPr lang="en-US" sz="2400"/>
              <a:t>Case example: IS Governance </a:t>
            </a:r>
            <a:r>
              <a:rPr lang="en-US" sz="1600"/>
              <a:t>cont.</a:t>
            </a:r>
          </a:p>
        </p:txBody>
      </p:sp>
      <p:sp>
        <p:nvSpPr>
          <p:cNvPr id="319492" name="Rectangle 4"/>
          <p:cNvSpPr>
            <a:spLocks noGrp="1" noChangeArrowheads="1"/>
          </p:cNvSpPr>
          <p:nvPr>
            <p:ph type="body" idx="1"/>
          </p:nvPr>
        </p:nvSpPr>
        <p:spPr>
          <a:xfrm>
            <a:off x="698500" y="1665288"/>
            <a:ext cx="7772400" cy="4932362"/>
          </a:xfrm>
        </p:spPr>
        <p:txBody>
          <a:bodyPr/>
          <a:lstStyle/>
          <a:p>
            <a:pPr marL="533400" indent="-533400"/>
            <a:r>
              <a:rPr lang="en-AU" sz="2800"/>
              <a:t>Regional CIOs follow these guidelines:</a:t>
            </a:r>
          </a:p>
          <a:p>
            <a:pPr marL="914400" lvl="1" indent="-457200"/>
            <a:r>
              <a:rPr lang="en-AU" sz="2400"/>
              <a:t>I will involve others if the consequences of my actions affect others</a:t>
            </a:r>
          </a:p>
          <a:p>
            <a:pPr marL="914400" lvl="1" indent="-457200"/>
            <a:r>
              <a:rPr lang="en-AU" sz="2400"/>
              <a:t>I will not involve others if it just affects me</a:t>
            </a:r>
          </a:p>
          <a:p>
            <a:pPr marL="914400" lvl="1" indent="-457200"/>
            <a:r>
              <a:rPr lang="en-AU" sz="2400"/>
              <a:t>I will inform others when the consequences of my actions will be of benefit to others</a:t>
            </a:r>
          </a:p>
          <a:p>
            <a:pPr marL="533400" indent="-533400"/>
            <a:r>
              <a:rPr lang="en-AU" sz="2800"/>
              <a:t>Aims to foster relationships with the business which:</a:t>
            </a:r>
          </a:p>
          <a:p>
            <a:pPr marL="914400" lvl="1" indent="-457200"/>
            <a:r>
              <a:rPr lang="en-AU" sz="2400"/>
              <a:t>Increase nimbleness</a:t>
            </a:r>
          </a:p>
          <a:p>
            <a:pPr marL="914400" lvl="1" indent="-457200"/>
            <a:r>
              <a:rPr lang="en-AU" sz="2400"/>
              <a:t>Help identify opportunities (save costs)</a:t>
            </a:r>
          </a:p>
          <a:p>
            <a:pPr marL="914400" lvl="1" indent="-457200"/>
            <a:r>
              <a:rPr lang="en-AU" sz="2400"/>
              <a:t>Lead to innovation</a:t>
            </a:r>
          </a:p>
          <a:p>
            <a:pPr marL="1295400" lvl="2" indent="-381000">
              <a:buFontTx/>
              <a:buAutoNum type="arabicPeriod"/>
            </a:pPr>
            <a:endParaRPr lang="en-AU" sz="2000"/>
          </a:p>
          <a:p>
            <a:pPr marL="533400" indent="-533400"/>
            <a:endParaRPr lang="en-AU" sz="2800"/>
          </a:p>
          <a:p>
            <a:pPr marL="914400" lvl="1" indent="-457200"/>
            <a:endParaRPr lang="en-US" sz="2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E00994A5-545B-4E3F-8814-408AAC4CC92B}" type="slidenum">
              <a:rPr lang="en-US"/>
              <a:pPr/>
              <a:t>34</a:t>
            </a:fld>
            <a:endParaRPr lang="en-US"/>
          </a:p>
        </p:txBody>
      </p:sp>
      <p:sp>
        <p:nvSpPr>
          <p:cNvPr id="211970" name="Rectangle 2"/>
          <p:cNvSpPr>
            <a:spLocks noGrp="1" noChangeArrowheads="1"/>
          </p:cNvSpPr>
          <p:nvPr>
            <p:ph type="title"/>
          </p:nvPr>
        </p:nvSpPr>
        <p:spPr>
          <a:xfrm>
            <a:off x="395288" y="350838"/>
            <a:ext cx="8280400" cy="1143000"/>
          </a:xfrm>
        </p:spPr>
        <p:txBody>
          <a:bodyPr>
            <a:normAutofit fontScale="90000"/>
          </a:bodyPr>
          <a:lstStyle/>
          <a:p>
            <a:pPr algn="l"/>
            <a:r>
              <a:rPr lang="en-US" sz="4800"/>
              <a:t>3. Investing:</a:t>
            </a:r>
            <a:r>
              <a:rPr lang="en-US" sz="4000"/>
              <a:t/>
            </a:r>
            <a:br>
              <a:rPr lang="en-US" sz="4000"/>
            </a:br>
            <a:r>
              <a:rPr lang="en-US" sz="3600"/>
              <a:t>Shaping the IT Portfolio</a:t>
            </a:r>
            <a:r>
              <a:rPr lang="en-US" sz="4000"/>
              <a:t> </a:t>
            </a:r>
          </a:p>
        </p:txBody>
      </p:sp>
      <p:sp>
        <p:nvSpPr>
          <p:cNvPr id="211971" name="Rectangle 3"/>
          <p:cNvSpPr>
            <a:spLocks noGrp="1" noChangeArrowheads="1"/>
          </p:cNvSpPr>
          <p:nvPr>
            <p:ph type="body" idx="1"/>
          </p:nvPr>
        </p:nvSpPr>
        <p:spPr>
          <a:xfrm>
            <a:off x="684213" y="1844675"/>
            <a:ext cx="7772400" cy="4572000"/>
          </a:xfrm>
        </p:spPr>
        <p:txBody>
          <a:bodyPr/>
          <a:lstStyle/>
          <a:p>
            <a:r>
              <a:rPr lang="en-AU" sz="2800"/>
              <a:t>IT investments are large and important to company success</a:t>
            </a:r>
          </a:p>
          <a:p>
            <a:pPr lvl="1"/>
            <a:r>
              <a:rPr lang="en-AU" sz="2400"/>
              <a:t>How to make such investments is getting increased attention</a:t>
            </a:r>
          </a:p>
          <a:p>
            <a:r>
              <a:rPr lang="en-AU" sz="2800"/>
              <a:t>Business executives can no longer “blame CIOs” for poor IT investments</a:t>
            </a:r>
          </a:p>
          <a:p>
            <a:pPr lvl="1"/>
            <a:r>
              <a:rPr lang="en-AU" sz="2400"/>
              <a:t>CIOs can only implement good systems</a:t>
            </a:r>
          </a:p>
          <a:p>
            <a:pPr lvl="1"/>
            <a:r>
              <a:rPr lang="en-AU" sz="2400"/>
              <a:t>They are not responsible for changing business practices to take advantage of those systems</a:t>
            </a:r>
          </a:p>
          <a:p>
            <a:pPr lvl="2"/>
            <a:r>
              <a:rPr lang="en-AU" sz="2000"/>
              <a:t>= the job of line executives!</a:t>
            </a:r>
            <a:endParaRPr lang="en-US" sz="2000"/>
          </a:p>
          <a:p>
            <a:pPr lvl="2"/>
            <a:endParaRPr lang="en-US" sz="20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944ACF7C-1D6C-4437-A8E3-C5E5D1B0FE8C}" type="slidenum">
              <a:rPr lang="en-US"/>
              <a:pPr/>
              <a:t>35</a:t>
            </a:fld>
            <a:endParaRPr lang="en-US"/>
          </a:p>
        </p:txBody>
      </p:sp>
      <p:sp>
        <p:nvSpPr>
          <p:cNvPr id="321538" name="Rectangle 2"/>
          <p:cNvSpPr>
            <a:spLocks noGrp="1" noChangeArrowheads="1"/>
          </p:cNvSpPr>
          <p:nvPr>
            <p:ph type="title"/>
          </p:nvPr>
        </p:nvSpPr>
        <p:spPr>
          <a:xfrm>
            <a:off x="395288" y="350838"/>
            <a:ext cx="8497887" cy="1143000"/>
          </a:xfrm>
        </p:spPr>
        <p:txBody>
          <a:bodyPr>
            <a:normAutofit fontScale="90000"/>
          </a:bodyPr>
          <a:lstStyle/>
          <a:p>
            <a:pPr algn="l"/>
            <a:r>
              <a:rPr lang="en-US" sz="4800"/>
              <a:t>3. Investing:</a:t>
            </a:r>
            <a:r>
              <a:rPr lang="en-US" sz="4000"/>
              <a:t/>
            </a:r>
            <a:br>
              <a:rPr lang="en-US" sz="4000"/>
            </a:br>
            <a:r>
              <a:rPr lang="en-US" sz="2000"/>
              <a:t>Shaping the IT Portfolio – A Strategic View of Making IT Investments</a:t>
            </a:r>
            <a:r>
              <a:rPr lang="en-US" sz="4000"/>
              <a:t> </a:t>
            </a:r>
          </a:p>
        </p:txBody>
      </p:sp>
      <p:sp>
        <p:nvSpPr>
          <p:cNvPr id="321539" name="Rectangle 3"/>
          <p:cNvSpPr>
            <a:spLocks noGrp="1" noChangeArrowheads="1"/>
          </p:cNvSpPr>
          <p:nvPr>
            <p:ph type="body" idx="1"/>
          </p:nvPr>
        </p:nvSpPr>
        <p:spPr>
          <a:xfrm>
            <a:off x="684213" y="1844675"/>
            <a:ext cx="7772400" cy="4572000"/>
          </a:xfrm>
        </p:spPr>
        <p:txBody>
          <a:bodyPr/>
          <a:lstStyle/>
          <a:p>
            <a:pPr>
              <a:lnSpc>
                <a:spcPct val="90000"/>
              </a:lnSpc>
            </a:pPr>
            <a:r>
              <a:rPr lang="en-AU" sz="2800"/>
              <a:t>Intense competition in ‘non-regulated’ industries forced executives in these to innovate</a:t>
            </a:r>
          </a:p>
          <a:p>
            <a:pPr lvl="1">
              <a:lnSpc>
                <a:spcPct val="90000"/>
              </a:lnSpc>
            </a:pPr>
            <a:r>
              <a:rPr lang="en-AU" sz="2400"/>
              <a:t>By investing in IT</a:t>
            </a:r>
          </a:p>
          <a:p>
            <a:pPr lvl="1">
              <a:lnSpc>
                <a:spcPct val="90000"/>
              </a:lnSpc>
            </a:pPr>
            <a:r>
              <a:rPr lang="en-AU" sz="2400"/>
              <a:t>By improving their business processes, and</a:t>
            </a:r>
          </a:p>
          <a:p>
            <a:pPr lvl="1">
              <a:lnSpc>
                <a:spcPct val="90000"/>
              </a:lnSpc>
            </a:pPr>
            <a:r>
              <a:rPr lang="en-AU" sz="2400"/>
              <a:t>By offering new products and services</a:t>
            </a:r>
          </a:p>
          <a:p>
            <a:pPr>
              <a:lnSpc>
                <a:spcPct val="90000"/>
              </a:lnSpc>
            </a:pPr>
            <a:r>
              <a:rPr lang="en-AU" sz="2800"/>
              <a:t>These innovations, in turn, increased productivity</a:t>
            </a:r>
          </a:p>
          <a:p>
            <a:pPr lvl="1">
              <a:lnSpc>
                <a:spcPct val="90000"/>
              </a:lnSpc>
            </a:pPr>
            <a:r>
              <a:rPr lang="en-AU" sz="2400"/>
              <a:t>Virtuous circle (Figure 2-10)</a:t>
            </a:r>
          </a:p>
          <a:p>
            <a:pPr lvl="2">
              <a:lnSpc>
                <a:spcPct val="90000"/>
              </a:lnSpc>
            </a:pPr>
            <a:r>
              <a:rPr lang="en-AU" sz="2000"/>
              <a:t>Competition leads to innovation, which leads to productivity increases</a:t>
            </a:r>
            <a:endParaRPr lang="en-US" sz="20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©2006 Barbara C. McNurlin. Published by Pearson Education.</a:t>
            </a:r>
          </a:p>
        </p:txBody>
      </p:sp>
      <p:sp>
        <p:nvSpPr>
          <p:cNvPr id="5" name="Slide Number Placeholder 4"/>
          <p:cNvSpPr>
            <a:spLocks noGrp="1"/>
          </p:cNvSpPr>
          <p:nvPr>
            <p:ph type="sldNum" sz="quarter" idx="12"/>
          </p:nvPr>
        </p:nvSpPr>
        <p:spPr/>
        <p:txBody>
          <a:bodyPr/>
          <a:lstStyle/>
          <a:p>
            <a:r>
              <a:rPr lang="en-US"/>
              <a:t>2-</a:t>
            </a:r>
            <a:fld id="{DEA25DFC-FFDF-4A16-8FB1-128186BCCA38}" type="slidenum">
              <a:rPr lang="en-US"/>
              <a:pPr/>
              <a:t>36</a:t>
            </a:fld>
            <a:endParaRPr lang="en-US"/>
          </a:p>
        </p:txBody>
      </p:sp>
      <p:pic>
        <p:nvPicPr>
          <p:cNvPr id="325637" name="Picture 5" descr="fig2-10"/>
          <p:cNvPicPr>
            <a:picLocks noChangeAspect="1" noChangeArrowheads="1"/>
          </p:cNvPicPr>
          <p:nvPr>
            <p:ph/>
          </p:nvPr>
        </p:nvPicPr>
        <p:blipFill>
          <a:blip r:embed="rId2"/>
          <a:srcRect/>
          <a:stretch>
            <a:fillRect/>
          </a:stretch>
        </p:blipFill>
        <p:spPr>
          <a:xfrm>
            <a:off x="323850" y="1844675"/>
            <a:ext cx="8532813" cy="3457575"/>
          </a:xfrm>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ED19931A-A937-42EE-8F05-258DD3B172E7}" type="slidenum">
              <a:rPr lang="en-US"/>
              <a:pPr/>
              <a:t>37</a:t>
            </a:fld>
            <a:endParaRPr lang="en-US"/>
          </a:p>
        </p:txBody>
      </p:sp>
      <p:sp>
        <p:nvSpPr>
          <p:cNvPr id="323586" name="Rectangle 2"/>
          <p:cNvSpPr>
            <a:spLocks noGrp="1" noChangeArrowheads="1"/>
          </p:cNvSpPr>
          <p:nvPr>
            <p:ph type="title"/>
          </p:nvPr>
        </p:nvSpPr>
        <p:spPr>
          <a:xfrm>
            <a:off x="179388" y="350838"/>
            <a:ext cx="8964612" cy="1143000"/>
          </a:xfrm>
        </p:spPr>
        <p:txBody>
          <a:bodyPr>
            <a:normAutofit fontScale="90000"/>
          </a:bodyPr>
          <a:lstStyle/>
          <a:p>
            <a:pPr algn="l"/>
            <a:r>
              <a:rPr lang="en-US" sz="4800"/>
              <a:t>3. Investing:</a:t>
            </a:r>
            <a:r>
              <a:rPr lang="en-US" sz="4000"/>
              <a:t/>
            </a:r>
            <a:br>
              <a:rPr lang="en-US" sz="4000"/>
            </a:br>
            <a:r>
              <a:rPr lang="en-US" sz="2000"/>
              <a:t>Shaping the IT Portfolio – A Strategic View of Making IT Investments </a:t>
            </a:r>
            <a:r>
              <a:rPr lang="en-US" sz="1400"/>
              <a:t>cont.</a:t>
            </a:r>
            <a:r>
              <a:rPr lang="en-US" sz="4000"/>
              <a:t> </a:t>
            </a:r>
          </a:p>
        </p:txBody>
      </p:sp>
      <p:sp>
        <p:nvSpPr>
          <p:cNvPr id="323587" name="Rectangle 3"/>
          <p:cNvSpPr>
            <a:spLocks noGrp="1" noChangeArrowheads="1"/>
          </p:cNvSpPr>
          <p:nvPr>
            <p:ph type="body" idx="1"/>
          </p:nvPr>
        </p:nvSpPr>
        <p:spPr>
          <a:xfrm>
            <a:off x="684213" y="1844675"/>
            <a:ext cx="7772400" cy="4572000"/>
          </a:xfrm>
        </p:spPr>
        <p:txBody>
          <a:bodyPr/>
          <a:lstStyle/>
          <a:p>
            <a:r>
              <a:rPr lang="en-AU"/>
              <a:t>Sequencing and timing IT investments</a:t>
            </a:r>
          </a:p>
          <a:p>
            <a:pPr lvl="1"/>
            <a:r>
              <a:rPr lang="en-AU"/>
              <a:t>Companies that reaped the highest productivity generally sequenced their IT investments so that new ones built on existing ones</a:t>
            </a:r>
          </a:p>
          <a:p>
            <a:pPr lvl="1"/>
            <a:r>
              <a:rPr lang="en-AU"/>
              <a:t>Timing is also important</a:t>
            </a:r>
          </a:p>
          <a:p>
            <a:pPr lvl="2"/>
            <a:r>
              <a:rPr lang="en-AU"/>
              <a:t>‘Rush in’ only when it advances company goals, builds on strengths and cannot be easily replicated by competitors</a:t>
            </a:r>
          </a:p>
          <a:p>
            <a:pPr lvl="2"/>
            <a:r>
              <a:rPr lang="en-AU"/>
              <a:t>‘Everybody is doing it’ = not a good reason</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420AA92B-3E32-4EA4-B04B-01DF2712A10A}" type="slidenum">
              <a:rPr lang="en-US"/>
              <a:pPr/>
              <a:t>38</a:t>
            </a:fld>
            <a:endParaRPr lang="en-US"/>
          </a:p>
        </p:txBody>
      </p:sp>
      <p:sp>
        <p:nvSpPr>
          <p:cNvPr id="218114" name="Rectangle 2"/>
          <p:cNvSpPr>
            <a:spLocks noGrp="1" noChangeArrowheads="1"/>
          </p:cNvSpPr>
          <p:nvPr>
            <p:ph type="title"/>
          </p:nvPr>
        </p:nvSpPr>
        <p:spPr>
          <a:xfrm>
            <a:off x="395288" y="350838"/>
            <a:ext cx="8280400" cy="1143000"/>
          </a:xfrm>
        </p:spPr>
        <p:txBody>
          <a:bodyPr>
            <a:normAutofit fontScale="90000"/>
          </a:bodyPr>
          <a:lstStyle/>
          <a:p>
            <a:pPr algn="l"/>
            <a:r>
              <a:rPr lang="en-US" sz="4800"/>
              <a:t>4. Managing:</a:t>
            </a:r>
            <a:r>
              <a:rPr lang="en-US" sz="4000"/>
              <a:t/>
            </a:r>
            <a:br>
              <a:rPr lang="en-US" sz="4000"/>
            </a:br>
            <a:r>
              <a:rPr lang="en-US" sz="2800"/>
              <a:t>Establishing Credibility and Fostering Change</a:t>
            </a:r>
            <a:r>
              <a:rPr lang="en-US" sz="4000"/>
              <a:t> </a:t>
            </a:r>
          </a:p>
        </p:txBody>
      </p:sp>
      <p:sp>
        <p:nvSpPr>
          <p:cNvPr id="218115" name="Rectangle 3"/>
          <p:cNvSpPr>
            <a:spLocks noGrp="1" noChangeArrowheads="1"/>
          </p:cNvSpPr>
          <p:nvPr>
            <p:ph type="body" idx="1"/>
          </p:nvPr>
        </p:nvSpPr>
        <p:spPr>
          <a:xfrm>
            <a:off x="684213" y="1773238"/>
            <a:ext cx="7772400" cy="4572000"/>
          </a:xfrm>
        </p:spPr>
        <p:txBody>
          <a:bodyPr/>
          <a:lstStyle/>
          <a:p>
            <a:pPr>
              <a:lnSpc>
                <a:spcPct val="90000"/>
              </a:lnSpc>
            </a:pPr>
            <a:r>
              <a:rPr lang="en-AU"/>
              <a:t>CIOs are in the change business</a:t>
            </a:r>
          </a:p>
          <a:p>
            <a:pPr>
              <a:lnSpc>
                <a:spcPct val="90000"/>
              </a:lnSpc>
            </a:pPr>
            <a:r>
              <a:rPr lang="en-AU"/>
              <a:t>Information systems bring about change</a:t>
            </a:r>
          </a:p>
          <a:p>
            <a:pPr>
              <a:lnSpc>
                <a:spcPct val="90000"/>
              </a:lnSpc>
            </a:pPr>
            <a:r>
              <a:rPr lang="en-AU"/>
              <a:t>BUT – before a CIO and the IS organization will be heard as a voice for change, the must be viewed as being successful and reliable</a:t>
            </a:r>
          </a:p>
          <a:p>
            <a:pPr>
              <a:lnSpc>
                <a:spcPct val="90000"/>
              </a:lnSpc>
            </a:pPr>
            <a:r>
              <a:rPr lang="en-AU"/>
              <a:t>To foster change, a CIO must establish and then maintain the credibility of the IS organization</a:t>
            </a:r>
            <a:endParaRPr lang="en-US"/>
          </a:p>
          <a:p>
            <a:pPr lvl="2">
              <a:lnSpc>
                <a:spcPct val="90000"/>
              </a:lnSpc>
            </a:pP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8AAA4C08-4DEF-490C-B24A-7F07A848DBD8}" type="slidenum">
              <a:rPr lang="en-US"/>
              <a:pPr/>
              <a:t>39</a:t>
            </a:fld>
            <a:endParaRPr lang="en-US"/>
          </a:p>
        </p:txBody>
      </p:sp>
      <p:sp>
        <p:nvSpPr>
          <p:cNvPr id="338946" name="Rectangle 2"/>
          <p:cNvSpPr>
            <a:spLocks noGrp="1" noChangeArrowheads="1"/>
          </p:cNvSpPr>
          <p:nvPr>
            <p:ph type="title"/>
          </p:nvPr>
        </p:nvSpPr>
        <p:spPr>
          <a:xfrm>
            <a:off x="395288" y="350838"/>
            <a:ext cx="8280400" cy="1143000"/>
          </a:xfrm>
        </p:spPr>
        <p:txBody>
          <a:bodyPr>
            <a:normAutofit fontScale="90000"/>
          </a:bodyPr>
          <a:lstStyle/>
          <a:p>
            <a:pPr algn="l"/>
            <a:r>
              <a:rPr lang="en-US" sz="4800"/>
              <a:t>4. Managing:</a:t>
            </a:r>
            <a:r>
              <a:rPr lang="en-US" sz="4000"/>
              <a:t/>
            </a:r>
            <a:br>
              <a:rPr lang="en-US" sz="4000"/>
            </a:br>
            <a:r>
              <a:rPr lang="en-US" sz="2800"/>
              <a:t>Establishing Credibility</a:t>
            </a:r>
            <a:r>
              <a:rPr lang="en-US" sz="4000"/>
              <a:t> </a:t>
            </a:r>
          </a:p>
        </p:txBody>
      </p:sp>
      <p:sp>
        <p:nvSpPr>
          <p:cNvPr id="338947" name="Rectangle 3"/>
          <p:cNvSpPr>
            <a:spLocks noGrp="1" noChangeArrowheads="1"/>
          </p:cNvSpPr>
          <p:nvPr>
            <p:ph type="body" idx="1"/>
          </p:nvPr>
        </p:nvSpPr>
        <p:spPr>
          <a:xfrm>
            <a:off x="684213" y="1773238"/>
            <a:ext cx="7772400" cy="4572000"/>
          </a:xfrm>
        </p:spPr>
        <p:txBody>
          <a:bodyPr>
            <a:normAutofit/>
          </a:bodyPr>
          <a:lstStyle/>
          <a:p>
            <a:pPr>
              <a:lnSpc>
                <a:spcPct val="80000"/>
              </a:lnSpc>
            </a:pPr>
            <a:r>
              <a:rPr lang="en-AU" sz="2400" dirty="0"/>
              <a:t>The first job of IS management is to get the “today” operation in shape</a:t>
            </a:r>
          </a:p>
          <a:p>
            <a:pPr lvl="1">
              <a:lnSpc>
                <a:spcPct val="80000"/>
              </a:lnSpc>
            </a:pPr>
            <a:r>
              <a:rPr lang="en-AU" sz="2000" dirty="0"/>
              <a:t>Until that task is accomplished, CIOs will have little credibility with other top management</a:t>
            </a:r>
          </a:p>
          <a:p>
            <a:pPr>
              <a:lnSpc>
                <a:spcPct val="80000"/>
              </a:lnSpc>
            </a:pPr>
            <a:r>
              <a:rPr lang="en-AU" sz="2400" dirty="0"/>
              <a:t>Managing “today” includes:</a:t>
            </a:r>
          </a:p>
          <a:p>
            <a:pPr lvl="1">
              <a:lnSpc>
                <a:spcPct val="80000"/>
              </a:lnSpc>
            </a:pPr>
            <a:r>
              <a:rPr lang="en-AU" sz="2000" dirty="0"/>
              <a:t>Computer operations</a:t>
            </a:r>
          </a:p>
          <a:p>
            <a:pPr lvl="1">
              <a:lnSpc>
                <a:spcPct val="80000"/>
              </a:lnSpc>
            </a:pPr>
            <a:r>
              <a:rPr lang="en-AU" sz="2000" dirty="0"/>
              <a:t>Technical support (including networks)</a:t>
            </a:r>
          </a:p>
          <a:p>
            <a:pPr lvl="1">
              <a:lnSpc>
                <a:spcPct val="80000"/>
              </a:lnSpc>
            </a:pPr>
            <a:r>
              <a:rPr lang="en-AU" sz="2000" dirty="0"/>
              <a:t>The help desk, and</a:t>
            </a:r>
          </a:p>
          <a:p>
            <a:pPr lvl="1">
              <a:lnSpc>
                <a:spcPct val="80000"/>
              </a:lnSpc>
            </a:pPr>
            <a:r>
              <a:rPr lang="en-AU" sz="2000" dirty="0"/>
              <a:t>Maintenance and enhancement of existing systems</a:t>
            </a:r>
          </a:p>
          <a:p>
            <a:pPr>
              <a:lnSpc>
                <a:spcPct val="80000"/>
              </a:lnSpc>
            </a:pPr>
            <a:r>
              <a:rPr lang="en-AU" sz="2400" dirty="0"/>
              <a:t>Delivery oriented with a high level of service</a:t>
            </a:r>
          </a:p>
          <a:p>
            <a:pPr>
              <a:lnSpc>
                <a:spcPct val="80000"/>
              </a:lnSpc>
            </a:pPr>
            <a:r>
              <a:rPr lang="en-AU" sz="2400" dirty="0"/>
              <a:t>Some = outsource parts</a:t>
            </a:r>
          </a:p>
          <a:p>
            <a:pPr>
              <a:lnSpc>
                <a:spcPct val="80000"/>
              </a:lnSpc>
              <a:buNone/>
            </a:pPr>
            <a:endParaRPr lang="en-AU" sz="2400" dirty="0"/>
          </a:p>
          <a:p>
            <a:pPr>
              <a:lnSpc>
                <a:spcPct val="80000"/>
              </a:lnSpc>
            </a:pPr>
            <a:r>
              <a:rPr lang="en-AU" sz="2400" dirty="0"/>
              <a:t>Once you have “today” working well – they will listen to you </a:t>
            </a:r>
            <a:r>
              <a:rPr lang="en-AU" sz="2400" dirty="0" smtClean="0"/>
              <a:t> </a:t>
            </a:r>
            <a:r>
              <a:rPr lang="en-AU" sz="2400" dirty="0"/>
              <a:t>“tomorrow”</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0D4C4DDD-619D-4A3E-94E2-4780F2B5F15B}" type="slidenum">
              <a:rPr lang="en-US"/>
              <a:pPr/>
              <a:t>4</a:t>
            </a:fld>
            <a:endParaRPr lang="en-US"/>
          </a:p>
        </p:txBody>
      </p:sp>
      <p:sp>
        <p:nvSpPr>
          <p:cNvPr id="133122" name="Text Box 2"/>
          <p:cNvSpPr txBox="1">
            <a:spLocks noChangeArrowheads="1"/>
          </p:cNvSpPr>
          <p:nvPr/>
        </p:nvSpPr>
        <p:spPr bwMode="auto">
          <a:xfrm>
            <a:off x="685800" y="365125"/>
            <a:ext cx="8229600" cy="823913"/>
          </a:xfrm>
          <a:prstGeom prst="rect">
            <a:avLst/>
          </a:prstGeom>
          <a:noFill/>
          <a:ln w="9525">
            <a:noFill/>
            <a:miter lim="800000"/>
            <a:headEnd/>
            <a:tailEnd/>
          </a:ln>
          <a:effectLst/>
        </p:spPr>
        <p:txBody>
          <a:bodyPr>
            <a:spAutoFit/>
          </a:bodyPr>
          <a:lstStyle/>
          <a:p>
            <a:pPr algn="ctr">
              <a:spcBef>
                <a:spcPct val="50000"/>
              </a:spcBef>
            </a:pPr>
            <a:r>
              <a:rPr lang="en-US" sz="4800" b="1">
                <a:solidFill>
                  <a:schemeClr val="tx2"/>
                </a:solidFill>
                <a:latin typeface="Arial" charset="0"/>
              </a:rPr>
              <a:t>Introduction </a:t>
            </a:r>
            <a:r>
              <a:rPr lang="en-US" sz="2800" b="1">
                <a:solidFill>
                  <a:schemeClr val="tx2"/>
                </a:solidFill>
                <a:latin typeface="Arial" charset="0"/>
              </a:rPr>
              <a:t>cont.</a:t>
            </a:r>
            <a:r>
              <a:rPr lang="en-US" sz="4000">
                <a:solidFill>
                  <a:schemeClr val="tx2"/>
                </a:solidFill>
                <a:latin typeface="Arial" charset="0"/>
              </a:rPr>
              <a:t> </a:t>
            </a:r>
          </a:p>
        </p:txBody>
      </p:sp>
      <p:sp>
        <p:nvSpPr>
          <p:cNvPr id="133123" name="Text Box 3"/>
          <p:cNvSpPr txBox="1">
            <a:spLocks noChangeArrowheads="1"/>
          </p:cNvSpPr>
          <p:nvPr/>
        </p:nvSpPr>
        <p:spPr bwMode="auto">
          <a:xfrm>
            <a:off x="684213" y="1773238"/>
            <a:ext cx="8001000" cy="3323987"/>
          </a:xfrm>
          <a:prstGeom prst="rect">
            <a:avLst/>
          </a:prstGeom>
          <a:noFill/>
          <a:ln w="9525">
            <a:noFill/>
            <a:miter lim="800000"/>
            <a:headEnd/>
            <a:tailEnd/>
          </a:ln>
          <a:effectLst/>
        </p:spPr>
        <p:txBody>
          <a:bodyPr wrap="square">
            <a:spAutoFit/>
          </a:bodyPr>
          <a:lstStyle/>
          <a:p>
            <a:pPr marL="457200" indent="-457200" algn="just">
              <a:spcBef>
                <a:spcPct val="50000"/>
              </a:spcBef>
              <a:buClr>
                <a:schemeClr val="tx2"/>
              </a:buClr>
              <a:buFontTx/>
              <a:buChar char="•"/>
            </a:pPr>
            <a:r>
              <a:rPr lang="en-US" sz="2800" dirty="0">
                <a:latin typeface="Arial" charset="0"/>
              </a:rPr>
              <a:t>Responsibilities of the head of IS now go far beyond operating highly efficient ‘production programming shops’</a:t>
            </a:r>
          </a:p>
          <a:p>
            <a:pPr marL="457200" indent="-457200" algn="just">
              <a:spcBef>
                <a:spcPct val="50000"/>
              </a:spcBef>
              <a:buClr>
                <a:schemeClr val="tx2"/>
              </a:buClr>
              <a:buFontTx/>
              <a:buChar char="•"/>
            </a:pPr>
            <a:r>
              <a:rPr lang="en-US" sz="2800" dirty="0">
                <a:latin typeface="Arial" charset="0"/>
              </a:rPr>
              <a:t>These executives are now part of top management and help form the goals of the enterprise in partnership with the CEO, CFO and other members of top management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117F6DD4-F14F-4FC9-B5EE-1414E4099577}" type="slidenum">
              <a:rPr lang="en-US"/>
              <a:pPr/>
              <a:t>40</a:t>
            </a:fld>
            <a:endParaRPr lang="en-US"/>
          </a:p>
        </p:txBody>
      </p:sp>
      <p:sp>
        <p:nvSpPr>
          <p:cNvPr id="336898" name="Rectangle 2"/>
          <p:cNvSpPr>
            <a:spLocks noGrp="1" noChangeArrowheads="1"/>
          </p:cNvSpPr>
          <p:nvPr>
            <p:ph type="title"/>
          </p:nvPr>
        </p:nvSpPr>
        <p:spPr>
          <a:xfrm>
            <a:off x="395288" y="350838"/>
            <a:ext cx="8280400" cy="1143000"/>
          </a:xfrm>
        </p:spPr>
        <p:txBody>
          <a:bodyPr>
            <a:normAutofit fontScale="90000"/>
          </a:bodyPr>
          <a:lstStyle/>
          <a:p>
            <a:pPr algn="l"/>
            <a:r>
              <a:rPr lang="en-US" sz="4800"/>
              <a:t>4. Managing:</a:t>
            </a:r>
            <a:r>
              <a:rPr lang="en-US" sz="4000"/>
              <a:t/>
            </a:r>
            <a:br>
              <a:rPr lang="en-US" sz="4000"/>
            </a:br>
            <a:r>
              <a:rPr lang="en-US" sz="3600"/>
              <a:t>Fostering Change</a:t>
            </a:r>
            <a:r>
              <a:rPr lang="en-US" sz="4000"/>
              <a:t> </a:t>
            </a:r>
          </a:p>
        </p:txBody>
      </p:sp>
      <p:sp>
        <p:nvSpPr>
          <p:cNvPr id="336899" name="Rectangle 3"/>
          <p:cNvSpPr>
            <a:spLocks noGrp="1" noChangeArrowheads="1"/>
          </p:cNvSpPr>
          <p:nvPr>
            <p:ph type="body" idx="1"/>
          </p:nvPr>
        </p:nvSpPr>
        <p:spPr>
          <a:xfrm>
            <a:off x="684213" y="1773238"/>
            <a:ext cx="7772400" cy="4572000"/>
          </a:xfrm>
        </p:spPr>
        <p:txBody>
          <a:bodyPr/>
          <a:lstStyle/>
          <a:p>
            <a:r>
              <a:rPr lang="en-US" sz="2800"/>
              <a:t>‘Techies’ presume a technically elegant system is a successful one</a:t>
            </a:r>
          </a:p>
          <a:p>
            <a:pPr lvl="1"/>
            <a:r>
              <a:rPr lang="en-US" sz="2400"/>
              <a:t>Not so. Many technically sound systems have turned into implementation failures because the people side of the system was not handled correctly</a:t>
            </a:r>
          </a:p>
          <a:p>
            <a:r>
              <a:rPr lang="en-US" sz="2800"/>
              <a:t>IT is all about managing change</a:t>
            </a:r>
          </a:p>
          <a:p>
            <a:pPr lvl="1"/>
            <a:r>
              <a:rPr lang="en-US" sz="2400"/>
              <a:t>New systems require changing how work is done</a:t>
            </a:r>
          </a:p>
          <a:p>
            <a:pPr lvl="1"/>
            <a:r>
              <a:rPr lang="en-US" sz="2400"/>
              <a:t>Focusing on the technical aspects is only ‘half’ the job. The other job is change management</a:t>
            </a:r>
          </a:p>
          <a:p>
            <a:pPr lvl="2"/>
            <a:endParaRPr lang="en-US" sz="20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15EF3658-0CB6-4008-8E1F-A1C575880581}" type="slidenum">
              <a:rPr lang="en-US"/>
              <a:pPr/>
              <a:t>41</a:t>
            </a:fld>
            <a:endParaRPr lang="en-US"/>
          </a:p>
        </p:txBody>
      </p:sp>
      <p:sp>
        <p:nvSpPr>
          <p:cNvPr id="219138" name="Rectangle 2"/>
          <p:cNvSpPr>
            <a:spLocks noGrp="1" noChangeArrowheads="1"/>
          </p:cNvSpPr>
          <p:nvPr>
            <p:ph type="title"/>
          </p:nvPr>
        </p:nvSpPr>
        <p:spPr>
          <a:xfrm>
            <a:off x="395288" y="350838"/>
            <a:ext cx="8280400" cy="1143000"/>
          </a:xfrm>
        </p:spPr>
        <p:txBody>
          <a:bodyPr>
            <a:normAutofit fontScale="90000"/>
          </a:bodyPr>
          <a:lstStyle/>
          <a:p>
            <a:pPr algn="l"/>
            <a:r>
              <a:rPr lang="en-US" sz="4800"/>
              <a:t>4. Managing:</a:t>
            </a:r>
            <a:r>
              <a:rPr lang="en-US" sz="4000"/>
              <a:t/>
            </a:r>
            <a:br>
              <a:rPr lang="en-US" sz="4000"/>
            </a:br>
            <a:r>
              <a:rPr lang="en-US" sz="3600"/>
              <a:t>Fostering Change</a:t>
            </a:r>
            <a:r>
              <a:rPr lang="en-US" sz="4000"/>
              <a:t> </a:t>
            </a:r>
            <a:r>
              <a:rPr lang="en-US" sz="2000"/>
              <a:t>cont.</a:t>
            </a:r>
          </a:p>
        </p:txBody>
      </p:sp>
      <p:sp>
        <p:nvSpPr>
          <p:cNvPr id="219139" name="Rectangle 3"/>
          <p:cNvSpPr>
            <a:spLocks noGrp="1" noChangeArrowheads="1"/>
          </p:cNvSpPr>
          <p:nvPr>
            <p:ph type="body" idx="1"/>
          </p:nvPr>
        </p:nvSpPr>
        <p:spPr>
          <a:xfrm>
            <a:off x="684213" y="1773238"/>
            <a:ext cx="7772400" cy="4572000"/>
          </a:xfrm>
        </p:spPr>
        <p:txBody>
          <a:bodyPr/>
          <a:lstStyle/>
          <a:p>
            <a:pPr>
              <a:lnSpc>
                <a:spcPct val="90000"/>
              </a:lnSpc>
            </a:pPr>
            <a:r>
              <a:rPr lang="en-US"/>
              <a:t>People resist change, especially technological change</a:t>
            </a:r>
          </a:p>
          <a:p>
            <a:pPr>
              <a:lnSpc>
                <a:spcPct val="90000"/>
              </a:lnSpc>
            </a:pPr>
            <a:r>
              <a:rPr lang="en-US"/>
              <a:t>May react in several ways:</a:t>
            </a:r>
          </a:p>
          <a:p>
            <a:pPr lvl="1">
              <a:lnSpc>
                <a:spcPct val="90000"/>
              </a:lnSpc>
            </a:pPr>
            <a:r>
              <a:rPr lang="en-US"/>
              <a:t>Deny, distort or delude</a:t>
            </a:r>
          </a:p>
          <a:p>
            <a:pPr>
              <a:lnSpc>
                <a:spcPct val="90000"/>
              </a:lnSpc>
            </a:pPr>
            <a:endParaRPr lang="en-US"/>
          </a:p>
          <a:p>
            <a:pPr>
              <a:lnSpc>
                <a:spcPct val="90000"/>
              </a:lnSpc>
            </a:pPr>
            <a:r>
              <a:rPr lang="en-US"/>
              <a:t>ODR (and others) methodology:</a:t>
            </a:r>
          </a:p>
          <a:p>
            <a:pPr lvl="1">
              <a:lnSpc>
                <a:spcPct val="90000"/>
              </a:lnSpc>
            </a:pPr>
            <a:r>
              <a:rPr lang="en-US"/>
              <a:t>Sponsor</a:t>
            </a:r>
          </a:p>
          <a:p>
            <a:pPr lvl="1">
              <a:lnSpc>
                <a:spcPct val="90000"/>
              </a:lnSpc>
            </a:pPr>
            <a:r>
              <a:rPr lang="en-US"/>
              <a:t>Change agent</a:t>
            </a:r>
          </a:p>
          <a:p>
            <a:pPr lvl="1">
              <a:lnSpc>
                <a:spcPct val="90000"/>
              </a:lnSpc>
            </a:pPr>
            <a:r>
              <a:rPr lang="en-US"/>
              <a:t>Target</a:t>
            </a:r>
          </a:p>
          <a:p>
            <a:pPr lvl="2">
              <a:lnSpc>
                <a:spcPct val="90000"/>
              </a:lnSpc>
            </a:pP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B3248307-EEF6-454F-A1E2-07D18B6B7A53}" type="slidenum">
              <a:rPr lang="en-US"/>
              <a:pPr/>
              <a:t>42</a:t>
            </a:fld>
            <a:endParaRPr lang="en-US"/>
          </a:p>
        </p:txBody>
      </p:sp>
      <p:sp>
        <p:nvSpPr>
          <p:cNvPr id="220162" name="Rectangle 2"/>
          <p:cNvSpPr>
            <a:spLocks noGrp="1" noChangeArrowheads="1"/>
          </p:cNvSpPr>
          <p:nvPr>
            <p:ph type="title"/>
          </p:nvPr>
        </p:nvSpPr>
        <p:spPr>
          <a:xfrm>
            <a:off x="395288" y="350838"/>
            <a:ext cx="8280400" cy="1143000"/>
          </a:xfrm>
        </p:spPr>
        <p:txBody>
          <a:bodyPr>
            <a:normAutofit fontScale="90000"/>
          </a:bodyPr>
          <a:lstStyle/>
          <a:p>
            <a:pPr algn="l"/>
            <a:r>
              <a:rPr lang="en-US" sz="4800"/>
              <a:t>4. Managing:</a:t>
            </a:r>
            <a:r>
              <a:rPr lang="en-US" sz="4000"/>
              <a:t/>
            </a:r>
            <a:br>
              <a:rPr lang="en-US" sz="4000"/>
            </a:br>
            <a:r>
              <a:rPr lang="en-US" sz="3600"/>
              <a:t>Fostering Change</a:t>
            </a:r>
            <a:r>
              <a:rPr lang="en-US" sz="4000"/>
              <a:t> </a:t>
            </a:r>
            <a:r>
              <a:rPr lang="en-US" sz="2000"/>
              <a:t>cont.</a:t>
            </a:r>
          </a:p>
        </p:txBody>
      </p:sp>
      <p:sp>
        <p:nvSpPr>
          <p:cNvPr id="220163" name="Rectangle 3"/>
          <p:cNvSpPr>
            <a:spLocks noGrp="1" noChangeArrowheads="1"/>
          </p:cNvSpPr>
          <p:nvPr>
            <p:ph type="body" idx="1"/>
          </p:nvPr>
        </p:nvSpPr>
        <p:spPr>
          <a:xfrm>
            <a:off x="539750" y="1773238"/>
            <a:ext cx="8064500" cy="4572000"/>
          </a:xfrm>
        </p:spPr>
        <p:txBody>
          <a:bodyPr/>
          <a:lstStyle/>
          <a:p>
            <a:r>
              <a:rPr lang="en-US"/>
              <a:t>Working across Organizational Lines</a:t>
            </a:r>
          </a:p>
          <a:p>
            <a:pPr lvl="1"/>
            <a:r>
              <a:rPr lang="en-US"/>
              <a:t>CIOs now find that systems they implement affect people outside their firm</a:t>
            </a:r>
          </a:p>
          <a:p>
            <a:r>
              <a:rPr lang="en-US"/>
              <a:t>Supply side = fewer suppliers but deeper relationships</a:t>
            </a:r>
          </a:p>
          <a:p>
            <a:r>
              <a:rPr lang="en-US"/>
              <a:t>Customer side = need buy-in to building / using inter-business systems </a:t>
            </a:r>
          </a:p>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7CC54C51-0F2E-4987-B47A-A00F79611E1F}" type="slidenum">
              <a:rPr lang="en-US"/>
              <a:pPr/>
              <a:t>43</a:t>
            </a:fld>
            <a:endParaRPr lang="en-US"/>
          </a:p>
        </p:txBody>
      </p:sp>
      <p:sp>
        <p:nvSpPr>
          <p:cNvPr id="162818" name="Text Box 2"/>
          <p:cNvSpPr txBox="1">
            <a:spLocks noChangeArrowheads="1"/>
          </p:cNvSpPr>
          <p:nvPr/>
        </p:nvSpPr>
        <p:spPr bwMode="auto">
          <a:xfrm>
            <a:off x="228600" y="1828800"/>
            <a:ext cx="8915400" cy="3776663"/>
          </a:xfrm>
          <a:prstGeom prst="rect">
            <a:avLst/>
          </a:prstGeom>
          <a:noFill/>
          <a:ln w="9525">
            <a:noFill/>
            <a:miter lim="800000"/>
            <a:headEnd/>
            <a:tailEnd/>
          </a:ln>
          <a:effectLst/>
        </p:spPr>
        <p:txBody>
          <a:bodyPr>
            <a:spAutoFit/>
          </a:bodyPr>
          <a:lstStyle/>
          <a:p>
            <a:pPr>
              <a:spcBef>
                <a:spcPct val="50000"/>
              </a:spcBef>
              <a:buClr>
                <a:schemeClr val="folHlink"/>
              </a:buClr>
              <a:buFont typeface="Wingdings" pitchFamily="2" charset="2"/>
              <a:buNone/>
            </a:pPr>
            <a:r>
              <a:rPr lang="en-US" sz="4400">
                <a:latin typeface="Arial" charset="0"/>
              </a:rPr>
              <a:t> </a:t>
            </a:r>
          </a:p>
          <a:p>
            <a:pPr>
              <a:spcBef>
                <a:spcPct val="50000"/>
              </a:spcBef>
              <a:buClr>
                <a:schemeClr val="tx2"/>
              </a:buClr>
              <a:buFont typeface="Wingdings" pitchFamily="2" charset="2"/>
              <a:buChar char="§"/>
            </a:pPr>
            <a:r>
              <a:rPr lang="en-US" sz="4400">
                <a:latin typeface="Arial" charset="0"/>
              </a:rPr>
              <a:t> </a:t>
            </a:r>
            <a:r>
              <a:rPr lang="en-US" sz="4400" b="1">
                <a:latin typeface="Arial" charset="0"/>
              </a:rPr>
              <a:t>UNDERSTAND THE BUSINESS</a:t>
            </a:r>
          </a:p>
          <a:p>
            <a:pPr>
              <a:spcBef>
                <a:spcPct val="50000"/>
              </a:spcBef>
              <a:buClr>
                <a:schemeClr val="tx2"/>
              </a:buClr>
              <a:buFont typeface="Wingdings" pitchFamily="2" charset="2"/>
              <a:buChar char="§"/>
            </a:pPr>
            <a:r>
              <a:rPr lang="en-US" sz="4400" b="1">
                <a:latin typeface="Arial" charset="0"/>
              </a:rPr>
              <a:t> TALK TO PEOPLE</a:t>
            </a:r>
          </a:p>
          <a:p>
            <a:pPr>
              <a:spcBef>
                <a:spcPct val="50000"/>
              </a:spcBef>
              <a:buClr>
                <a:schemeClr val="bg2"/>
              </a:buClr>
              <a:buFont typeface="Wingdings" pitchFamily="2" charset="2"/>
              <a:buNone/>
            </a:pPr>
            <a:endParaRPr lang="en-US" sz="4400">
              <a:latin typeface="Arial" charset="0"/>
            </a:endParaRPr>
          </a:p>
        </p:txBody>
      </p:sp>
      <p:sp>
        <p:nvSpPr>
          <p:cNvPr id="162819" name="Text Box 3"/>
          <p:cNvSpPr txBox="1">
            <a:spLocks noChangeArrowheads="1"/>
          </p:cNvSpPr>
          <p:nvPr/>
        </p:nvSpPr>
        <p:spPr bwMode="auto">
          <a:xfrm>
            <a:off x="1447800" y="228600"/>
            <a:ext cx="6705600" cy="1098550"/>
          </a:xfrm>
          <a:prstGeom prst="rect">
            <a:avLst/>
          </a:prstGeom>
          <a:noFill/>
          <a:ln w="9525">
            <a:noFill/>
            <a:miter lim="800000"/>
            <a:headEnd/>
            <a:tailEnd/>
          </a:ln>
          <a:effectLst/>
        </p:spPr>
        <p:txBody>
          <a:bodyPr>
            <a:spAutoFit/>
          </a:bodyPr>
          <a:lstStyle/>
          <a:p>
            <a:pPr algn="ctr">
              <a:spcBef>
                <a:spcPct val="50000"/>
              </a:spcBef>
            </a:pPr>
            <a:r>
              <a:rPr lang="en-US" sz="6600">
                <a:solidFill>
                  <a:schemeClr val="tx2"/>
                </a:solidFill>
                <a:latin typeface="Arial" charset="0"/>
              </a:rPr>
              <a:t>ALSO</a:t>
            </a:r>
            <a:r>
              <a:rPr lang="en-US" sz="3600">
                <a:solidFill>
                  <a:schemeClr val="tx2"/>
                </a:solidFill>
                <a:latin typeface="Arial" charset="0"/>
              </a:rPr>
              <a:t> </a:t>
            </a:r>
            <a:endParaRPr lang="en-US" sz="3600">
              <a:solidFill>
                <a:schemeClr val="tx2"/>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lgn="just">
              <a:buFont typeface="+mj-lt"/>
              <a:buAutoNum type="arabicPeriod"/>
            </a:pPr>
            <a:r>
              <a:rPr lang="en-US" dirty="0" smtClean="0"/>
              <a:t>Give example of innovations waves of </a:t>
            </a:r>
            <a:r>
              <a:rPr lang="en-US" dirty="0" err="1" smtClean="0"/>
              <a:t>inovation</a:t>
            </a:r>
            <a:r>
              <a:rPr lang="en-US" dirty="0" smtClean="0"/>
              <a:t> of IT for an organizations</a:t>
            </a:r>
          </a:p>
          <a:p>
            <a:pPr marL="514350" indent="-514350" algn="just">
              <a:buFont typeface="+mj-lt"/>
              <a:buAutoNum type="arabicPeriod"/>
            </a:pPr>
            <a:r>
              <a:rPr lang="en-US" dirty="0" smtClean="0"/>
              <a:t>Explain early IS job and today IS job.</a:t>
            </a:r>
          </a:p>
          <a:p>
            <a:pPr marL="514350" indent="-514350" algn="just">
              <a:buFont typeface="+mj-lt"/>
              <a:buAutoNum type="arabicPeriod"/>
            </a:pPr>
            <a:r>
              <a:rPr lang="en-US" dirty="0" smtClean="0"/>
              <a:t>Explain how to implement </a:t>
            </a:r>
            <a:r>
              <a:rPr lang="en-US" dirty="0" smtClean="0"/>
              <a:t>seven approaches</a:t>
            </a:r>
            <a:r>
              <a:rPr lang="en-US" dirty="0" smtClean="0">
                <a:latin typeface="Arial" charset="0"/>
              </a:rPr>
              <a:t> that used by </a:t>
            </a:r>
            <a:r>
              <a:rPr lang="en-US" dirty="0" smtClean="0"/>
              <a:t>CIOs to understand the business and its environment</a:t>
            </a:r>
            <a:r>
              <a:rPr lang="en-US" dirty="0" smtClean="0">
                <a:latin typeface="Arial" charset="0"/>
              </a:rPr>
              <a:t>.</a:t>
            </a:r>
          </a:p>
          <a:p>
            <a:pPr marL="514350" indent="-514350" algn="just">
              <a:buFont typeface="+mj-lt"/>
              <a:buAutoNum type="arabicPeriod"/>
            </a:pPr>
            <a:r>
              <a:rPr lang="en-US" dirty="0" smtClean="0">
                <a:latin typeface="Arial" charset="0"/>
              </a:rPr>
              <a:t>What is the importance of IT Governance</a:t>
            </a:r>
          </a:p>
          <a:p>
            <a:pPr marL="514350" indent="-514350" algn="just">
              <a:buFont typeface="+mj-lt"/>
              <a:buAutoNum type="arabicPeriod"/>
            </a:pPr>
            <a:r>
              <a:rPr lang="en-US" dirty="0" smtClean="0">
                <a:latin typeface="Arial" charset="0"/>
              </a:rPr>
              <a:t>How to make right decision to invest in IT</a:t>
            </a:r>
          </a:p>
          <a:p>
            <a:pPr marL="514350" indent="-514350" algn="just">
              <a:buFont typeface="+mj-lt"/>
              <a:buAutoNum type="arabicPeriod"/>
            </a:pPr>
            <a:r>
              <a:rPr lang="en-US" dirty="0" smtClean="0">
                <a:latin typeface="Arial" charset="0"/>
              </a:rPr>
              <a:t>Give your explanation how to maintain credibility of IS organizations to support changes</a:t>
            </a:r>
            <a:endParaRPr lang="en-US" dirty="0" smtClean="0">
              <a:latin typeface="Arial" charset="0"/>
            </a:endParaRPr>
          </a:p>
          <a:p>
            <a:pPr marL="514350" indent="-514350" algn="just">
              <a:buFont typeface="+mj-lt"/>
              <a:buAutoNum type="arabicPeriod"/>
            </a:pPr>
            <a:endParaRPr lang="en-US" dirty="0" smtClean="0">
              <a:latin typeface="Arial" charset="0"/>
            </a:endParaRPr>
          </a:p>
          <a:p>
            <a:pPr marL="514350" indent="-514350" algn="just">
              <a:buFont typeface="+mj-lt"/>
              <a:buAutoNum type="arabicPeriod"/>
            </a:pPr>
            <a:endParaRPr lang="en-US" dirty="0" smtClean="0"/>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p:txBody>
          <a:bodyPr/>
          <a:lstStyle/>
          <a:p>
            <a:r>
              <a:rPr lang="en-US"/>
              <a:t>©2006 Barbara C. McNurlin. Published by Pearson Education.</a:t>
            </a:r>
          </a:p>
        </p:txBody>
      </p:sp>
      <p:sp>
        <p:nvSpPr>
          <p:cNvPr id="7" name="Slide Number Placeholder 3"/>
          <p:cNvSpPr>
            <a:spLocks noGrp="1"/>
          </p:cNvSpPr>
          <p:nvPr>
            <p:ph type="sldNum" sz="quarter" idx="12"/>
          </p:nvPr>
        </p:nvSpPr>
        <p:spPr/>
        <p:txBody>
          <a:bodyPr/>
          <a:lstStyle/>
          <a:p>
            <a:r>
              <a:rPr lang="en-US"/>
              <a:t>2-</a:t>
            </a:r>
            <a:fld id="{3885EC98-5B3A-49CF-B2A2-A514CA833EC2}" type="slidenum">
              <a:rPr lang="en-US"/>
              <a:pPr/>
              <a:t>5</a:t>
            </a:fld>
            <a:endParaRPr lang="en-US"/>
          </a:p>
        </p:txBody>
      </p:sp>
      <p:sp>
        <p:nvSpPr>
          <p:cNvPr id="59394" name="Text Box 2"/>
          <p:cNvSpPr txBox="1">
            <a:spLocks noChangeArrowheads="1"/>
          </p:cNvSpPr>
          <p:nvPr/>
        </p:nvSpPr>
        <p:spPr bwMode="auto">
          <a:xfrm>
            <a:off x="304800" y="381000"/>
            <a:ext cx="8458200" cy="650875"/>
          </a:xfrm>
          <a:prstGeom prst="rect">
            <a:avLst/>
          </a:prstGeom>
          <a:noFill/>
          <a:ln w="9525">
            <a:solidFill>
              <a:schemeClr val="tx2"/>
            </a:solidFill>
            <a:miter lim="800000"/>
            <a:headEnd/>
            <a:tailEnd/>
          </a:ln>
          <a:effectLst/>
        </p:spPr>
        <p:txBody>
          <a:bodyPr>
            <a:spAutoFit/>
          </a:bodyPr>
          <a:lstStyle/>
          <a:p>
            <a:pPr algn="ctr">
              <a:spcBef>
                <a:spcPct val="50000"/>
              </a:spcBef>
            </a:pPr>
            <a:r>
              <a:rPr lang="en-US" sz="3600" b="1">
                <a:solidFill>
                  <a:schemeClr val="tx2"/>
                </a:solidFill>
                <a:latin typeface="Arial" charset="0"/>
              </a:rPr>
              <a:t>Where Is the IS Organization Headed?</a:t>
            </a:r>
          </a:p>
        </p:txBody>
      </p:sp>
      <p:sp>
        <p:nvSpPr>
          <p:cNvPr id="59397" name="Text Box 5"/>
          <p:cNvSpPr txBox="1">
            <a:spLocks noChangeArrowheads="1"/>
          </p:cNvSpPr>
          <p:nvPr/>
        </p:nvSpPr>
        <p:spPr bwMode="auto">
          <a:xfrm>
            <a:off x="457200" y="1143000"/>
            <a:ext cx="8229600" cy="641350"/>
          </a:xfrm>
          <a:prstGeom prst="rect">
            <a:avLst/>
          </a:prstGeom>
          <a:noFill/>
          <a:ln w="9525">
            <a:noFill/>
            <a:miter lim="800000"/>
            <a:headEnd/>
            <a:tailEnd/>
          </a:ln>
          <a:effectLst/>
        </p:spPr>
        <p:txBody>
          <a:bodyPr>
            <a:spAutoFit/>
          </a:bodyPr>
          <a:lstStyle/>
          <a:p>
            <a:pPr algn="ctr">
              <a:spcBef>
                <a:spcPct val="50000"/>
              </a:spcBef>
            </a:pPr>
            <a:r>
              <a:rPr lang="en-US" sz="3600">
                <a:latin typeface="Arial" charset="0"/>
              </a:rPr>
              <a:t>Escalating Benefits of IT</a:t>
            </a:r>
          </a:p>
        </p:txBody>
      </p:sp>
      <p:pic>
        <p:nvPicPr>
          <p:cNvPr id="59399" name="Picture 7" descr="fig2-1"/>
          <p:cNvPicPr>
            <a:picLocks noChangeAspect="1" noChangeArrowheads="1"/>
          </p:cNvPicPr>
          <p:nvPr/>
        </p:nvPicPr>
        <p:blipFill>
          <a:blip r:embed="rId3"/>
          <a:srcRect/>
          <a:stretch>
            <a:fillRect/>
          </a:stretch>
        </p:blipFill>
        <p:spPr bwMode="auto">
          <a:xfrm>
            <a:off x="611188" y="1773238"/>
            <a:ext cx="8123237" cy="439896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C22FA799-D146-472E-ABF2-AEEA02B272B1}" type="slidenum">
              <a:rPr lang="en-US"/>
              <a:pPr/>
              <a:t>6</a:t>
            </a:fld>
            <a:endParaRPr lang="en-US"/>
          </a:p>
        </p:txBody>
      </p:sp>
      <p:sp>
        <p:nvSpPr>
          <p:cNvPr id="136194" name="Rectangle 2"/>
          <p:cNvSpPr>
            <a:spLocks noGrp="1" noChangeArrowheads="1"/>
          </p:cNvSpPr>
          <p:nvPr>
            <p:ph type="title"/>
          </p:nvPr>
        </p:nvSpPr>
        <p:spPr>
          <a:xfrm>
            <a:off x="685800" y="593725"/>
            <a:ext cx="7772400" cy="900113"/>
          </a:xfrm>
        </p:spPr>
        <p:txBody>
          <a:bodyPr>
            <a:normAutofit fontScale="90000"/>
          </a:bodyPr>
          <a:lstStyle/>
          <a:p>
            <a:r>
              <a:rPr lang="en-US"/>
              <a:t>Waves of Innovation</a:t>
            </a:r>
            <a:br>
              <a:rPr lang="en-US"/>
            </a:br>
            <a:r>
              <a:rPr lang="en-US" sz="2400"/>
              <a:t>- Below the line (Saving $)</a:t>
            </a:r>
          </a:p>
        </p:txBody>
      </p:sp>
      <p:sp>
        <p:nvSpPr>
          <p:cNvPr id="136195" name="Rectangle 3"/>
          <p:cNvSpPr>
            <a:spLocks noGrp="1" noChangeArrowheads="1"/>
          </p:cNvSpPr>
          <p:nvPr>
            <p:ph type="body" idx="1"/>
          </p:nvPr>
        </p:nvSpPr>
        <p:spPr>
          <a:xfrm>
            <a:off x="684213" y="1989138"/>
            <a:ext cx="7772400" cy="4114800"/>
          </a:xfrm>
        </p:spPr>
        <p:txBody>
          <a:bodyPr/>
          <a:lstStyle/>
          <a:p>
            <a:pPr>
              <a:lnSpc>
                <a:spcPct val="80000"/>
              </a:lnSpc>
            </a:pPr>
            <a:r>
              <a:rPr lang="en-US" sz="2800"/>
              <a:t>Wave 1: Reducing costs</a:t>
            </a:r>
          </a:p>
          <a:p>
            <a:pPr lvl="1">
              <a:lnSpc>
                <a:spcPct val="80000"/>
              </a:lnSpc>
            </a:pPr>
            <a:r>
              <a:rPr lang="en-US" sz="2400"/>
              <a:t>Began in the ’60s</a:t>
            </a:r>
          </a:p>
          <a:p>
            <a:pPr lvl="1">
              <a:lnSpc>
                <a:spcPct val="80000"/>
              </a:lnSpc>
            </a:pPr>
            <a:r>
              <a:rPr lang="en-US" sz="2400"/>
              <a:t>Focused on increasing the productivity of individuals and business areas by e.g. automating manual processes</a:t>
            </a:r>
          </a:p>
          <a:p>
            <a:pPr lvl="1">
              <a:lnSpc>
                <a:spcPct val="80000"/>
              </a:lnSpc>
            </a:pPr>
            <a:endParaRPr lang="en-US" sz="2400"/>
          </a:p>
          <a:p>
            <a:pPr>
              <a:lnSpc>
                <a:spcPct val="80000"/>
              </a:lnSpc>
            </a:pPr>
            <a:r>
              <a:rPr lang="en-US" sz="2800"/>
              <a:t>Wave 2: Leveraging Investments</a:t>
            </a:r>
          </a:p>
          <a:p>
            <a:pPr lvl="1">
              <a:lnSpc>
                <a:spcPct val="80000"/>
              </a:lnSpc>
            </a:pPr>
            <a:r>
              <a:rPr lang="en-US" sz="2400"/>
              <a:t>Began in the ’70s</a:t>
            </a:r>
          </a:p>
          <a:p>
            <a:pPr lvl="1">
              <a:lnSpc>
                <a:spcPct val="80000"/>
              </a:lnSpc>
            </a:pPr>
            <a:r>
              <a:rPr lang="en-US" sz="2400"/>
              <a:t>Concentrated on more effective use of corporate assets</a:t>
            </a:r>
          </a:p>
          <a:p>
            <a:pPr lvl="1">
              <a:lnSpc>
                <a:spcPct val="80000"/>
              </a:lnSpc>
            </a:pPr>
            <a:r>
              <a:rPr lang="en-US" sz="2400"/>
              <a:t>Systems justified on ROI, cash flow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CE3EE731-0202-4CE9-BB15-B04980A8679E}" type="slidenum">
              <a:rPr lang="en-US"/>
              <a:pPr/>
              <a:t>7</a:t>
            </a:fld>
            <a:endParaRPr lang="en-US"/>
          </a:p>
        </p:txBody>
      </p:sp>
      <p:sp>
        <p:nvSpPr>
          <p:cNvPr id="137218" name="Rectangle 2"/>
          <p:cNvSpPr>
            <a:spLocks noGrp="1" noChangeArrowheads="1"/>
          </p:cNvSpPr>
          <p:nvPr>
            <p:ph type="title"/>
          </p:nvPr>
        </p:nvSpPr>
        <p:spPr>
          <a:xfrm>
            <a:off x="685800" y="593725"/>
            <a:ext cx="7772400" cy="900113"/>
          </a:xfrm>
        </p:spPr>
        <p:txBody>
          <a:bodyPr>
            <a:normAutofit fontScale="90000"/>
          </a:bodyPr>
          <a:lstStyle/>
          <a:p>
            <a:r>
              <a:rPr lang="en-US"/>
              <a:t>Waves of Innovation</a:t>
            </a:r>
            <a:br>
              <a:rPr lang="en-US"/>
            </a:br>
            <a:r>
              <a:rPr lang="en-US" sz="2400"/>
              <a:t>- Above the line (Making $)</a:t>
            </a:r>
          </a:p>
        </p:txBody>
      </p:sp>
      <p:sp>
        <p:nvSpPr>
          <p:cNvPr id="137219" name="Rectangle 3"/>
          <p:cNvSpPr>
            <a:spLocks noGrp="1" noChangeArrowheads="1"/>
          </p:cNvSpPr>
          <p:nvPr>
            <p:ph type="body" idx="1"/>
          </p:nvPr>
        </p:nvSpPr>
        <p:spPr>
          <a:xfrm>
            <a:off x="539750" y="1989138"/>
            <a:ext cx="8110538" cy="4476750"/>
          </a:xfrm>
        </p:spPr>
        <p:txBody>
          <a:bodyPr/>
          <a:lstStyle/>
          <a:p>
            <a:pPr>
              <a:lnSpc>
                <a:spcPct val="80000"/>
              </a:lnSpc>
            </a:pPr>
            <a:r>
              <a:rPr lang="en-US" sz="2000"/>
              <a:t>Wave 3: Enhancing Products &amp; Services</a:t>
            </a:r>
          </a:p>
          <a:p>
            <a:pPr lvl="1">
              <a:lnSpc>
                <a:spcPct val="80000"/>
              </a:lnSpc>
            </a:pPr>
            <a:r>
              <a:rPr lang="en-US" sz="1800"/>
              <a:t>Began in the ’80s</a:t>
            </a:r>
          </a:p>
          <a:p>
            <a:pPr lvl="1">
              <a:lnSpc>
                <a:spcPct val="80000"/>
              </a:lnSpc>
            </a:pPr>
            <a:r>
              <a:rPr lang="en-US" sz="1800"/>
              <a:t>Attention shifted to using IT to produce revenue by gaining strategic advantage or creating entirely new businesses</a:t>
            </a:r>
          </a:p>
          <a:p>
            <a:pPr lvl="1">
              <a:lnSpc>
                <a:spcPct val="80000"/>
              </a:lnSpc>
            </a:pPr>
            <a:endParaRPr lang="en-US" sz="1400"/>
          </a:p>
          <a:p>
            <a:pPr>
              <a:lnSpc>
                <a:spcPct val="80000"/>
              </a:lnSpc>
            </a:pPr>
            <a:r>
              <a:rPr lang="en-US" sz="2000"/>
              <a:t>Wave 4: Enhancing Executive Decision Making</a:t>
            </a:r>
          </a:p>
          <a:p>
            <a:pPr lvl="1">
              <a:lnSpc>
                <a:spcPct val="80000"/>
              </a:lnSpc>
            </a:pPr>
            <a:r>
              <a:rPr lang="en-US" sz="1800"/>
              <a:t>Began in the late ’80s</a:t>
            </a:r>
          </a:p>
          <a:p>
            <a:pPr lvl="1">
              <a:lnSpc>
                <a:spcPct val="80000"/>
              </a:lnSpc>
            </a:pPr>
            <a:r>
              <a:rPr lang="en-US" sz="1800"/>
              <a:t>Changed fundamental structure of organizations</a:t>
            </a:r>
          </a:p>
          <a:p>
            <a:pPr lvl="1">
              <a:lnSpc>
                <a:spcPct val="80000"/>
              </a:lnSpc>
            </a:pPr>
            <a:r>
              <a:rPr lang="en-US" sz="1800"/>
              <a:t>Created real-time business management systems</a:t>
            </a:r>
          </a:p>
          <a:p>
            <a:pPr lvl="1">
              <a:lnSpc>
                <a:spcPct val="80000"/>
              </a:lnSpc>
            </a:pPr>
            <a:endParaRPr lang="en-US" sz="1800"/>
          </a:p>
          <a:p>
            <a:pPr>
              <a:lnSpc>
                <a:spcPct val="80000"/>
              </a:lnSpc>
            </a:pPr>
            <a:r>
              <a:rPr lang="en-US" sz="2000"/>
              <a:t>Waves 1 &amp; 2 = could be done at ‘any time’ (and are still being done!)</a:t>
            </a:r>
          </a:p>
          <a:p>
            <a:pPr>
              <a:lnSpc>
                <a:spcPct val="80000"/>
              </a:lnSpc>
            </a:pPr>
            <a:endParaRPr lang="en-US" sz="1400"/>
          </a:p>
          <a:p>
            <a:pPr>
              <a:lnSpc>
                <a:spcPct val="80000"/>
              </a:lnSpc>
            </a:pPr>
            <a:r>
              <a:rPr lang="en-US" sz="2000"/>
              <a:t>Waves 3 &amp; 4 = must be implemented once an industry leader has set a precedent</a:t>
            </a:r>
          </a:p>
          <a:p>
            <a:pPr lvl="1">
              <a:lnSpc>
                <a:spcPct val="80000"/>
              </a:lnSpc>
            </a:pPr>
            <a:r>
              <a:rPr lang="en-US" sz="1800"/>
              <a:t>Companies that don’t do = cease to be competitive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©2006 Barbara C. McNurlin. Published by Pearson Education.</a:t>
            </a:r>
          </a:p>
        </p:txBody>
      </p:sp>
      <p:sp>
        <p:nvSpPr>
          <p:cNvPr id="6" name="Slide Number Placeholder 5"/>
          <p:cNvSpPr>
            <a:spLocks noGrp="1"/>
          </p:cNvSpPr>
          <p:nvPr>
            <p:ph type="sldNum" sz="quarter" idx="12"/>
          </p:nvPr>
        </p:nvSpPr>
        <p:spPr/>
        <p:txBody>
          <a:bodyPr/>
          <a:lstStyle/>
          <a:p>
            <a:r>
              <a:rPr lang="en-US"/>
              <a:t>2-</a:t>
            </a:r>
            <a:fld id="{913B4888-5BB4-49F7-9C07-5F099CA70F56}" type="slidenum">
              <a:rPr lang="en-US"/>
              <a:pPr/>
              <a:t>8</a:t>
            </a:fld>
            <a:endParaRPr lang="en-US"/>
          </a:p>
        </p:txBody>
      </p:sp>
      <p:sp>
        <p:nvSpPr>
          <p:cNvPr id="138242" name="Rectangle 2"/>
          <p:cNvSpPr>
            <a:spLocks noGrp="1" noChangeArrowheads="1"/>
          </p:cNvSpPr>
          <p:nvPr>
            <p:ph type="title"/>
          </p:nvPr>
        </p:nvSpPr>
        <p:spPr>
          <a:xfrm>
            <a:off x="685800" y="593725"/>
            <a:ext cx="7772400" cy="900113"/>
          </a:xfrm>
        </p:spPr>
        <p:txBody>
          <a:bodyPr>
            <a:normAutofit fontScale="90000"/>
          </a:bodyPr>
          <a:lstStyle/>
          <a:p>
            <a:r>
              <a:rPr lang="en-US"/>
              <a:t>Waves of Innovation</a:t>
            </a:r>
            <a:br>
              <a:rPr lang="en-US"/>
            </a:br>
            <a:r>
              <a:rPr lang="en-US" sz="2400"/>
              <a:t>- Above the line (Making $) </a:t>
            </a:r>
            <a:r>
              <a:rPr lang="en-US" sz="1800"/>
              <a:t>cont.</a:t>
            </a:r>
          </a:p>
        </p:txBody>
      </p:sp>
      <p:sp>
        <p:nvSpPr>
          <p:cNvPr id="138243" name="Rectangle 3"/>
          <p:cNvSpPr>
            <a:spLocks noGrp="1" noChangeArrowheads="1"/>
          </p:cNvSpPr>
          <p:nvPr>
            <p:ph type="body" idx="1"/>
          </p:nvPr>
        </p:nvSpPr>
        <p:spPr>
          <a:xfrm>
            <a:off x="611188" y="1916113"/>
            <a:ext cx="8110537" cy="4476750"/>
          </a:xfrm>
        </p:spPr>
        <p:txBody>
          <a:bodyPr/>
          <a:lstStyle/>
          <a:p>
            <a:pPr>
              <a:lnSpc>
                <a:spcPct val="90000"/>
              </a:lnSpc>
            </a:pPr>
            <a:r>
              <a:rPr lang="en-US" sz="2400"/>
              <a:t>Wave 5: Reaching the Consumer</a:t>
            </a:r>
          </a:p>
          <a:p>
            <a:pPr lvl="1">
              <a:lnSpc>
                <a:spcPct val="90000"/>
              </a:lnSpc>
            </a:pPr>
            <a:r>
              <a:rPr lang="en-US" sz="2000"/>
              <a:t>Began in the ’90s</a:t>
            </a:r>
          </a:p>
          <a:p>
            <a:pPr lvl="1">
              <a:lnSpc>
                <a:spcPct val="90000"/>
              </a:lnSpc>
            </a:pPr>
            <a:r>
              <a:rPr lang="en-US" sz="2000"/>
              <a:t>Uses IT to communicate directly with consumers leading to new:</a:t>
            </a:r>
          </a:p>
          <a:p>
            <a:pPr lvl="2">
              <a:lnSpc>
                <a:spcPct val="90000"/>
              </a:lnSpc>
            </a:pPr>
            <a:r>
              <a:rPr lang="en-US" sz="1800"/>
              <a:t>Marketing</a:t>
            </a:r>
          </a:p>
          <a:p>
            <a:pPr lvl="2">
              <a:lnSpc>
                <a:spcPct val="90000"/>
              </a:lnSpc>
            </a:pPr>
            <a:r>
              <a:rPr lang="en-US" sz="1800"/>
              <a:t>Distribution, and</a:t>
            </a:r>
          </a:p>
          <a:p>
            <a:pPr lvl="2">
              <a:lnSpc>
                <a:spcPct val="90000"/>
              </a:lnSpc>
            </a:pPr>
            <a:r>
              <a:rPr lang="en-US" sz="1800"/>
              <a:t>Service strategies</a:t>
            </a:r>
          </a:p>
          <a:p>
            <a:pPr lvl="1">
              <a:lnSpc>
                <a:spcPct val="90000"/>
              </a:lnSpc>
            </a:pPr>
            <a:r>
              <a:rPr lang="en-US" sz="2000"/>
              <a:t>Changes the rules of competition</a:t>
            </a:r>
          </a:p>
          <a:p>
            <a:pPr lvl="1">
              <a:lnSpc>
                <a:spcPct val="90000"/>
              </a:lnSpc>
            </a:pPr>
            <a:endParaRPr lang="en-US" sz="1000"/>
          </a:p>
          <a:p>
            <a:pPr>
              <a:lnSpc>
                <a:spcPct val="90000"/>
              </a:lnSpc>
            </a:pPr>
            <a:r>
              <a:rPr lang="en-US" sz="2400"/>
              <a:t>Management must be involved in guiding IT use once you ‘cross the line’</a:t>
            </a:r>
          </a:p>
          <a:p>
            <a:pPr lvl="1">
              <a:lnSpc>
                <a:spcPct val="90000"/>
              </a:lnSpc>
            </a:pPr>
            <a:r>
              <a:rPr lang="en-US" sz="2000"/>
              <a:t>Management must steer the company in the new (evolved) business environment</a:t>
            </a:r>
          </a:p>
          <a:p>
            <a:pPr lvl="2">
              <a:lnSpc>
                <a:spcPct val="90000"/>
              </a:lnSpc>
            </a:pPr>
            <a:r>
              <a:rPr lang="en-US" sz="1800"/>
              <a:t>Not the ‘techies’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©2006 Barbara C. McNurlin. Published by Pearson Education.</a:t>
            </a:r>
          </a:p>
        </p:txBody>
      </p:sp>
      <p:sp>
        <p:nvSpPr>
          <p:cNvPr id="6" name="Slide Number Placeholder 3"/>
          <p:cNvSpPr>
            <a:spLocks noGrp="1"/>
          </p:cNvSpPr>
          <p:nvPr>
            <p:ph type="sldNum" sz="quarter" idx="12"/>
          </p:nvPr>
        </p:nvSpPr>
        <p:spPr/>
        <p:txBody>
          <a:bodyPr/>
          <a:lstStyle/>
          <a:p>
            <a:r>
              <a:rPr lang="en-US"/>
              <a:t>2-</a:t>
            </a:r>
            <a:fld id="{673B9FB4-E47A-4364-99B9-E0084359D80C}" type="slidenum">
              <a:rPr lang="en-US"/>
              <a:pPr/>
              <a:t>9</a:t>
            </a:fld>
            <a:endParaRPr lang="en-US"/>
          </a:p>
        </p:txBody>
      </p:sp>
      <p:sp>
        <p:nvSpPr>
          <p:cNvPr id="139266" name="Text Box 2"/>
          <p:cNvSpPr txBox="1">
            <a:spLocks noChangeArrowheads="1"/>
          </p:cNvSpPr>
          <p:nvPr/>
        </p:nvSpPr>
        <p:spPr bwMode="auto">
          <a:xfrm>
            <a:off x="539750" y="1700213"/>
            <a:ext cx="7924800" cy="4540250"/>
          </a:xfrm>
          <a:prstGeom prst="rect">
            <a:avLst/>
          </a:prstGeom>
          <a:noFill/>
          <a:ln w="9525">
            <a:noFill/>
            <a:miter lim="800000"/>
            <a:headEnd/>
            <a:tailEnd/>
          </a:ln>
          <a:effectLst/>
        </p:spPr>
        <p:txBody>
          <a:bodyPr>
            <a:spAutoFit/>
          </a:bodyPr>
          <a:lstStyle/>
          <a:p>
            <a:pPr marL="914400" lvl="1" indent="-457200">
              <a:spcBef>
                <a:spcPct val="50000"/>
              </a:spcBef>
              <a:buClr>
                <a:schemeClr val="tx2"/>
              </a:buClr>
              <a:buFontTx/>
              <a:buChar char="•"/>
            </a:pPr>
            <a:r>
              <a:rPr lang="en-US" sz="2800">
                <a:latin typeface="Arial" charset="0"/>
              </a:rPr>
              <a:t>Waves 1 and 2</a:t>
            </a:r>
          </a:p>
          <a:p>
            <a:pPr marL="1371600" lvl="2" indent="-457200">
              <a:spcBef>
                <a:spcPct val="50000"/>
              </a:spcBef>
              <a:buClr>
                <a:schemeClr val="tx2"/>
              </a:buClr>
              <a:buFont typeface="Times New Roman" charset="0"/>
              <a:buChar char="–"/>
            </a:pPr>
            <a:r>
              <a:rPr lang="en-US">
                <a:latin typeface="Arial" charset="0"/>
              </a:rPr>
              <a:t>SABRE built to reduce costs of making airline seat reservations</a:t>
            </a:r>
          </a:p>
          <a:p>
            <a:pPr marL="914400" lvl="1" indent="-457200">
              <a:spcBef>
                <a:spcPct val="50000"/>
              </a:spcBef>
              <a:buClr>
                <a:schemeClr val="tx2"/>
              </a:buClr>
              <a:buFontTx/>
              <a:buChar char="•"/>
            </a:pPr>
            <a:r>
              <a:rPr lang="en-US" sz="2800">
                <a:latin typeface="Arial" charset="0"/>
              </a:rPr>
              <a:t>Wave 3</a:t>
            </a:r>
          </a:p>
          <a:p>
            <a:pPr marL="1371600" lvl="2" indent="-457200">
              <a:spcBef>
                <a:spcPct val="50000"/>
              </a:spcBef>
              <a:buClr>
                <a:schemeClr val="tx2"/>
              </a:buClr>
              <a:buFont typeface="Times New Roman" charset="0"/>
              <a:buChar char="–"/>
            </a:pPr>
            <a:r>
              <a:rPr lang="en-US">
                <a:latin typeface="Arial" charset="0"/>
              </a:rPr>
              <a:t>System expanded so it could be used directly by travel agents</a:t>
            </a:r>
          </a:p>
          <a:p>
            <a:pPr marL="914400" lvl="1" indent="-457200">
              <a:spcBef>
                <a:spcPct val="50000"/>
              </a:spcBef>
              <a:buClr>
                <a:schemeClr val="tx2"/>
              </a:buClr>
              <a:buFontTx/>
              <a:buChar char="•"/>
            </a:pPr>
            <a:r>
              <a:rPr lang="en-US" sz="2800">
                <a:latin typeface="Arial" charset="0"/>
              </a:rPr>
              <a:t>Wave 4</a:t>
            </a:r>
          </a:p>
          <a:p>
            <a:pPr marL="1371600" lvl="2" indent="-457200">
              <a:spcBef>
                <a:spcPct val="50000"/>
              </a:spcBef>
              <a:buClr>
                <a:schemeClr val="tx2"/>
              </a:buClr>
              <a:buFont typeface="Times New Roman" charset="0"/>
              <a:buChar char="–"/>
            </a:pPr>
            <a:r>
              <a:rPr lang="en-US">
                <a:latin typeface="Arial" charset="0"/>
              </a:rPr>
              <a:t>System expanded to include hotels and rental cars through alliances with these suppliers</a:t>
            </a:r>
          </a:p>
        </p:txBody>
      </p:sp>
      <p:sp>
        <p:nvSpPr>
          <p:cNvPr id="139267" name="Text Box 3"/>
          <p:cNvSpPr txBox="1">
            <a:spLocks noChangeArrowheads="1"/>
          </p:cNvSpPr>
          <p:nvPr/>
        </p:nvSpPr>
        <p:spPr bwMode="auto">
          <a:xfrm>
            <a:off x="381000" y="257175"/>
            <a:ext cx="8763000" cy="1189038"/>
          </a:xfrm>
          <a:prstGeom prst="rect">
            <a:avLst/>
          </a:prstGeom>
          <a:noFill/>
          <a:ln w="9525">
            <a:noFill/>
            <a:miter lim="800000"/>
            <a:headEnd/>
            <a:tailEnd/>
          </a:ln>
          <a:effectLst/>
        </p:spPr>
        <p:txBody>
          <a:bodyPr>
            <a:spAutoFit/>
          </a:bodyPr>
          <a:lstStyle/>
          <a:p>
            <a:pPr algn="ctr">
              <a:spcBef>
                <a:spcPct val="50000"/>
              </a:spcBef>
              <a:buClr>
                <a:schemeClr val="bg2"/>
              </a:buClr>
              <a:buFont typeface="Wingdings" pitchFamily="2" charset="2"/>
              <a:buNone/>
            </a:pPr>
            <a:r>
              <a:rPr lang="en-US" sz="3600" b="1">
                <a:solidFill>
                  <a:schemeClr val="tx2"/>
                </a:solidFill>
                <a:latin typeface="Arial" charset="0"/>
              </a:rPr>
              <a:t>The SABRE system (American Airlines)</a:t>
            </a:r>
          </a:p>
          <a:p>
            <a:pPr>
              <a:spcBef>
                <a:spcPct val="50000"/>
              </a:spcBef>
              <a:buClr>
                <a:schemeClr val="bg2"/>
              </a:buClr>
              <a:buFont typeface="Wingdings" pitchFamily="2" charset="2"/>
              <a:buNone/>
            </a:pPr>
            <a:r>
              <a:rPr lang="en-US" b="1">
                <a:solidFill>
                  <a:schemeClr val="tx2"/>
                </a:solidFill>
                <a:latin typeface="Arial" charset="0"/>
              </a:rPr>
              <a:t>Case example: ‘Waves of Innovation’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2961</Words>
  <Application>Microsoft Office PowerPoint</Application>
  <PresentationFormat>On-screen Show (4:3)</PresentationFormat>
  <Paragraphs>450</Paragraphs>
  <Slides>44</Slides>
  <Notes>38</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IS Organization</vt:lpstr>
      <vt:lpstr>Slide 2</vt:lpstr>
      <vt:lpstr>Introduction</vt:lpstr>
      <vt:lpstr>Slide 4</vt:lpstr>
      <vt:lpstr>Slide 5</vt:lpstr>
      <vt:lpstr>Waves of Innovation - Below the line (Saving $)</vt:lpstr>
      <vt:lpstr>Waves of Innovation - Above the line (Making $)</vt:lpstr>
      <vt:lpstr>Waves of Innovation - Above the line (Making $) cont.</vt:lpstr>
      <vt:lpstr>Slide 9</vt:lpstr>
      <vt:lpstr>Slide 10</vt:lpstr>
      <vt:lpstr>Slide 11</vt:lpstr>
      <vt:lpstr>Slide 12</vt:lpstr>
      <vt:lpstr>Slide 13</vt:lpstr>
      <vt:lpstr>Slide 14</vt:lpstr>
      <vt:lpstr>Slide 15</vt:lpstr>
      <vt:lpstr>Slide 16</vt:lpstr>
      <vt:lpstr>The CIO’s Responsibilities</vt:lpstr>
      <vt:lpstr>Slide 18</vt:lpstr>
      <vt:lpstr>CIO Responsibilities — History cont. </vt:lpstr>
      <vt:lpstr>CIO Responsibilities — History cont. </vt:lpstr>
      <vt:lpstr>Four Aspects of the CIO role</vt:lpstr>
      <vt:lpstr>Slide 22</vt:lpstr>
      <vt:lpstr>Slide 23</vt:lpstr>
      <vt:lpstr>Slide 24</vt:lpstr>
      <vt:lpstr>Slide 25</vt:lpstr>
      <vt:lpstr>Slide 26</vt:lpstr>
      <vt:lpstr>Slide 27</vt:lpstr>
      <vt:lpstr>Slide 28</vt:lpstr>
      <vt:lpstr>Slide 29</vt:lpstr>
      <vt:lpstr>2. Governing: Establishing an IS Governance Structure </vt:lpstr>
      <vt:lpstr>2. Governing: Establishing an IS Governance Structure cont. </vt:lpstr>
      <vt:lpstr>Duke Energy International Case example: IS Governance</vt:lpstr>
      <vt:lpstr>Duke Energy International Case example: IS Governance cont.</vt:lpstr>
      <vt:lpstr>3. Investing: Shaping the IT Portfolio </vt:lpstr>
      <vt:lpstr>3. Investing: Shaping the IT Portfolio – A Strategic View of Making IT Investments </vt:lpstr>
      <vt:lpstr>Slide 36</vt:lpstr>
      <vt:lpstr>3. Investing: Shaping the IT Portfolio – A Strategic View of Making IT Investments cont. </vt:lpstr>
      <vt:lpstr>4. Managing: Establishing Credibility and Fostering Change </vt:lpstr>
      <vt:lpstr>4. Managing: Establishing Credibility </vt:lpstr>
      <vt:lpstr>4. Managing: Fostering Change </vt:lpstr>
      <vt:lpstr>4. Managing: Fostering Change cont.</vt:lpstr>
      <vt:lpstr>4. Managing: Fostering Change cont.</vt:lpstr>
      <vt:lpstr>Slide 43</vt:lpstr>
      <vt:lpstr>Question </vt:lpstr>
    </vt:vector>
  </TitlesOfParts>
  <Company>UNIKOM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Organization</dc:title>
  <dc:creator>MELZZ</dc:creator>
  <cp:lastModifiedBy>MELZZ</cp:lastModifiedBy>
  <cp:revision>10</cp:revision>
  <dcterms:created xsi:type="dcterms:W3CDTF">2012-09-06T14:16:54Z</dcterms:created>
  <dcterms:modified xsi:type="dcterms:W3CDTF">2012-09-06T15:30:55Z</dcterms:modified>
</cp:coreProperties>
</file>