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6" r:id="rId3"/>
    <p:sldId id="257" r:id="rId4"/>
    <p:sldId id="269" r:id="rId5"/>
    <p:sldId id="258" r:id="rId6"/>
    <p:sldId id="270" r:id="rId7"/>
    <p:sldId id="259" r:id="rId8"/>
    <p:sldId id="260" r:id="rId9"/>
    <p:sldId id="271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90" r:id="rId18"/>
    <p:sldId id="273" r:id="rId19"/>
    <p:sldId id="267" r:id="rId20"/>
    <p:sldId id="26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74" r:id="rId32"/>
    <p:sldId id="291" r:id="rId33"/>
    <p:sldId id="285" r:id="rId34"/>
    <p:sldId id="292" r:id="rId35"/>
    <p:sldId id="286" r:id="rId36"/>
    <p:sldId id="287" r:id="rId37"/>
    <p:sldId id="288" r:id="rId38"/>
    <p:sldId id="294" r:id="rId39"/>
    <p:sldId id="295" r:id="rId40"/>
    <p:sldId id="300" r:id="rId41"/>
    <p:sldId id="296" r:id="rId42"/>
    <p:sldId id="297" r:id="rId43"/>
    <p:sldId id="298" r:id="rId44"/>
    <p:sldId id="293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C7CBF5-D58E-40C2-91E2-1B673C3EB261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602663-649C-4ADD-8BA0-E69994556A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7772400" cy="43315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56289" y="5694285"/>
            <a:ext cx="7244736" cy="401715"/>
          </a:xfrm>
        </p:spPr>
        <p:txBody>
          <a:bodyPr/>
          <a:lstStyle/>
          <a:p>
            <a:r>
              <a:rPr lang="en-US" dirty="0" smtClean="0"/>
              <a:t>Anna </a:t>
            </a:r>
            <a:r>
              <a:rPr lang="en-US" dirty="0" err="1" smtClean="0"/>
              <a:t>Dara</a:t>
            </a:r>
            <a:r>
              <a:rPr lang="en-US" dirty="0" smtClean="0"/>
              <a:t> </a:t>
            </a:r>
            <a:r>
              <a:rPr lang="en-US" dirty="0" err="1" smtClean="0"/>
              <a:t>Andriana</a:t>
            </a:r>
            <a:r>
              <a:rPr lang="en-US" dirty="0" smtClean="0"/>
              <a:t>, </a:t>
            </a:r>
            <a:r>
              <a:rPr lang="en-US" dirty="0" err="1" smtClean="0"/>
              <a:t>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Analisis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fungsional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34964" r="54574" b="26811"/>
          <a:stretch/>
        </p:blipFill>
        <p:spPr bwMode="auto">
          <a:xfrm>
            <a:off x="3733800" y="609600"/>
            <a:ext cx="1905000" cy="40195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70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PROSES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Komponen</a:t>
            </a:r>
            <a:r>
              <a:rPr lang="en-US" dirty="0"/>
              <a:t> proses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mentransformasikan</a:t>
            </a:r>
            <a:r>
              <a:rPr lang="en-US" dirty="0" smtClean="0"/>
              <a:t> </a:t>
            </a:r>
            <a:r>
              <a:rPr lang="en-US" dirty="0"/>
              <a:t>input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smtClean="0"/>
              <a:t>output</a:t>
            </a:r>
          </a:p>
          <a:p>
            <a:pPr algn="just"/>
            <a:r>
              <a:rPr lang="en-US" b="1" dirty="0"/>
              <a:t>Proses </a:t>
            </a:r>
            <a:r>
              <a:rPr lang="en-US" b="1" dirty="0" err="1"/>
              <a:t>diberi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proses/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fi-FI" dirty="0" smtClean="0"/>
              <a:t>sedang/akan </a:t>
            </a:r>
            <a:r>
              <a:rPr lang="fi-FI" dirty="0"/>
              <a:t>dilaksanakan. Pemberian nama proses </a:t>
            </a:r>
            <a:r>
              <a:rPr lang="fi-FI" dirty="0" smtClean="0"/>
              <a:t>dilakukan dengan </a:t>
            </a:r>
            <a:r>
              <a:rPr lang="fi-FI" dirty="0"/>
              <a:t>menggunakan </a:t>
            </a:r>
            <a:r>
              <a:rPr lang="fi-FI" b="1" dirty="0"/>
              <a:t>kata kerja transitif </a:t>
            </a:r>
            <a:r>
              <a:rPr lang="fi-FI" dirty="0"/>
              <a:t>(kata kerja </a:t>
            </a:r>
            <a:r>
              <a:rPr lang="fi-FI" dirty="0" smtClean="0"/>
              <a:t>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/>
              <a:t>obyek</a:t>
            </a:r>
            <a:r>
              <a:rPr lang="en-US" dirty="0"/>
              <a:t>),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="1" i="1" dirty="0" err="1"/>
              <a:t>Menghitung</a:t>
            </a:r>
            <a:r>
              <a:rPr lang="en-US" b="1" i="1" dirty="0"/>
              <a:t> </a:t>
            </a:r>
            <a:r>
              <a:rPr lang="en-US" b="1" i="1" dirty="0" err="1"/>
              <a:t>Gaji</a:t>
            </a:r>
            <a:r>
              <a:rPr lang="en-US" b="1" i="1" dirty="0"/>
              <a:t>, </a:t>
            </a:r>
            <a:r>
              <a:rPr lang="en-US" b="1" i="1" dirty="0" err="1"/>
              <a:t>Mencetak</a:t>
            </a:r>
            <a:r>
              <a:rPr lang="en-US" b="1" i="1" dirty="0"/>
              <a:t> </a:t>
            </a:r>
            <a:r>
              <a:rPr lang="en-US" b="1" i="1" dirty="0" smtClean="0"/>
              <a:t>KRS, </a:t>
            </a:r>
            <a:r>
              <a:rPr lang="en-US" b="1" i="1" dirty="0" err="1" smtClean="0"/>
              <a:t>Menghitung</a:t>
            </a:r>
            <a:r>
              <a:rPr lang="en-US" b="1" i="1" dirty="0" smtClean="0"/>
              <a:t> </a:t>
            </a:r>
            <a:r>
              <a:rPr lang="en-US" b="1" i="1" dirty="0" err="1"/>
              <a:t>Jumlah</a:t>
            </a:r>
            <a:r>
              <a:rPr lang="en-US" b="1" i="1" dirty="0"/>
              <a:t> </a:t>
            </a:r>
            <a:r>
              <a:rPr lang="en-US" b="1" i="1" dirty="0" smtClean="0"/>
              <a:t>SKS</a:t>
            </a:r>
          </a:p>
          <a:p>
            <a:pPr marL="1143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1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1" t="61051" r="34315" b="8275"/>
          <a:stretch/>
        </p:blipFill>
        <p:spPr bwMode="auto">
          <a:xfrm>
            <a:off x="685800" y="1828800"/>
            <a:ext cx="788404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2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proses </a:t>
            </a:r>
            <a:r>
              <a:rPr lang="en-US" dirty="0" smtClean="0"/>
              <a:t>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input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output.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Proses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terminator, </a:t>
            </a:r>
            <a:r>
              <a:rPr lang="en-US" dirty="0" smtClean="0"/>
              <a:t>data store </a:t>
            </a:r>
            <a:r>
              <a:rPr lang="en-US" dirty="0" err="1"/>
              <a:t>atau</a:t>
            </a:r>
            <a:r>
              <a:rPr lang="en-US" dirty="0"/>
              <a:t> proses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smtClean="0"/>
              <a:t>data.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/</a:t>
            </a:r>
            <a:r>
              <a:rPr lang="en-US" dirty="0" err="1" smtClean="0"/>
              <a:t>bagian</a:t>
            </a:r>
            <a:r>
              <a:rPr lang="en-US" dirty="0" smtClean="0"/>
              <a:t>/</a:t>
            </a:r>
            <a:r>
              <a:rPr lang="en-US" dirty="0" err="1" smtClean="0"/>
              <a:t>divisi</a:t>
            </a:r>
            <a:r>
              <a:rPr lang="en-US" dirty="0" smtClean="0"/>
              <a:t>/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proses.</a:t>
            </a:r>
          </a:p>
        </p:txBody>
      </p:sp>
    </p:spTree>
    <p:extLst>
      <p:ext uri="{BB962C8B-B14F-4D97-AF65-F5344CB8AC3E}">
        <p14:creationId xmlns:p14="http://schemas.microsoft.com/office/powerpoint/2010/main" val="123813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dirty="0" err="1"/>
              <a:t>Berikut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contoh</a:t>
            </a:r>
            <a:r>
              <a:rPr lang="en-US" sz="1800" dirty="0"/>
              <a:t> proses yang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smtClean="0"/>
              <a:t>: </a:t>
            </a:r>
          </a:p>
          <a:p>
            <a:pPr marL="114300" indent="0">
              <a:buNone/>
            </a:pP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/>
              <a:t>proses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 err="1" smtClean="0"/>
              <a:t>Umumnya</a:t>
            </a:r>
            <a:r>
              <a:rPr lang="en-US" sz="1800" dirty="0" smtClean="0"/>
              <a:t> </a:t>
            </a:r>
            <a:r>
              <a:rPr lang="en-US" sz="1800" dirty="0" err="1"/>
              <a:t>kesalahan</a:t>
            </a:r>
            <a:r>
              <a:rPr lang="en-US" sz="1800" dirty="0"/>
              <a:t> proses di DFD </a:t>
            </a:r>
            <a:r>
              <a:rPr lang="en-US" sz="1800" dirty="0" err="1"/>
              <a:t>adalah</a:t>
            </a:r>
            <a:r>
              <a:rPr lang="en-US" sz="1800" dirty="0"/>
              <a:t> :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Proses </a:t>
            </a:r>
            <a:r>
              <a:rPr lang="en-US" sz="1800" dirty="0" err="1"/>
              <a:t>mempunyai</a:t>
            </a:r>
            <a:r>
              <a:rPr lang="en-US" sz="1800" dirty="0"/>
              <a:t> input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smtClean="0"/>
              <a:t>output. </a:t>
            </a:r>
            <a:r>
              <a:rPr lang="en-US" sz="1800" dirty="0" err="1" smtClean="0"/>
              <a:t>Kesalahan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b="1" i="1" dirty="0"/>
              <a:t>black hole </a:t>
            </a:r>
            <a:r>
              <a:rPr lang="en-US" sz="1800" dirty="0"/>
              <a:t>(</a:t>
            </a:r>
            <a:r>
              <a:rPr lang="en-US" sz="1800" dirty="0" err="1"/>
              <a:t>lubang</a:t>
            </a:r>
            <a:r>
              <a:rPr lang="en-US" sz="1800" dirty="0"/>
              <a:t> </a:t>
            </a:r>
            <a:r>
              <a:rPr lang="en-US" sz="1800" dirty="0" err="1"/>
              <a:t>hitam</a:t>
            </a:r>
            <a:r>
              <a:rPr lang="en-US" sz="1800" dirty="0"/>
              <a:t>),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data </a:t>
            </a:r>
            <a:r>
              <a:rPr lang="en-US" sz="1800" dirty="0" err="1"/>
              <a:t>masuk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proses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lenyap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berbekas</a:t>
            </a:r>
            <a:r>
              <a:rPr lang="en-US" sz="1800" dirty="0"/>
              <a:t>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dimasukkan</a:t>
            </a:r>
            <a:r>
              <a:rPr lang="en-US" sz="1800" dirty="0" smtClean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lubang</a:t>
            </a:r>
            <a:r>
              <a:rPr lang="en-US" sz="1800" dirty="0"/>
              <a:t> </a:t>
            </a:r>
            <a:r>
              <a:rPr lang="en-US" sz="1800" dirty="0" err="1"/>
              <a:t>hitam</a:t>
            </a:r>
            <a:r>
              <a:rPr lang="en-US" sz="1800" dirty="0"/>
              <a:t> (</a:t>
            </a:r>
            <a:r>
              <a:rPr lang="en-US" sz="1800" i="1" dirty="0" err="1"/>
              <a:t>lihat</a:t>
            </a:r>
            <a:r>
              <a:rPr lang="en-US" sz="1800" i="1" dirty="0"/>
              <a:t> proses 1</a:t>
            </a:r>
            <a:r>
              <a:rPr lang="en-US" sz="1800" dirty="0" smtClean="0"/>
              <a:t>).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Proses </a:t>
            </a:r>
            <a:r>
              <a:rPr lang="en-US" sz="1800" dirty="0" err="1"/>
              <a:t>menghasilkan</a:t>
            </a:r>
            <a:r>
              <a:rPr lang="en-US" sz="1800" dirty="0"/>
              <a:t> output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pernah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 smtClean="0"/>
              <a:t>input.Kesalahan</a:t>
            </a:r>
            <a:r>
              <a:rPr lang="en-US" sz="1800" dirty="0" smtClean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b="1" i="1" dirty="0"/>
              <a:t>miracle </a:t>
            </a:r>
            <a:r>
              <a:rPr lang="en-US" sz="1800" dirty="0"/>
              <a:t>(</a:t>
            </a:r>
            <a:r>
              <a:rPr lang="en-US" sz="1800" dirty="0" err="1"/>
              <a:t>ajaib</a:t>
            </a:r>
            <a:r>
              <a:rPr lang="en-US" sz="1800" dirty="0"/>
              <a:t>),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 smtClean="0"/>
              <a:t>ajaib</a:t>
            </a:r>
            <a:r>
              <a:rPr lang="en-US" sz="1800" dirty="0" smtClean="0"/>
              <a:t> </a:t>
            </a:r>
            <a:r>
              <a:rPr lang="fi-FI" sz="1800" dirty="0" smtClean="0"/>
              <a:t>dihasilkan </a:t>
            </a:r>
            <a:r>
              <a:rPr lang="fi-FI" sz="1800" dirty="0"/>
              <a:t>output tanpa pernah menerima input (</a:t>
            </a:r>
            <a:r>
              <a:rPr lang="fi-FI" sz="1800" i="1" dirty="0"/>
              <a:t>lihat proses 2</a:t>
            </a:r>
            <a:r>
              <a:rPr lang="fi-FI" sz="1800" dirty="0"/>
              <a:t>).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7" t="37862" r="30740" b="40942"/>
          <a:stretch/>
        </p:blipFill>
        <p:spPr bwMode="auto">
          <a:xfrm>
            <a:off x="1981200" y="2362200"/>
            <a:ext cx="5314122" cy="155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DATA STORE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DATA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447800"/>
          </a:xfrm>
        </p:spPr>
        <p:txBody>
          <a:bodyPr/>
          <a:lstStyle/>
          <a:p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diberi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kata </a:t>
            </a:r>
            <a:r>
              <a:rPr lang="en-US" b="1" dirty="0" err="1"/>
              <a:t>benda</a:t>
            </a:r>
            <a:r>
              <a:rPr lang="en-US" b="1" dirty="0"/>
              <a:t> </a:t>
            </a:r>
            <a:r>
              <a:rPr lang="en-US" b="1" dirty="0" err="1"/>
              <a:t>jamak</a:t>
            </a:r>
            <a:r>
              <a:rPr lang="en-US" dirty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b="1" i="1" dirty="0" err="1" smtClean="0"/>
              <a:t>Mahasiswa</a:t>
            </a:r>
            <a:endParaRPr lang="en-US" b="1" i="1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65399" r="34815" b="11412"/>
          <a:stretch/>
        </p:blipFill>
        <p:spPr bwMode="auto">
          <a:xfrm>
            <a:off x="2362200" y="3657600"/>
            <a:ext cx="4306957" cy="169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21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r>
              <a:rPr lang="en-US" dirty="0" err="1"/>
              <a:t>Suatu</a:t>
            </a:r>
            <a:r>
              <a:rPr lang="en-US" dirty="0"/>
              <a:t> data store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komponen</a:t>
            </a:r>
            <a:r>
              <a:rPr lang="en-US" b="1" dirty="0" smtClean="0"/>
              <a:t> </a:t>
            </a:r>
            <a:r>
              <a:rPr lang="en-US" b="1" dirty="0"/>
              <a:t>proses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DFD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smtClean="0"/>
              <a:t>data yang </a:t>
            </a:r>
            <a:r>
              <a:rPr lang="en-US" dirty="0" err="1"/>
              <a:t>menghubungkan</a:t>
            </a:r>
            <a:r>
              <a:rPr lang="en-US" dirty="0"/>
              <a:t> data store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err="1"/>
              <a:t>Alur</a:t>
            </a:r>
            <a:r>
              <a:rPr lang="en-US" b="1" dirty="0"/>
              <a:t> data </a:t>
            </a:r>
            <a:r>
              <a:rPr lang="en-US" b="1" dirty="0" err="1"/>
              <a:t>dari</a:t>
            </a:r>
            <a:r>
              <a:rPr lang="en-US" b="1" dirty="0"/>
              <a:t> data store </a:t>
            </a:r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fi-FI" dirty="0" smtClean="0"/>
              <a:t>pengaksesan </a:t>
            </a:r>
            <a:r>
              <a:rPr lang="fi-FI" dirty="0"/>
              <a:t>satu paket tunggal data, lebih dari satu paket </a:t>
            </a:r>
            <a:r>
              <a:rPr lang="fi-FI" dirty="0" smtClean="0"/>
              <a:t>data, </a:t>
            </a:r>
            <a:r>
              <a:rPr lang="sv-SE" dirty="0" smtClean="0"/>
              <a:t>sebagian </a:t>
            </a:r>
            <a:r>
              <a:rPr lang="sv-SE" dirty="0"/>
              <a:t>dari satu paket tunggal data, atau sebagian dari </a:t>
            </a:r>
            <a:r>
              <a:rPr lang="sv-SE" dirty="0" smtClean="0"/>
              <a:t>lebih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data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endParaRPr lang="en-US" dirty="0" smtClean="0"/>
          </a:p>
          <a:p>
            <a:pPr marL="571500" indent="-457200" algn="just">
              <a:buFont typeface="+mj-lt"/>
              <a:buAutoNum type="arabicPeriod"/>
            </a:pPr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/>
              <a:t>data </a:t>
            </a:r>
            <a:r>
              <a:rPr lang="en-US" b="1" dirty="0" err="1"/>
              <a:t>ke</a:t>
            </a:r>
            <a:r>
              <a:rPr lang="en-US" b="1" dirty="0"/>
              <a:t> data store </a:t>
            </a:r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pengupdatean</a:t>
            </a:r>
            <a:r>
              <a:rPr lang="en-US" dirty="0"/>
              <a:t> </a:t>
            </a:r>
            <a:r>
              <a:rPr lang="en-US" dirty="0" smtClean="0"/>
              <a:t>data,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data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/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endParaRPr lang="en-US" dirty="0" smtClean="0"/>
          </a:p>
          <a:p>
            <a:pPr marL="571500" indent="-457200" algn="just">
              <a:buFont typeface="+mj-lt"/>
              <a:buAutoNum type="arabicPeriod"/>
            </a:pPr>
            <a:endParaRPr lang="en-US" dirty="0"/>
          </a:p>
          <a:p>
            <a:pPr marL="571500" indent="-457200" algn="just">
              <a:buFont typeface="+mj-lt"/>
              <a:buAutoNum type="arabicPeriod"/>
            </a:pP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0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3985" r="39907" b="29529"/>
          <a:stretch/>
        </p:blipFill>
        <p:spPr bwMode="auto">
          <a:xfrm>
            <a:off x="990600" y="2286000"/>
            <a:ext cx="7086600" cy="290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6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DATA 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Suatu</a:t>
            </a:r>
            <a:r>
              <a:rPr lang="en-US" dirty="0"/>
              <a:t> data flow / </a:t>
            </a:r>
            <a:r>
              <a:rPr lang="en-US" dirty="0" err="1"/>
              <a:t>alur</a:t>
            </a:r>
            <a:r>
              <a:rPr lang="en-US" dirty="0"/>
              <a:t> data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panah</a:t>
            </a:r>
            <a:r>
              <a:rPr lang="en-US" dirty="0"/>
              <a:t>, </a:t>
            </a:r>
            <a:r>
              <a:rPr lang="en-US" dirty="0" smtClean="0"/>
              <a:t>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proses.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menerangkan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data/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algn="just"/>
            <a:r>
              <a:rPr lang="it-IT" b="1" dirty="0"/>
              <a:t>Alur data </a:t>
            </a:r>
            <a:r>
              <a:rPr lang="it-IT" dirty="0"/>
              <a:t>perlu </a:t>
            </a:r>
            <a:r>
              <a:rPr lang="it-IT" b="1" dirty="0"/>
              <a:t>diberi nama </a:t>
            </a:r>
            <a:r>
              <a:rPr lang="it-IT" dirty="0"/>
              <a:t>sesuai dengan </a:t>
            </a:r>
            <a:r>
              <a:rPr lang="it-IT" dirty="0" smtClean="0"/>
              <a:t> data/informasi yang </a:t>
            </a:r>
            <a:r>
              <a:rPr lang="en-US" dirty="0" err="1" smtClean="0"/>
              <a:t>dimaksud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/>
              <a:t>kata </a:t>
            </a:r>
            <a:r>
              <a:rPr lang="en-US" b="1" dirty="0" err="1"/>
              <a:t>benda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b="1" i="1" dirty="0" err="1"/>
              <a:t>Laporan</a:t>
            </a:r>
            <a:r>
              <a:rPr lang="en-US" b="1" i="1" dirty="0"/>
              <a:t> </a:t>
            </a:r>
            <a:r>
              <a:rPr lang="en-US" b="1" i="1" dirty="0" err="1"/>
              <a:t>Penjualan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DFD</a:t>
            </a:r>
            <a:br>
              <a:rPr lang="en-US" dirty="0" smtClean="0"/>
            </a:br>
            <a:r>
              <a:rPr lang="en-US" dirty="0" smtClean="0"/>
              <a:t>(Data Flow Diagram)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DALAM ALUR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/>
              <a:t>Paket</a:t>
            </a:r>
            <a:r>
              <a:rPr lang="en-US" b="1" dirty="0"/>
              <a:t> Data (</a:t>
            </a:r>
            <a:r>
              <a:rPr lang="en-US" b="1" i="1" dirty="0"/>
              <a:t>Packets of Data</a:t>
            </a:r>
            <a:r>
              <a:rPr lang="en-US" b="1" dirty="0"/>
              <a:t>)</a:t>
            </a:r>
          </a:p>
          <a:p>
            <a:pPr marL="114300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suatu</a:t>
            </a:r>
            <a:r>
              <a:rPr lang="en-US" i="1" dirty="0"/>
              <a:t> </a:t>
            </a:r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i="1" dirty="0" smtClean="0"/>
              <a:t>yang </a:t>
            </a:r>
            <a:r>
              <a:rPr lang="en-US" i="1" dirty="0" err="1" smtClean="0"/>
              <a:t>sama</a:t>
            </a:r>
            <a:r>
              <a:rPr lang="en-US" i="1" dirty="0" smtClean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i="1" dirty="0" err="1"/>
              <a:t>tujuan</a:t>
            </a:r>
            <a:r>
              <a:rPr lang="en-US" i="1" dirty="0"/>
              <a:t> yang </a:t>
            </a:r>
            <a:r>
              <a:rPr lang="en-US" i="1" dirty="0" err="1"/>
              <a:t>sama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 </a:t>
            </a:r>
            <a:r>
              <a:rPr lang="en-US" dirty="0" err="1"/>
              <a:t>tunggal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fi-FI" dirty="0" smtClean="0"/>
              <a:t>itu </a:t>
            </a:r>
            <a:r>
              <a:rPr lang="fi-FI" dirty="0"/>
              <a:t>mengalir bersama-sama sebagai satu </a:t>
            </a:r>
            <a:r>
              <a:rPr lang="fi-FI" dirty="0" smtClean="0"/>
              <a:t>paket.</a:t>
            </a:r>
          </a:p>
          <a:p>
            <a:pPr marL="114300" indent="0" algn="just">
              <a:buNone/>
            </a:pPr>
            <a:endParaRPr lang="fi-FI" dirty="0"/>
          </a:p>
          <a:p>
            <a:pPr marL="114300" indent="0" algn="just">
              <a:buNone/>
            </a:pPr>
            <a:endParaRPr lang="fi-FI" dirty="0" smtClean="0"/>
          </a:p>
          <a:p>
            <a:pPr marL="114300" indent="0" algn="just">
              <a:buNone/>
            </a:pPr>
            <a:endParaRPr lang="fi-FI" dirty="0"/>
          </a:p>
          <a:p>
            <a:pPr marL="114300" indent="0" algn="just">
              <a:buNone/>
            </a:pPr>
            <a:endParaRPr lang="fi-FI" dirty="0" smtClean="0"/>
          </a:p>
          <a:p>
            <a:pPr marL="114300" indent="0" algn="just">
              <a:buNone/>
            </a:pPr>
            <a:endParaRPr lang="fi-FI" dirty="0"/>
          </a:p>
          <a:p>
            <a:pPr marL="114300" indent="0" algn="just">
              <a:buNone/>
            </a:pPr>
            <a:endParaRPr lang="fi-FI" dirty="0" smtClean="0"/>
          </a:p>
          <a:p>
            <a:pPr marL="114300" indent="0" algn="just">
              <a:buNone/>
            </a:pPr>
            <a:endParaRPr lang="fi-FI" dirty="0"/>
          </a:p>
          <a:p>
            <a:pPr marL="114300" indent="0" algn="just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4" t="46014" r="34815" b="19747"/>
          <a:stretch/>
        </p:blipFill>
        <p:spPr bwMode="auto">
          <a:xfrm>
            <a:off x="2438400" y="4114800"/>
            <a:ext cx="4306957" cy="25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16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2. </a:t>
            </a:r>
            <a:r>
              <a:rPr lang="nn-NO" b="1" dirty="0"/>
              <a:t>Konsep Alur Data Menyebar (</a:t>
            </a:r>
            <a:r>
              <a:rPr lang="nn-NO" b="1" i="1" dirty="0"/>
              <a:t>Diverging Data Flow</a:t>
            </a:r>
            <a:r>
              <a:rPr lang="nn-NO" b="1" dirty="0"/>
              <a:t>)</a:t>
            </a:r>
          </a:p>
          <a:p>
            <a:pPr marL="114300" indent="0" algn="just">
              <a:buNone/>
            </a:pPr>
            <a:r>
              <a:rPr lang="en-US" dirty="0" smtClean="0"/>
              <a:t>	</a:t>
            </a:r>
            <a:r>
              <a:rPr lang="en-US" sz="1800" dirty="0" err="1" smtClean="0"/>
              <a:t>Alur</a:t>
            </a:r>
            <a:r>
              <a:rPr lang="en-US" sz="1800" dirty="0" smtClean="0"/>
              <a:t> </a:t>
            </a:r>
            <a:r>
              <a:rPr lang="en-US" sz="1800" dirty="0"/>
              <a:t>data </a:t>
            </a:r>
            <a:r>
              <a:rPr lang="en-US" sz="1800" dirty="0" err="1"/>
              <a:t>menyebar</a:t>
            </a:r>
            <a:r>
              <a:rPr lang="en-US" sz="1800" dirty="0"/>
              <a:t> </a:t>
            </a:r>
            <a:r>
              <a:rPr lang="en-US" sz="1800" dirty="0" err="1"/>
              <a:t>menunjukkan</a:t>
            </a:r>
            <a:r>
              <a:rPr lang="en-US" sz="1800" dirty="0"/>
              <a:t> </a:t>
            </a:r>
            <a:r>
              <a:rPr lang="en-US" sz="1800" dirty="0" err="1"/>
              <a:t>sejumlah</a:t>
            </a:r>
            <a:r>
              <a:rPr lang="en-US" sz="1800" dirty="0"/>
              <a:t> </a:t>
            </a:r>
            <a:r>
              <a:rPr lang="en-US" sz="1800" dirty="0" err="1"/>
              <a:t>tembusan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</a:t>
            </a:r>
            <a:r>
              <a:rPr lang="en-US" sz="1800" dirty="0" smtClean="0"/>
              <a:t>data yang </a:t>
            </a:r>
            <a:r>
              <a:rPr lang="en-US" sz="1800" dirty="0"/>
              <a:t>yang </a:t>
            </a:r>
            <a:r>
              <a:rPr lang="en-US" sz="1800" dirty="0" err="1"/>
              <a:t>berasal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i="1" dirty="0" err="1"/>
              <a:t>sumber</a:t>
            </a:r>
            <a:r>
              <a:rPr lang="en-US" sz="1800" i="1" dirty="0"/>
              <a:t> yang </a:t>
            </a:r>
            <a:r>
              <a:rPr lang="en-US" sz="1800" i="1" dirty="0" err="1"/>
              <a:t>sama</a:t>
            </a:r>
            <a:r>
              <a:rPr lang="en-US" sz="1800" i="1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i="1" dirty="0" err="1"/>
              <a:t>tujuan</a:t>
            </a:r>
            <a:r>
              <a:rPr lang="en-US" sz="1800" i="1" dirty="0"/>
              <a:t> </a:t>
            </a:r>
            <a:r>
              <a:rPr lang="en-US" sz="1800" i="1" dirty="0" smtClean="0"/>
              <a:t>yang </a:t>
            </a:r>
            <a:r>
              <a:rPr lang="en-US" sz="1800" i="1" dirty="0" err="1" smtClean="0"/>
              <a:t>berbeda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data yang </a:t>
            </a:r>
            <a:r>
              <a:rPr lang="en-US" sz="1800" dirty="0" err="1"/>
              <a:t>kompleks</a:t>
            </a:r>
            <a:r>
              <a:rPr lang="en-US" sz="1800" dirty="0"/>
              <a:t> </a:t>
            </a:r>
            <a:r>
              <a:rPr lang="en-US" sz="1800" dirty="0" err="1"/>
              <a:t>dibagi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elemen</a:t>
            </a:r>
            <a:r>
              <a:rPr lang="en-US" sz="1800" dirty="0" smtClean="0"/>
              <a:t> </a:t>
            </a:r>
            <a:r>
              <a:rPr lang="en-US" sz="1800" dirty="0"/>
              <a:t>data yang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alur</a:t>
            </a:r>
            <a:r>
              <a:rPr lang="en-US" sz="1800" dirty="0"/>
              <a:t> </a:t>
            </a:r>
            <a:r>
              <a:rPr lang="en-US" sz="1800" dirty="0" smtClean="0"/>
              <a:t>data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/>
              <a:t>membawa</a:t>
            </a:r>
            <a:r>
              <a:rPr lang="en-US" sz="1800" dirty="0"/>
              <a:t> </a:t>
            </a:r>
            <a:r>
              <a:rPr lang="en-US" sz="1800" dirty="0" err="1"/>
              <a:t>paket</a:t>
            </a:r>
            <a:r>
              <a:rPr lang="en-US" sz="1800" dirty="0"/>
              <a:t> data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tujuan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 smtClean="0"/>
              <a:t>.</a:t>
            </a:r>
          </a:p>
          <a:p>
            <a:pPr marL="114300" indent="0" algn="just">
              <a:buNone/>
            </a:pPr>
            <a:endParaRPr lang="en-US" sz="18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6" t="13949" r="32166" b="57609"/>
          <a:stretch/>
        </p:blipFill>
        <p:spPr bwMode="auto">
          <a:xfrm>
            <a:off x="2209800" y="4191000"/>
            <a:ext cx="4704522" cy="20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7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3. </a:t>
            </a:r>
            <a:r>
              <a:rPr lang="nn-NO" b="1" dirty="0"/>
              <a:t>Konsep Alur Data Mengumpul (</a:t>
            </a:r>
            <a:r>
              <a:rPr lang="nn-NO" b="1" i="1" dirty="0"/>
              <a:t>Converging Data </a:t>
            </a:r>
            <a:r>
              <a:rPr lang="nn-NO" b="1" i="1" dirty="0" smtClean="0"/>
              <a:t>Flow</a:t>
            </a:r>
            <a:r>
              <a:rPr lang="nn-NO" b="1" dirty="0" smtClean="0"/>
              <a:t>) </a:t>
            </a:r>
          </a:p>
          <a:p>
            <a:pPr marL="114300" indent="0">
              <a:buNone/>
            </a:pPr>
            <a:r>
              <a:rPr lang="nn-NO" b="1" dirty="0"/>
              <a:t>	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alur</a:t>
            </a:r>
            <a:r>
              <a:rPr lang="en-US" dirty="0"/>
              <a:t> data yang </a:t>
            </a:r>
            <a:r>
              <a:rPr lang="en-US" i="1" dirty="0" err="1"/>
              <a:t>berbeda</a:t>
            </a:r>
            <a:r>
              <a:rPr lang="en-US" i="1" dirty="0"/>
              <a:t> </a:t>
            </a:r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dirty="0" err="1"/>
              <a:t>bergabung</a:t>
            </a:r>
            <a:r>
              <a:rPr lang="en-US" dirty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fi-FI" dirty="0" smtClean="0"/>
              <a:t>menuju </a:t>
            </a:r>
            <a:r>
              <a:rPr lang="fi-FI" dirty="0"/>
              <a:t>ke </a:t>
            </a:r>
            <a:r>
              <a:rPr lang="fi-FI" i="1" dirty="0"/>
              <a:t>tujuan yang </a:t>
            </a:r>
            <a:r>
              <a:rPr lang="fi-FI" i="1" dirty="0" smtClean="0"/>
              <a:t>sama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55978" r="37666" b="19022"/>
          <a:stretch/>
        </p:blipFill>
        <p:spPr bwMode="auto">
          <a:xfrm>
            <a:off x="2057400" y="3810000"/>
            <a:ext cx="4953000" cy="258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5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4. </a:t>
            </a:r>
            <a:r>
              <a:rPr lang="en-US" sz="1800" b="1" dirty="0" err="1"/>
              <a:t>Konsep</a:t>
            </a:r>
            <a:r>
              <a:rPr lang="en-US" sz="1800" b="1" dirty="0"/>
              <a:t> </a:t>
            </a:r>
            <a:r>
              <a:rPr lang="en-US" sz="1800" b="1" dirty="0" err="1"/>
              <a:t>Sumber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Alur</a:t>
            </a:r>
            <a:r>
              <a:rPr lang="en-US" sz="1800" b="1" dirty="0"/>
              <a:t> Data</a:t>
            </a:r>
          </a:p>
          <a:p>
            <a:pPr marL="11430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/>
              <a:t>alur</a:t>
            </a:r>
            <a:r>
              <a:rPr lang="en-US" sz="1800" dirty="0"/>
              <a:t> data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b="1" i="1" dirty="0"/>
              <a:t>minimal </a:t>
            </a:r>
            <a:r>
              <a:rPr lang="en-US" sz="1800" b="1" i="1" dirty="0" err="1"/>
              <a:t>mengandung</a:t>
            </a:r>
            <a:r>
              <a:rPr lang="en-US" sz="1800" b="1" i="1" dirty="0"/>
              <a:t> </a:t>
            </a:r>
            <a:r>
              <a:rPr lang="en-US" sz="1800" b="1" i="1" dirty="0" err="1"/>
              <a:t>satu</a:t>
            </a:r>
            <a:r>
              <a:rPr lang="en-US" sz="1800" b="1" i="1" dirty="0"/>
              <a:t> proses</a:t>
            </a:r>
            <a:r>
              <a:rPr lang="en-US" sz="1800" dirty="0"/>
              <a:t>.</a:t>
            </a:r>
          </a:p>
          <a:p>
            <a:pPr marL="114300" indent="0">
              <a:buNone/>
            </a:pPr>
            <a:r>
              <a:rPr lang="en-US" sz="1800" dirty="0" smtClean="0"/>
              <a:t> </a:t>
            </a:r>
            <a:r>
              <a:rPr lang="en-US" sz="1800" dirty="0" err="1" smtClean="0"/>
              <a:t>Maksud</a:t>
            </a:r>
            <a:r>
              <a:rPr lang="en-US" sz="1800" dirty="0" smtClean="0"/>
              <a:t> </a:t>
            </a:r>
            <a:r>
              <a:rPr lang="en-US" sz="1800" dirty="0" err="1"/>
              <a:t>kalimat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: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/>
              <a:t>alur</a:t>
            </a:r>
            <a:r>
              <a:rPr lang="en-US" sz="1800" dirty="0"/>
              <a:t> data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i="1" dirty="0"/>
              <a:t>proses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 smtClean="0"/>
              <a:t>ke</a:t>
            </a:r>
            <a:r>
              <a:rPr lang="en-US" sz="1800" dirty="0"/>
              <a:t> </a:t>
            </a:r>
            <a:r>
              <a:rPr lang="en-US" sz="1800" i="1" dirty="0" err="1" smtClean="0"/>
              <a:t>suatu</a:t>
            </a:r>
            <a:r>
              <a:rPr lang="en-US" sz="1800" i="1" dirty="0" smtClean="0"/>
              <a:t> </a:t>
            </a:r>
            <a:r>
              <a:rPr lang="en-US" sz="1800" i="1" dirty="0"/>
              <a:t>data store </a:t>
            </a:r>
            <a:r>
              <a:rPr lang="en-US" sz="1800" dirty="0" err="1"/>
              <a:t>dan</a:t>
            </a:r>
            <a:r>
              <a:rPr lang="en-US" sz="1800" dirty="0"/>
              <a:t>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i="1" dirty="0"/>
              <a:t>terminator </a:t>
            </a:r>
            <a:endParaRPr lang="en-US" sz="18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1800" dirty="0" smtClean="0"/>
              <a:t>Sutu </a:t>
            </a:r>
            <a:r>
              <a:rPr lang="en-US" sz="1800" dirty="0" err="1" smtClean="0"/>
              <a:t>alur</a:t>
            </a:r>
            <a:r>
              <a:rPr lang="en-US" sz="1800" dirty="0" smtClean="0"/>
              <a:t> data </a:t>
            </a:r>
            <a:r>
              <a:rPr lang="en-US" sz="1800" dirty="0" err="1" smtClean="0"/>
              <a:t>dihasilkan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i="1" dirty="0" smtClean="0"/>
              <a:t>data store </a:t>
            </a:r>
            <a:r>
              <a:rPr lang="en-US" sz="1800" dirty="0" err="1" smtClean="0"/>
              <a:t>dan</a:t>
            </a:r>
            <a:r>
              <a:rPr lang="en-US" sz="1800" dirty="0" smtClean="0"/>
              <a:t>/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i="1" dirty="0" smtClean="0"/>
              <a:t>terminator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menuju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i="1" dirty="0" smtClean="0"/>
              <a:t>proses </a:t>
            </a:r>
            <a:endParaRPr lang="en-US" sz="18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/>
              <a:t>alur</a:t>
            </a:r>
            <a:r>
              <a:rPr lang="en-US" sz="1800" dirty="0"/>
              <a:t> data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i="1" dirty="0"/>
              <a:t>proses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menuju</a:t>
            </a:r>
            <a:r>
              <a:rPr lang="en-US" sz="1800" dirty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i="1" dirty="0" smtClean="0"/>
              <a:t>proses</a:t>
            </a:r>
          </a:p>
          <a:p>
            <a:pPr marL="571500" indent="-457200">
              <a:buFont typeface="+mj-lt"/>
              <a:buAutoNum type="arabicPeriod"/>
            </a:pPr>
            <a:endParaRPr lang="en-US" sz="1800" i="1" dirty="0"/>
          </a:p>
          <a:p>
            <a:pPr marL="571500" indent="-457200">
              <a:buFont typeface="+mj-lt"/>
              <a:buAutoNum type="arabicPeriod"/>
            </a:pPr>
            <a:endParaRPr lang="en-US" sz="1800" i="1" dirty="0" smtClean="0"/>
          </a:p>
          <a:p>
            <a:pPr marL="571500" indent="-45720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13949" r="36953" b="50725"/>
          <a:stretch/>
        </p:blipFill>
        <p:spPr bwMode="auto">
          <a:xfrm>
            <a:off x="2667000" y="4290390"/>
            <a:ext cx="3909392" cy="2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424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dfd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1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proses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aturan-aturan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orang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melaksanakannya</a:t>
            </a: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proses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/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baik</a:t>
            </a:r>
            <a:r>
              <a:rPr lang="en-US" dirty="0"/>
              <a:t> </a:t>
            </a:r>
            <a:r>
              <a:rPr lang="fi-FI" dirty="0" smtClean="0"/>
              <a:t>pemberian </a:t>
            </a:r>
            <a:r>
              <a:rPr lang="fi-FI" dirty="0"/>
              <a:t>nama ini menggunakan kata </a:t>
            </a:r>
            <a:r>
              <a:rPr lang="fi-FI" dirty="0" smtClean="0"/>
              <a:t>kerja</a:t>
            </a:r>
          </a:p>
          <a:p>
            <a:pPr marL="114300" indent="0">
              <a:buNone/>
            </a:pPr>
            <a:endParaRPr lang="fi-FI" dirty="0"/>
          </a:p>
          <a:p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data store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smtClean="0"/>
              <a:t>kata </a:t>
            </a:r>
            <a:r>
              <a:rPr lang="en-US" dirty="0" err="1" smtClean="0"/>
              <a:t>benda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data store </a:t>
            </a:r>
            <a:r>
              <a:rPr lang="en-US" dirty="0" err="1"/>
              <a:t>menunjukkan</a:t>
            </a:r>
            <a:r>
              <a:rPr lang="en-US" dirty="0"/>
              <a:t> data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sewaktu-waktu</a:t>
            </a:r>
            <a:r>
              <a:rPr lang="en-US" dirty="0" smtClean="0"/>
              <a:t> </a:t>
            </a:r>
            <a:r>
              <a:rPr lang="en-US" dirty="0" err="1"/>
              <a:t>membutuhkan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tugasnya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menyimpannya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data,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kata </a:t>
            </a:r>
            <a:r>
              <a:rPr lang="en-US" dirty="0" err="1"/>
              <a:t>benda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infiormasi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821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Komponen</a:t>
            </a:r>
            <a:r>
              <a:rPr lang="en-US" b="1" dirty="0"/>
              <a:t> Proses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ladalah</a:t>
            </a:r>
            <a:r>
              <a:rPr lang="en-US" dirty="0" smtClean="0"/>
              <a:t> </a:t>
            </a:r>
            <a:r>
              <a:rPr lang="sv-SE" dirty="0" smtClean="0"/>
              <a:t>untuk </a:t>
            </a:r>
            <a:r>
              <a:rPr lang="sv-SE" dirty="0"/>
              <a:t>menunjukkan referensi terhadap skema penomoran </a:t>
            </a:r>
            <a:r>
              <a:rPr lang="sv-SE" dirty="0" smtClean="0"/>
              <a:t>secara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levelisasi</a:t>
            </a:r>
            <a:r>
              <a:rPr lang="en-US" dirty="0"/>
              <a:t> DFD. </a:t>
            </a:r>
            <a:r>
              <a:rPr lang="en-US" dirty="0" err="1"/>
              <a:t>Dengan</a:t>
            </a:r>
            <a:r>
              <a:rPr lang="en-US" dirty="0"/>
              <a:t> kata lain, </a:t>
            </a:r>
            <a:r>
              <a:rPr lang="en-US" dirty="0" err="1"/>
              <a:t>nomor</a:t>
            </a:r>
            <a:r>
              <a:rPr lang="en-US" dirty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levelilasi</a:t>
            </a:r>
            <a:r>
              <a:rPr lang="en-US" dirty="0"/>
              <a:t> DFD</a:t>
            </a:r>
          </a:p>
        </p:txBody>
      </p:sp>
    </p:spTree>
    <p:extLst>
      <p:ext uri="{BB962C8B-B14F-4D97-AF65-F5344CB8AC3E}">
        <p14:creationId xmlns:p14="http://schemas.microsoft.com/office/powerpoint/2010/main" val="252594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b="1" dirty="0" err="1"/>
              <a:t>Penggambaran</a:t>
            </a:r>
            <a:r>
              <a:rPr lang="en-US" b="1" dirty="0"/>
              <a:t> DFD </a:t>
            </a:r>
            <a:r>
              <a:rPr lang="en-US" b="1" dirty="0" err="1"/>
              <a:t>sesering</a:t>
            </a:r>
            <a:r>
              <a:rPr lang="en-US" b="1" dirty="0"/>
              <a:t> </a:t>
            </a:r>
            <a:r>
              <a:rPr lang="en-US" b="1" dirty="0" err="1" smtClean="0"/>
              <a:t>mungkin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Penggambaran</a:t>
            </a:r>
            <a:r>
              <a:rPr lang="en-US" dirty="0" smtClean="0"/>
              <a:t> </a:t>
            </a:r>
            <a:r>
              <a:rPr lang="en-US" dirty="0"/>
              <a:t>DFD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/>
              <a:t>DFD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rapih</a:t>
            </a:r>
            <a:r>
              <a:rPr lang="en-US" dirty="0" smtClean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malu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/>
              <a:t>DFD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atasannya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06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sv-SE" b="1" dirty="0"/>
              <a:t>Penghindaran Penggambaran DFD yang rumit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dirty="0" err="1"/>
              <a:t>Tujuan</a:t>
            </a:r>
            <a:r>
              <a:rPr lang="en-US" dirty="0"/>
              <a:t> DFD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model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fi-FI" dirty="0" smtClean="0"/>
              <a:t>dilaksanakan </a:t>
            </a:r>
            <a:r>
              <a:rPr lang="fi-FI" dirty="0"/>
              <a:t>oleh suatu sistem dan interaksi antar fungsi. </a:t>
            </a:r>
            <a:r>
              <a:rPr lang="fi-FI" dirty="0" smtClean="0"/>
              <a:t>Tujuan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agar model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smtClean="0"/>
              <a:t>DFD,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yang </a:t>
            </a:r>
            <a:r>
              <a:rPr lang="en-US" dirty="0" err="1"/>
              <a:t>berpengalaman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subyek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terjadi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DFD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dimengerti</a:t>
            </a:r>
            <a:r>
              <a:rPr lang="en-US" dirty="0"/>
              <a:t>, </a:t>
            </a:r>
            <a:r>
              <a:rPr lang="en-US" dirty="0" err="1"/>
              <a:t>dibaca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menyenangkan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7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</a:t>
            </a:r>
            <a:r>
              <a:rPr lang="en-US" b="1" dirty="0" err="1" smtClean="0"/>
              <a:t>Penggambaran</a:t>
            </a:r>
            <a:r>
              <a:rPr lang="en-US" b="1" dirty="0" smtClean="0"/>
              <a:t> </a:t>
            </a:r>
            <a:r>
              <a:rPr lang="en-US" b="1" dirty="0" err="1" smtClean="0"/>
              <a:t>dfd</a:t>
            </a:r>
            <a:r>
              <a:rPr lang="en-US" b="1" dirty="0" smtClean="0"/>
              <a:t> </a:t>
            </a:r>
            <a:r>
              <a:rPr lang="en-US" b="1" dirty="0" err="1" smtClean="0"/>
              <a:t>konsisten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Penggambaran</a:t>
            </a:r>
            <a:r>
              <a:rPr lang="en-US" dirty="0"/>
              <a:t> DFD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konsisten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smtClean="0"/>
              <a:t>DFD </a:t>
            </a:r>
            <a:r>
              <a:rPr lang="en-US" dirty="0" err="1" smtClean="0"/>
              <a:t>lainnya</a:t>
            </a:r>
            <a:r>
              <a:rPr lang="en-US" dirty="0"/>
              <a:t>.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DFD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/>
              <a:t>DFD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agar DFD yang </a:t>
            </a:r>
            <a:r>
              <a:rPr lang="en-US" dirty="0" err="1"/>
              <a:t>dibuatnya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dimengerti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DFD.</a:t>
            </a:r>
          </a:p>
        </p:txBody>
      </p:sp>
    </p:spTree>
    <p:extLst>
      <p:ext uri="{BB962C8B-B14F-4D97-AF65-F5344CB8AC3E}">
        <p14:creationId xmlns:p14="http://schemas.microsoft.com/office/powerpoint/2010/main" val="250862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US" dirty="0"/>
              <a:t>Data Flow Diagram (DFD)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model </a:t>
            </a:r>
            <a:r>
              <a:rPr lang="en-US" dirty="0" smtClean="0"/>
              <a:t>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proses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/>
              <a:t>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data,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komputerisasi</a:t>
            </a:r>
            <a:r>
              <a:rPr lang="en-US" dirty="0"/>
              <a:t>. DFD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Bubble chart</a:t>
            </a:r>
            <a:r>
              <a:rPr lang="en-US" dirty="0"/>
              <a:t>, Bubble diagram, model proses, diagram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model </a:t>
            </a:r>
            <a:r>
              <a:rPr lang="en-US" dirty="0" err="1" smtClean="0"/>
              <a:t>fungsi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73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Penggambaran</a:t>
            </a:r>
            <a:r>
              <a:rPr lang="en-US" dirty="0" smtClean="0"/>
              <a:t> </a:t>
            </a:r>
            <a:r>
              <a:rPr lang="en-US" dirty="0" err="1" smtClean="0"/>
              <a:t>dfd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/>
              <a:t>semua</a:t>
            </a:r>
            <a:r>
              <a:rPr lang="en-US" dirty="0"/>
              <a:t> input </a:t>
            </a:r>
            <a:r>
              <a:rPr lang="en-US" dirty="0" err="1"/>
              <a:t>dan</a:t>
            </a:r>
            <a:r>
              <a:rPr lang="en-US" dirty="0"/>
              <a:t> output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pt-BR" b="1" i="1" dirty="0" smtClean="0"/>
              <a:t>Buat </a:t>
            </a:r>
            <a:r>
              <a:rPr lang="pt-BR" b="1" i="1" dirty="0"/>
              <a:t>Diagram Konteks (diagram context)</a:t>
            </a:r>
          </a:p>
          <a:p>
            <a:pPr marL="114300" indent="0">
              <a:buNone/>
            </a:pPr>
            <a:r>
              <a:rPr lang="en-US" dirty="0" smtClean="0"/>
              <a:t>	Diagram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diagram level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DFD </a:t>
            </a:r>
            <a:r>
              <a:rPr lang="en-US" dirty="0" smtClean="0"/>
              <a:t>yang </a:t>
            </a:r>
            <a:r>
              <a:rPr lang="sv-SE" dirty="0" smtClean="0"/>
              <a:t>menggambarkan </a:t>
            </a:r>
            <a:r>
              <a:rPr lang="sv-SE" dirty="0"/>
              <a:t>hubungan sistem dengan lingkungan luarnya.</a:t>
            </a:r>
          </a:p>
          <a:p>
            <a:pPr marL="114300" indent="0">
              <a:buNone/>
            </a:pPr>
            <a:r>
              <a:rPr lang="en-US" dirty="0" err="1"/>
              <a:t>Caranya</a:t>
            </a:r>
            <a:r>
              <a:rPr lang="en-US" dirty="0"/>
              <a:t> :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sistemnya</a:t>
            </a:r>
            <a:r>
              <a:rPr lang="en-US" dirty="0"/>
              <a:t>.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sistemnya</a:t>
            </a:r>
            <a:r>
              <a:rPr lang="en-US" dirty="0"/>
              <a:t>.</a:t>
            </a:r>
          </a:p>
          <a:p>
            <a:r>
              <a:rPr lang="pt-BR" dirty="0" smtClean="0"/>
              <a:t>Tentukan </a:t>
            </a:r>
            <a:r>
              <a:rPr lang="pt-BR" dirty="0"/>
              <a:t>terminator apa saja yang ada dalam sistem.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/</a:t>
            </a:r>
            <a:r>
              <a:rPr lang="en-US" dirty="0" err="1"/>
              <a:t>diberikan</a:t>
            </a:r>
            <a:r>
              <a:rPr lang="en-US" dirty="0"/>
              <a:t> terminator </a:t>
            </a:r>
            <a:r>
              <a:rPr lang="en-US" dirty="0" err="1"/>
              <a:t>dari</a:t>
            </a:r>
            <a:r>
              <a:rPr lang="en-US" dirty="0"/>
              <a:t>/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/>
              <a:t>diagram </a:t>
            </a:r>
            <a:r>
              <a:rPr lang="en-US" dirty="0" err="1"/>
              <a:t>konteks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64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5" t="11594" r="21804" b="3697"/>
          <a:stretch/>
        </p:blipFill>
        <p:spPr bwMode="auto">
          <a:xfrm>
            <a:off x="828307" y="457200"/>
            <a:ext cx="7629893" cy="619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77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i="1" dirty="0" smtClean="0"/>
              <a:t>4. </a:t>
            </a:r>
            <a:r>
              <a:rPr lang="en-US" b="1" i="1" dirty="0" err="1" smtClean="0"/>
              <a:t>Buat</a:t>
            </a:r>
            <a:r>
              <a:rPr lang="en-US" b="1" i="1" dirty="0" smtClean="0"/>
              <a:t> </a:t>
            </a:r>
            <a:r>
              <a:rPr lang="en-US" b="1" i="1" dirty="0"/>
              <a:t>Diagram Level Zero</a:t>
            </a:r>
          </a:p>
          <a:p>
            <a:pPr marL="114300" indent="0">
              <a:buNone/>
            </a:pPr>
            <a:r>
              <a:rPr lang="en-US" dirty="0" smtClean="0"/>
              <a:t>	Diagram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diagram </a:t>
            </a:r>
            <a:r>
              <a:rPr lang="en-US" dirty="0" err="1"/>
              <a:t>konteks</a:t>
            </a:r>
            <a:r>
              <a:rPr lang="en-US" dirty="0"/>
              <a:t>.</a:t>
            </a:r>
          </a:p>
          <a:p>
            <a:pPr marL="114300" indent="0">
              <a:buNone/>
            </a:pPr>
            <a:r>
              <a:rPr lang="en-US" dirty="0" err="1"/>
              <a:t>Caranya</a:t>
            </a:r>
            <a:r>
              <a:rPr lang="en-US" dirty="0"/>
              <a:t> :</a:t>
            </a:r>
          </a:p>
          <a:p>
            <a:r>
              <a:rPr lang="en-US" dirty="0" smtClean="0"/>
              <a:t> </a:t>
            </a:r>
            <a:r>
              <a:rPr lang="en-US" dirty="0" err="1"/>
              <a:t>Tentukan</a:t>
            </a:r>
            <a:r>
              <a:rPr lang="en-US" dirty="0"/>
              <a:t> proses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/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en-US" dirty="0" err="1" smtClean="0"/>
              <a:t>ke</a:t>
            </a:r>
            <a:r>
              <a:rPr lang="en-US" dirty="0" smtClean="0"/>
              <a:t>/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 smtClean="0"/>
              <a:t>keseimbangan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/>
              <a:t>keluar</a:t>
            </a:r>
            <a:r>
              <a:rPr lang="en-US" dirty="0"/>
              <a:t>/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level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 smtClean="0"/>
              <a:t>sama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alur</a:t>
            </a:r>
            <a:r>
              <a:rPr lang="en-US" dirty="0"/>
              <a:t> data yang </a:t>
            </a:r>
            <a:r>
              <a:rPr lang="en-US" dirty="0" err="1"/>
              <a:t>masuk</a:t>
            </a:r>
            <a:r>
              <a:rPr lang="en-US" dirty="0"/>
              <a:t>/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level </a:t>
            </a:r>
            <a:r>
              <a:rPr lang="en-US" dirty="0" err="1"/>
              <a:t>berikutnya</a:t>
            </a:r>
            <a:r>
              <a:rPr lang="en-US" dirty="0"/>
              <a:t>).</a:t>
            </a:r>
          </a:p>
          <a:p>
            <a:r>
              <a:rPr lang="en-US" dirty="0" smtClean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, </a:t>
            </a:r>
            <a:r>
              <a:rPr lang="en-US" dirty="0" err="1"/>
              <a:t>munculkan</a:t>
            </a:r>
            <a:r>
              <a:rPr lang="en-US" dirty="0"/>
              <a:t> data store (master)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fi-FI" dirty="0" smtClean="0"/>
              <a:t>sumber </a:t>
            </a:r>
            <a:r>
              <a:rPr lang="fi-FI" dirty="0"/>
              <a:t>maupun tujuan alur data.</a:t>
            </a:r>
          </a:p>
          <a:p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/>
              <a:t>diagram level zero.</a:t>
            </a:r>
          </a:p>
          <a:p>
            <a:pPr marL="11430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/>
              <a:t>perpotongan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data</a:t>
            </a:r>
          </a:p>
          <a:p>
            <a:pPr marL="114300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utama</a:t>
            </a:r>
            <a:r>
              <a:rPr lang="en-US" dirty="0"/>
              <a:t> (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smtClean="0"/>
              <a:t> 	 	 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/>
              <a:t>proses).</a:t>
            </a:r>
          </a:p>
        </p:txBody>
      </p:sp>
    </p:spTree>
    <p:extLst>
      <p:ext uri="{BB962C8B-B14F-4D97-AF65-F5344CB8AC3E}">
        <p14:creationId xmlns:p14="http://schemas.microsoft.com/office/powerpoint/2010/main" val="3675616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91300" cy="461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32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b="1" i="1" dirty="0" smtClean="0"/>
              <a:t>5. </a:t>
            </a:r>
            <a:r>
              <a:rPr lang="en-US" b="1" i="1" dirty="0" err="1" smtClean="0"/>
              <a:t>Buat</a:t>
            </a:r>
            <a:r>
              <a:rPr lang="en-US" b="1" i="1" dirty="0" smtClean="0"/>
              <a:t> </a:t>
            </a:r>
            <a:r>
              <a:rPr lang="en-US" b="1" i="1" dirty="0"/>
              <a:t>Diagram Level </a:t>
            </a:r>
            <a:r>
              <a:rPr lang="en-US" b="1" i="1" dirty="0" err="1"/>
              <a:t>Satu</a:t>
            </a:r>
            <a:endParaRPr lang="en-US" b="1" i="1" dirty="0"/>
          </a:p>
          <a:p>
            <a:pPr marL="114300" indent="0">
              <a:buNone/>
            </a:pPr>
            <a:r>
              <a:rPr lang="en-US" dirty="0" smtClean="0"/>
              <a:t>	Diagram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diagram level zero.</a:t>
            </a:r>
          </a:p>
          <a:p>
            <a:pPr marL="114300" indent="0">
              <a:buNone/>
            </a:pPr>
            <a:r>
              <a:rPr lang="en-US" dirty="0" err="1"/>
              <a:t>Caranya</a:t>
            </a:r>
            <a:r>
              <a:rPr lang="en-US" dirty="0"/>
              <a:t> :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/>
              <a:t>proses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(sub-proses)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proses </a:t>
            </a:r>
            <a:r>
              <a:rPr lang="it-IT" dirty="0" smtClean="0"/>
              <a:t>utama </a:t>
            </a:r>
            <a:r>
              <a:rPr lang="it-IT" dirty="0"/>
              <a:t>yang ada di level zero.</a:t>
            </a:r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/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 smtClean="0"/>
              <a:t>subproses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/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.</a:t>
            </a:r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/>
              <a:t>diperlukan</a:t>
            </a:r>
            <a:r>
              <a:rPr lang="en-US" dirty="0"/>
              <a:t>, </a:t>
            </a:r>
            <a:r>
              <a:rPr lang="en-US" dirty="0" err="1"/>
              <a:t>munculkan</a:t>
            </a:r>
            <a:r>
              <a:rPr lang="en-US" dirty="0"/>
              <a:t> data store (</a:t>
            </a:r>
            <a:r>
              <a:rPr lang="en-US" dirty="0" err="1"/>
              <a:t>transaksi</a:t>
            </a:r>
            <a:r>
              <a:rPr lang="en-US" dirty="0"/>
              <a:t>)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fi-FI" dirty="0" smtClean="0"/>
              <a:t>sumber </a:t>
            </a:r>
            <a:r>
              <a:rPr lang="fi-FI" dirty="0"/>
              <a:t>maupun tujuan alur data.</a:t>
            </a:r>
          </a:p>
          <a:p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/>
              <a:t>DFD level </a:t>
            </a:r>
            <a:r>
              <a:rPr lang="en-US" dirty="0" err="1"/>
              <a:t>Satu</a:t>
            </a:r>
            <a:endParaRPr lang="en-US" dirty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/>
              <a:t>perpotongan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data.</a:t>
            </a:r>
          </a:p>
          <a:p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sub-proses </a:t>
            </a:r>
            <a:r>
              <a:rPr lang="en-US" dirty="0" smtClean="0"/>
              <a:t>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1.1, 1.2, 2.1</a:t>
            </a:r>
          </a:p>
        </p:txBody>
      </p:sp>
    </p:spTree>
    <p:extLst>
      <p:ext uri="{BB962C8B-B14F-4D97-AF65-F5344CB8AC3E}">
        <p14:creationId xmlns:p14="http://schemas.microsoft.com/office/powerpoint/2010/main" val="2996362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6. </a:t>
            </a:r>
            <a:r>
              <a:rPr lang="pt-BR" b="1" i="1" dirty="0"/>
              <a:t>DFD Level Dua, Tiga, 􀂫</a:t>
            </a:r>
          </a:p>
          <a:p>
            <a:pPr marL="114300" indent="0">
              <a:buNone/>
            </a:pPr>
            <a:r>
              <a:rPr lang="en-US" dirty="0"/>
              <a:t>Diagram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level </a:t>
            </a:r>
            <a:r>
              <a:rPr lang="en-US" dirty="0" err="1" smtClean="0"/>
              <a:t>sebelumnya.Proses</a:t>
            </a:r>
            <a:r>
              <a:rPr lang="en-US" dirty="0" smtClean="0"/>
              <a:t> </a:t>
            </a:r>
            <a:r>
              <a:rPr lang="en-US" dirty="0" err="1"/>
              <a:t>dekomposisi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proses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program. </a:t>
            </a:r>
            <a:r>
              <a:rPr lang="en-US" dirty="0" err="1"/>
              <a:t>Aturan</a:t>
            </a:r>
            <a:r>
              <a:rPr lang="en-US" dirty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level </a:t>
            </a:r>
            <a:r>
              <a:rPr lang="en-US" dirty="0" err="1"/>
              <a:t>satu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759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4312" r="38787" b="10145"/>
          <a:stretch/>
        </p:blipFill>
        <p:spPr bwMode="auto">
          <a:xfrm>
            <a:off x="2280701" y="1"/>
            <a:ext cx="4196299" cy="683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60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proses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50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spesifikasi</a:t>
            </a:r>
            <a:r>
              <a:rPr lang="en-US" dirty="0" smtClean="0"/>
              <a:t> proses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30978" r="17907" b="3803"/>
          <a:stretch/>
        </p:blipFill>
        <p:spPr bwMode="auto">
          <a:xfrm>
            <a:off x="762000" y="1905000"/>
            <a:ext cx="7543800" cy="393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9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DFD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3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44565" r="22592" b="13043"/>
          <a:stretch/>
        </p:blipFill>
        <p:spPr bwMode="auto">
          <a:xfrm>
            <a:off x="914400" y="2209800"/>
            <a:ext cx="7368210" cy="31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1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Kamus</a:t>
            </a:r>
            <a:r>
              <a:rPr lang="en-US" dirty="0" smtClean="0"/>
              <a:t> data </a:t>
            </a:r>
            <a:r>
              <a:rPr lang="en-US" dirty="0" err="1" smtClean="0"/>
              <a:t>dfd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54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kamus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44850" r="53960" b="27575"/>
          <a:stretch/>
        </p:blipFill>
        <p:spPr bwMode="auto">
          <a:xfrm>
            <a:off x="762000" y="2073496"/>
            <a:ext cx="7467600" cy="33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430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65036" r="28194" b="11776"/>
          <a:stretch/>
        </p:blipFill>
        <p:spPr bwMode="auto">
          <a:xfrm>
            <a:off x="1046954" y="3091257"/>
            <a:ext cx="7050092" cy="169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78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209800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en-US" sz="4000" dirty="0" err="1" smtClean="0"/>
              <a:t>Buat</a:t>
            </a:r>
            <a:r>
              <a:rPr lang="en-US" sz="4000" dirty="0" smtClean="0"/>
              <a:t> </a:t>
            </a:r>
            <a:r>
              <a:rPr lang="en-US" sz="4000" dirty="0" err="1" smtClean="0"/>
              <a:t>analisis</a:t>
            </a:r>
            <a:r>
              <a:rPr lang="en-US" sz="4000" dirty="0" smtClean="0"/>
              <a:t> </a:t>
            </a:r>
            <a:r>
              <a:rPr lang="en-US" sz="4000" dirty="0" err="1" smtClean="0"/>
              <a:t>kebutuhan</a:t>
            </a:r>
            <a:r>
              <a:rPr lang="en-US" sz="4000" dirty="0" smtClean="0"/>
              <a:t> </a:t>
            </a:r>
            <a:r>
              <a:rPr lang="en-US" sz="4000" dirty="0" err="1" smtClean="0"/>
              <a:t>fungsional</a:t>
            </a:r>
            <a:r>
              <a:rPr lang="en-US" sz="4000" dirty="0" smtClean="0"/>
              <a:t> </a:t>
            </a:r>
            <a:r>
              <a:rPr lang="en-US" sz="4000" dirty="0" err="1" smtClean="0"/>
              <a:t>terhadap</a:t>
            </a:r>
            <a:r>
              <a:rPr lang="en-US" sz="4000" dirty="0" smtClean="0"/>
              <a:t> </a:t>
            </a:r>
            <a:r>
              <a:rPr lang="en-US" sz="4000" dirty="0" err="1" smtClean="0"/>
              <a:t>sistem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informasi</a:t>
            </a:r>
            <a:r>
              <a:rPr lang="en-US" sz="4000" dirty="0" smtClean="0"/>
              <a:t> yang </a:t>
            </a:r>
            <a:r>
              <a:rPr lang="en-US" sz="4000" dirty="0" err="1" smtClean="0"/>
              <a:t>akan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buat</a:t>
            </a:r>
            <a:endParaRPr lang="en-US" sz="4000" dirty="0" smtClean="0"/>
          </a:p>
          <a:p>
            <a:pPr marL="114300" indent="0" algn="just">
              <a:buNone/>
            </a:pPr>
            <a:endParaRPr lang="en-US" sz="4000" dirty="0" smtClean="0"/>
          </a:p>
          <a:p>
            <a:pPr marL="114300" indent="0" algn="just">
              <a:buNone/>
            </a:pPr>
            <a:r>
              <a:rPr lang="en-US" sz="4000" dirty="0" smtClean="0"/>
              <a:t>(</a:t>
            </a:r>
            <a:r>
              <a:rPr lang="en-US" sz="4000" dirty="0" err="1" smtClean="0"/>
              <a:t>buat</a:t>
            </a:r>
            <a:r>
              <a:rPr lang="en-US" sz="4000" dirty="0" smtClean="0"/>
              <a:t> DFD, SPESIFIKASI PROSES </a:t>
            </a:r>
            <a:r>
              <a:rPr lang="en-US" sz="4000" dirty="0" err="1" smtClean="0"/>
              <a:t>dan</a:t>
            </a:r>
            <a:r>
              <a:rPr lang="en-US" sz="4000" dirty="0" smtClean="0"/>
              <a:t> KAMUS DATA )</a:t>
            </a:r>
            <a:endParaRPr lang="en-US" sz="4000" dirty="0"/>
          </a:p>
          <a:p>
            <a:pPr marL="114300" indent="0" algn="just">
              <a:buNone/>
            </a:pPr>
            <a:endParaRPr lang="en-US" sz="4000" dirty="0" smtClean="0"/>
          </a:p>
          <a:p>
            <a:pPr marL="114300" indent="0"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1115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dfd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252924" cy="419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6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</a:t>
            </a:r>
            <a:r>
              <a:rPr lang="en-US" dirty="0" smtClean="0"/>
              <a:t>TERRMINATOR /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terminator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Terminator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sv-SE" dirty="0" smtClean="0"/>
              <a:t>sistem </a:t>
            </a:r>
            <a:r>
              <a:rPr lang="sv-SE" dirty="0"/>
              <a:t>yang sedang dikembangkan. Biasanya terminator </a:t>
            </a:r>
            <a:r>
              <a:rPr lang="sv-SE" dirty="0" smtClean="0"/>
              <a:t>dikenal </a:t>
            </a:r>
            <a:r>
              <a:rPr lang="pt-BR" dirty="0" smtClean="0"/>
              <a:t>dengan </a:t>
            </a:r>
            <a:r>
              <a:rPr lang="pt-BR" dirty="0"/>
              <a:t>nama entitas luar (</a:t>
            </a:r>
            <a:r>
              <a:rPr lang="pt-BR" i="1" dirty="0"/>
              <a:t>external entity</a:t>
            </a:r>
            <a:r>
              <a:rPr lang="pt-BR" dirty="0" smtClean="0"/>
              <a:t>).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terminator :</a:t>
            </a:r>
          </a:p>
          <a:p>
            <a:pPr marL="114300" indent="0" algn="just">
              <a:buNone/>
            </a:pPr>
            <a:r>
              <a:rPr lang="en-US" dirty="0" smtClean="0"/>
              <a:t>	1</a:t>
            </a:r>
            <a:r>
              <a:rPr lang="en-US" dirty="0"/>
              <a:t>. Terminator </a:t>
            </a:r>
            <a:r>
              <a:rPr lang="en-US" dirty="0" err="1"/>
              <a:t>Sumber</a:t>
            </a:r>
            <a:r>
              <a:rPr lang="en-US" dirty="0"/>
              <a:t> (</a:t>
            </a:r>
            <a:r>
              <a:rPr lang="en-US" i="1" dirty="0"/>
              <a:t>source</a:t>
            </a:r>
            <a:r>
              <a:rPr lang="en-US" dirty="0"/>
              <a:t>) :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	     terminator 	    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/>
              <a:t>.</a:t>
            </a:r>
          </a:p>
          <a:p>
            <a:pPr marL="114300" indent="0" algn="just">
              <a:buNone/>
            </a:pPr>
            <a:r>
              <a:rPr lang="en-US" dirty="0" smtClean="0"/>
              <a:t>	2</a:t>
            </a:r>
            <a:r>
              <a:rPr lang="en-US" dirty="0"/>
              <a:t>. Terminator </a:t>
            </a:r>
            <a:r>
              <a:rPr lang="en-US" dirty="0" err="1"/>
              <a:t>Tujuan</a:t>
            </a:r>
            <a:r>
              <a:rPr lang="en-US" dirty="0"/>
              <a:t> (</a:t>
            </a:r>
            <a:r>
              <a:rPr lang="en-US" i="1" dirty="0"/>
              <a:t>sink</a:t>
            </a:r>
            <a:r>
              <a:rPr lang="en-US" dirty="0"/>
              <a:t>) :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smtClean="0"/>
              <a:t>terminator </a:t>
            </a:r>
            <a:r>
              <a:rPr lang="en-US" dirty="0"/>
              <a:t>yang </a:t>
            </a:r>
            <a:r>
              <a:rPr lang="en-US" dirty="0" smtClean="0"/>
              <a:t>	    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data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/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Terminator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orang, </a:t>
            </a:r>
            <a:r>
              <a:rPr lang="en-US" dirty="0" err="1"/>
              <a:t>sekelompok</a:t>
            </a:r>
            <a:r>
              <a:rPr lang="en-US" dirty="0"/>
              <a:t> orang,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modelnya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Terminator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,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di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sv-SE" dirty="0" smtClean="0"/>
              <a:t>sistem </a:t>
            </a:r>
            <a:r>
              <a:rPr lang="sv-SE" dirty="0"/>
              <a:t>yang berkomunikasi dengan sistem yang sedang</a:t>
            </a:r>
          </a:p>
          <a:p>
            <a:pPr marL="114300" indent="0" algn="just">
              <a:buNone/>
            </a:pPr>
            <a:r>
              <a:rPr lang="en-US" dirty="0" smtClean="0"/>
              <a:t>   </a:t>
            </a:r>
            <a:r>
              <a:rPr lang="en-US" dirty="0" err="1" smtClean="0"/>
              <a:t>dikembangkan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85145" r="31249"/>
          <a:stretch/>
        </p:blipFill>
        <p:spPr bwMode="auto">
          <a:xfrm>
            <a:off x="2209800" y="3866322"/>
            <a:ext cx="5042918" cy="10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3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diingat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terminator </a:t>
            </a:r>
            <a:r>
              <a:rPr lang="en-US" dirty="0" smtClean="0"/>
              <a:t>: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Terminator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/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smtClean="0"/>
              <a:t>data yang </a:t>
            </a:r>
            <a:r>
              <a:rPr lang="en-US" dirty="0" err="1"/>
              <a:t>menghubungkan</a:t>
            </a:r>
            <a:r>
              <a:rPr lang="en-US" dirty="0"/>
              <a:t> terminator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proses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terminator.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terminator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smtClean="0"/>
              <a:t>lain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DFD.</a:t>
            </a:r>
          </a:p>
        </p:txBody>
      </p:sp>
    </p:spTree>
    <p:extLst>
      <p:ext uri="{BB962C8B-B14F-4D97-AF65-F5344CB8AC3E}">
        <p14:creationId xmlns:p14="http://schemas.microsoft.com/office/powerpoint/2010/main" val="59594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PROSES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4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134</TotalTime>
  <Words>1055</Words>
  <Application>Microsoft Office PowerPoint</Application>
  <PresentationFormat>On-screen Show (4:3)</PresentationFormat>
  <Paragraphs>135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Apothecary</vt:lpstr>
      <vt:lpstr>Analisis kebutuhan fungsional</vt:lpstr>
      <vt:lpstr>DFD (Data Flow Diagram)</vt:lpstr>
      <vt:lpstr>pengertian</vt:lpstr>
      <vt:lpstr>KOMPONEN DFD</vt:lpstr>
      <vt:lpstr>Komponen dfd</vt:lpstr>
      <vt:lpstr>KOMPONEN TERRMINATOR / entitas eksternal</vt:lpstr>
      <vt:lpstr>KOMPONEN terminator</vt:lpstr>
      <vt:lpstr>PowerPoint Presentation</vt:lpstr>
      <vt:lpstr>KOMPONEN PROSES</vt:lpstr>
      <vt:lpstr>KOMPONEN PROSES</vt:lpstr>
      <vt:lpstr>PowerPoint Presentation</vt:lpstr>
      <vt:lpstr>PowerPoint Presentation</vt:lpstr>
      <vt:lpstr>PowerPoint Presentation</vt:lpstr>
      <vt:lpstr>KOMPONEN DATA STORE</vt:lpstr>
      <vt:lpstr>KOMPONEN DATA STORE</vt:lpstr>
      <vt:lpstr>PowerPoint Presentation</vt:lpstr>
      <vt:lpstr>PowerPoint Presentation</vt:lpstr>
      <vt:lpstr>KOMPONEN DATA FLOW</vt:lpstr>
      <vt:lpstr>KOMPONEN DATA FLOW</vt:lpstr>
      <vt:lpstr>KONSEP DALAM ALUR DATA</vt:lpstr>
      <vt:lpstr>PowerPoint Presentation</vt:lpstr>
      <vt:lpstr>PowerPoint Presentation</vt:lpstr>
      <vt:lpstr>PowerPoint Presentation</vt:lpstr>
      <vt:lpstr>Syarat pembuatan dfd</vt:lpstr>
      <vt:lpstr>1. Pemberian nama</vt:lpstr>
      <vt:lpstr>2. Pemberian Nomor pada Komponen Proses</vt:lpstr>
      <vt:lpstr>3. Penggambaran DFD sesering mungkin</vt:lpstr>
      <vt:lpstr>4. Penghindaran Penggambaran DFD yang rumit</vt:lpstr>
      <vt:lpstr>5. Penggambaran dfd konsisten</vt:lpstr>
      <vt:lpstr>Penggambaran dfd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Spesifikasi proses</vt:lpstr>
      <vt:lpstr>Format spesifikasi proses</vt:lpstr>
      <vt:lpstr>contoh</vt:lpstr>
      <vt:lpstr>Kamus data dfd</vt:lpstr>
      <vt:lpstr>Format kamus data</vt:lpstr>
      <vt:lpstr>contoh</vt:lpstr>
      <vt:lpstr>tugas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 (Data Flow Diagram)</dc:title>
  <dc:creator>Admin</dc:creator>
  <cp:lastModifiedBy>Admin</cp:lastModifiedBy>
  <cp:revision>18</cp:revision>
  <dcterms:created xsi:type="dcterms:W3CDTF">2014-10-12T12:09:17Z</dcterms:created>
  <dcterms:modified xsi:type="dcterms:W3CDTF">2014-10-13T02:03:44Z</dcterms:modified>
</cp:coreProperties>
</file>