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7" r:id="rId2"/>
    <p:sldId id="340" r:id="rId3"/>
    <p:sldId id="309" r:id="rId4"/>
    <p:sldId id="310" r:id="rId5"/>
    <p:sldId id="344" r:id="rId6"/>
    <p:sldId id="311" r:id="rId7"/>
    <p:sldId id="327" r:id="rId8"/>
    <p:sldId id="328" r:id="rId9"/>
    <p:sldId id="329" r:id="rId10"/>
    <p:sldId id="343" r:id="rId11"/>
    <p:sldId id="341" r:id="rId12"/>
    <p:sldId id="342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766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78" autoAdjust="0"/>
    <p:restoredTop sz="86620" autoAdjust="0"/>
  </p:normalViewPr>
  <p:slideViewPr>
    <p:cSldViewPr>
      <p:cViewPr>
        <p:scale>
          <a:sx n="60" d="100"/>
          <a:sy n="60" d="100"/>
        </p:scale>
        <p:origin x="-39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1call.com/images/icon_resourceOnCallSchedul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393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39279" y="2967335"/>
            <a:ext cx="8665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RESOURCE SCHEDULING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5638801"/>
            <a:ext cx="579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references: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Larson, e.w., Gray C.F., 2011, 5tH ed.;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Exercise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447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000" dirty="0" smtClean="0"/>
              <a:t>A. </a:t>
            </a:r>
            <a:r>
              <a:rPr lang="id-ID" sz="2000" dirty="0" smtClean="0"/>
              <a:t>Given the network plan that follows, compute the early, late, and slack times. What is the project duration? </a:t>
            </a:r>
          </a:p>
          <a:p>
            <a:pPr>
              <a:buNone/>
            </a:pPr>
            <a:r>
              <a:rPr lang="en-US" sz="2000" dirty="0" smtClean="0"/>
              <a:t>B. </a:t>
            </a:r>
            <a:r>
              <a:rPr lang="id-ID" sz="2000" dirty="0" smtClean="0"/>
              <a:t>Assume only one </a:t>
            </a:r>
            <a:r>
              <a:rPr lang="en-US" sz="2000" dirty="0" smtClean="0"/>
              <a:t>Interior Designer</a:t>
            </a:r>
            <a:r>
              <a:rPr lang="id-ID" sz="2000" dirty="0" smtClean="0"/>
              <a:t>  </a:t>
            </a:r>
            <a:r>
              <a:rPr lang="id-ID" sz="2000" dirty="0" smtClean="0"/>
              <a:t>and two </a:t>
            </a:r>
            <a:r>
              <a:rPr lang="en-US" sz="2000" dirty="0" smtClean="0"/>
              <a:t>Visual Designer </a:t>
            </a:r>
            <a:r>
              <a:rPr lang="id-ID" sz="2000" dirty="0" smtClean="0"/>
              <a:t>are </a:t>
            </a:r>
            <a:r>
              <a:rPr lang="id-ID" sz="2000" dirty="0" smtClean="0"/>
              <a:t>available. Which activities are now critical? What is the project duration now?</a:t>
            </a:r>
            <a:endParaRPr lang="id-ID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6576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25981370"/>
              </p:ext>
            </p:extLst>
          </p:nvPr>
        </p:nvGraphicFramePr>
        <p:xfrm>
          <a:off x="2895600" y="2743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84802659"/>
              </p:ext>
            </p:extLst>
          </p:nvPr>
        </p:nvGraphicFramePr>
        <p:xfrm>
          <a:off x="4953000" y="2743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72966739"/>
              </p:ext>
            </p:extLst>
          </p:nvPr>
        </p:nvGraphicFramePr>
        <p:xfrm>
          <a:off x="7010400" y="36576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5400000" flipH="1" flipV="1">
            <a:off x="2133600" y="3581400"/>
            <a:ext cx="914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6324600" y="3657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6286500" y="4610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95800" y="3429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17002908"/>
              </p:ext>
            </p:extLst>
          </p:nvPr>
        </p:nvGraphicFramePr>
        <p:xfrm>
          <a:off x="4953000" y="46482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2-</a:t>
                      </a:r>
                      <a:r>
                        <a:rPr lang="en-US" dirty="0" smtClean="0"/>
                        <a:t>VD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4495800" y="5334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96360919"/>
              </p:ext>
            </p:extLst>
          </p:nvPr>
        </p:nvGraphicFramePr>
        <p:xfrm>
          <a:off x="2895600" y="46482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2057400" y="45720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Exercise - 2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99824655"/>
              </p:ext>
            </p:extLst>
          </p:nvPr>
        </p:nvGraphicFramePr>
        <p:xfrm>
          <a:off x="609600" y="1371600"/>
          <a:ext cx="79248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103120"/>
                <a:gridCol w="1584960"/>
                <a:gridCol w="1584960"/>
                <a:gridCol w="1584960"/>
              </a:tblGrid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Predecessor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Member Assigned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 Bids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Tom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r>
                        <a:rPr lang="en-US" baseline="0" dirty="0" smtClean="0"/>
                        <a:t> Awards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Jeff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Calculate Costs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Jeff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Select Winning Bid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B,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Sue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 PR Campaign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Carol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3056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457200"/>
          </a:xfrm>
        </p:spPr>
        <p:txBody>
          <a:bodyPr>
            <a:noAutofit/>
          </a:bodyPr>
          <a:lstStyle/>
          <a:p>
            <a:pPr algn="ctr"/>
            <a:r>
              <a:rPr lang="id-ID" sz="2800" dirty="0" smtClean="0"/>
              <a:t>Exercise - 3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62028301"/>
              </p:ext>
            </p:extLst>
          </p:nvPr>
        </p:nvGraphicFramePr>
        <p:xfrm>
          <a:off x="457200" y="1981200"/>
          <a:ext cx="83820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402"/>
                <a:gridCol w="2036748"/>
                <a:gridCol w="2350093"/>
                <a:gridCol w="22717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Predecessors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Number of workers</a:t>
                      </a:r>
                      <a:r>
                        <a:rPr lang="en-US" dirty="0" smtClean="0"/>
                        <a:t> per 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E,F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H,I,J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57200"/>
            <a:ext cx="8229600" cy="160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the network plan that follows, compute the early, late, and slack times. What is the project duration?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Assume maximum resources available are 8</a:t>
            </a:r>
            <a:r>
              <a:rPr kumimoji="0" lang="id-ID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workers per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</a:t>
            </a: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 activities are now critical? What is the project duration now?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208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algn="ctr"/>
            <a:r>
              <a:rPr lang="en-US" dirty="0" smtClean="0">
                <a:latin typeface="Algerian" pitchFamily="82" charset="0"/>
              </a:rPr>
              <a:t>PROJECT CONSTRAINTS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1680"/>
            <a:ext cx="8229600" cy="43891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TIME SCARCITY</a:t>
            </a:r>
          </a:p>
          <a:p>
            <a:r>
              <a:rPr lang="en-US" sz="4000" dirty="0" smtClean="0"/>
              <a:t>RESOUCE SCARCITY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178551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Types of Resource Constraint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981200"/>
            <a:ext cx="1981200" cy="838200"/>
          </a:xfrm>
        </p:spPr>
        <p:txBody>
          <a:bodyPr>
            <a:normAutofit/>
          </a:bodyPr>
          <a:lstStyle/>
          <a:p>
            <a:r>
              <a:rPr lang="id-ID" sz="4000" dirty="0" smtClean="0"/>
              <a:t>People</a:t>
            </a:r>
          </a:p>
        </p:txBody>
      </p:sp>
      <p:pic>
        <p:nvPicPr>
          <p:cNvPr id="8194" name="Picture 2" descr="http://t3.gstatic.com/images?q=tbn:ANd9GcRYO41AL8CYEdu84gigHo3Us5viqHcDPVtLvPqTCSGnNrPw8s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99" y="1905000"/>
            <a:ext cx="1669365" cy="847726"/>
          </a:xfrm>
          <a:prstGeom prst="rect">
            <a:avLst/>
          </a:prstGeom>
          <a:noFill/>
        </p:spPr>
      </p:pic>
      <p:pic>
        <p:nvPicPr>
          <p:cNvPr id="9218" name="Picture 2" descr="http://t0.gstatic.com/images?q=tbn:ANd9GcTFiiwgkS9E6zxg0oT8LJzWnozvWLqaWvSZ1qGjafdQ282ivHU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819400"/>
            <a:ext cx="2153033" cy="1647826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810000" y="3276600"/>
            <a:ext cx="2438400" cy="838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Material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90600" y="5334000"/>
            <a:ext cx="3581400" cy="91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Equipment</a:t>
            </a:r>
            <a:endParaRPr kumimoji="0" lang="id-ID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20" name="Picture 4" descr="http://3.bp.blogspot.com/_DXDS-gcwFic/SlTPi8O1NdI/AAAAAAAADR8/PQtd7tolphY/s400/INLINE-Systems-Inspection-Equipment-Specialists-Building-Pest-Mining-Search-and-Rescue-Aircraft-Power-stations-Surveillance-and-Locksmiths-21626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4429125"/>
            <a:ext cx="2428875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838200"/>
          </a:xfrm>
        </p:spPr>
        <p:txBody>
          <a:bodyPr>
            <a:noAutofit/>
          </a:bodyPr>
          <a:lstStyle/>
          <a:p>
            <a:r>
              <a:rPr lang="id-ID" sz="4000" dirty="0" smtClean="0"/>
              <a:t>Resource- Constrained Schedule Sample</a:t>
            </a:r>
            <a:endParaRPr lang="id-ID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3528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8138470"/>
              </p:ext>
            </p:extLst>
          </p:nvPr>
        </p:nvGraphicFramePr>
        <p:xfrm>
          <a:off x="152400" y="5114597"/>
          <a:ext cx="183134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76454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95600" y="15240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95600" y="33528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53000" y="2362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10401" y="32004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1714500" y="2857500"/>
            <a:ext cx="1752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6000" y="4038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6324600" y="3276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286500" y="4229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191000" y="33528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152400" y="48387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953000" y="4267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4267200" y="43434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971800" y="51816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6200000" flipH="1">
            <a:off x="1676400" y="4648200"/>
            <a:ext cx="1905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95800" y="19812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95800" y="60960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5943600" y="2819400"/>
            <a:ext cx="1905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5867400" y="4953000"/>
            <a:ext cx="2057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838200"/>
          </a:xfrm>
        </p:spPr>
        <p:txBody>
          <a:bodyPr>
            <a:noAutofit/>
          </a:bodyPr>
          <a:lstStyle/>
          <a:p>
            <a:r>
              <a:rPr lang="id-ID" sz="4000" dirty="0" smtClean="0"/>
              <a:t>Resource- Constrained Schedule Sample</a:t>
            </a:r>
            <a:endParaRPr lang="id-ID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3528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138470"/>
              </p:ext>
            </p:extLst>
          </p:nvPr>
        </p:nvGraphicFramePr>
        <p:xfrm>
          <a:off x="152400" y="5114597"/>
          <a:ext cx="183134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76454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95600" y="15240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95600" y="33528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53000" y="2362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10401" y="32004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1714500" y="2857500"/>
            <a:ext cx="1752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6000" y="4038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6324600" y="3276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286500" y="4229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191000" y="33528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152400" y="48387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953000" y="4267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4267200" y="43434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971800" y="51816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6200000" flipH="1">
            <a:off x="1676400" y="4648200"/>
            <a:ext cx="1905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95800" y="19812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95800" y="60960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5943600" y="2819400"/>
            <a:ext cx="1905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5867400" y="4953000"/>
            <a:ext cx="2057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/>
          <a:lstStyle/>
          <a:p>
            <a:pPr algn="ctr"/>
            <a:r>
              <a:rPr lang="id-ID" dirty="0" smtClean="0"/>
              <a:t>ES RESOURCE LOAD CHART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72489982"/>
              </p:ext>
            </p:extLst>
          </p:nvPr>
        </p:nvGraphicFramePr>
        <p:xfrm>
          <a:off x="381000" y="1828800"/>
          <a:ext cx="8458191" cy="4624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rmAutofit fontScale="90000"/>
          </a:bodyPr>
          <a:lstStyle/>
          <a:p>
            <a:r>
              <a:rPr lang="id-ID" dirty="0"/>
              <a:t>RESOURCE </a:t>
            </a:r>
            <a:r>
              <a:rPr lang="en-US" dirty="0" smtClean="0"/>
              <a:t>CONSTRAINT SCHEDULE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89038799"/>
              </p:ext>
            </p:extLst>
          </p:nvPr>
        </p:nvGraphicFramePr>
        <p:xfrm>
          <a:off x="381000" y="1524000"/>
          <a:ext cx="8458191" cy="494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Resource</a:t>
                      </a:r>
                      <a:r>
                        <a:rPr lang="en-US" sz="1600" baseline="0" dirty="0" smtClean="0"/>
                        <a:t> available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5781" t="22917" r="6250" b="6250"/>
          <a:stretch>
            <a:fillRect/>
          </a:stretch>
        </p:blipFill>
        <p:spPr bwMode="auto">
          <a:xfrm>
            <a:off x="5257800" y="2583793"/>
            <a:ext cx="3657600" cy="2858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4419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rmAutofit fontScale="90000"/>
          </a:bodyPr>
          <a:lstStyle/>
          <a:p>
            <a:r>
              <a:rPr lang="id-ID" dirty="0"/>
              <a:t>RESOURCE </a:t>
            </a:r>
            <a:r>
              <a:rPr lang="en-US" dirty="0" smtClean="0"/>
              <a:t>CONSTRAIN</a:t>
            </a:r>
            <a:r>
              <a:rPr lang="id-ID" dirty="0" smtClean="0"/>
              <a:t>T</a:t>
            </a:r>
            <a:r>
              <a:rPr lang="en-US" dirty="0" smtClean="0"/>
              <a:t> SCHEDULE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08267205"/>
              </p:ext>
            </p:extLst>
          </p:nvPr>
        </p:nvGraphicFramePr>
        <p:xfrm>
          <a:off x="381000" y="1524000"/>
          <a:ext cx="8458191" cy="494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r>
                        <a:rPr lang="en-US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Resource</a:t>
                      </a:r>
                      <a:r>
                        <a:rPr lang="en-US" sz="1600" baseline="0" dirty="0" smtClean="0"/>
                        <a:t> available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7417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838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New </a:t>
            </a:r>
            <a:r>
              <a:rPr lang="id-ID" sz="4000" dirty="0" smtClean="0"/>
              <a:t>Resource Schedule </a:t>
            </a:r>
            <a:r>
              <a:rPr lang="en-US" sz="4000" dirty="0" smtClean="0"/>
              <a:t>Network</a:t>
            </a:r>
            <a:endParaRPr lang="id-ID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3528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312660" y="5435601"/>
          <a:ext cx="183134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76454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25981370"/>
              </p:ext>
            </p:extLst>
          </p:nvPr>
        </p:nvGraphicFramePr>
        <p:xfrm>
          <a:off x="2895600" y="15240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58393092"/>
              </p:ext>
            </p:extLst>
          </p:nvPr>
        </p:nvGraphicFramePr>
        <p:xfrm>
          <a:off x="2895600" y="33528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84802659"/>
              </p:ext>
            </p:extLst>
          </p:nvPr>
        </p:nvGraphicFramePr>
        <p:xfrm>
          <a:off x="4953000" y="2362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72966739"/>
              </p:ext>
            </p:extLst>
          </p:nvPr>
        </p:nvGraphicFramePr>
        <p:xfrm>
          <a:off x="7010401" y="32004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1714500" y="2857500"/>
            <a:ext cx="1752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6000" y="4038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6324600" y="3276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286500" y="4229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191000" y="33528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7543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17002908"/>
              </p:ext>
            </p:extLst>
          </p:nvPr>
        </p:nvGraphicFramePr>
        <p:xfrm>
          <a:off x="4953000" y="4267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4267200" y="43434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96360919"/>
              </p:ext>
            </p:extLst>
          </p:nvPr>
        </p:nvGraphicFramePr>
        <p:xfrm>
          <a:off x="2971800" y="51816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6200000" flipH="1">
            <a:off x="1676400" y="4648200"/>
            <a:ext cx="1905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95800" y="19812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95800" y="60960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5943600" y="2819400"/>
            <a:ext cx="1905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5867400" y="4953000"/>
            <a:ext cx="2057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8920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3066</TotalTime>
  <Words>817</Words>
  <Application>Microsoft Office PowerPoint</Application>
  <PresentationFormat>On-screen Show (4:3)</PresentationFormat>
  <Paragraphs>625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Slide 1</vt:lpstr>
      <vt:lpstr>PROJECT CONSTRAINTS</vt:lpstr>
      <vt:lpstr>Types of Resource Constraint</vt:lpstr>
      <vt:lpstr>Resource- Constrained Schedule Sample</vt:lpstr>
      <vt:lpstr>Resource- Constrained Schedule Sample</vt:lpstr>
      <vt:lpstr>ES RESOURCE LOAD CHART</vt:lpstr>
      <vt:lpstr>RESOURCE CONSTRAINT SCHEDULE</vt:lpstr>
      <vt:lpstr>RESOURCE CONSTRAINT SCHEDULE</vt:lpstr>
      <vt:lpstr>New Resource Schedule Network</vt:lpstr>
      <vt:lpstr>Exercise 1</vt:lpstr>
      <vt:lpstr>Exercise - 2</vt:lpstr>
      <vt:lpstr>Exercise - 3</vt:lpstr>
      <vt:lpstr>Slide 13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Executive</cp:lastModifiedBy>
  <cp:revision>219</cp:revision>
  <dcterms:created xsi:type="dcterms:W3CDTF">2011-03-24T08:51:10Z</dcterms:created>
  <dcterms:modified xsi:type="dcterms:W3CDTF">2014-10-08T01:52:25Z</dcterms:modified>
</cp:coreProperties>
</file>