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BF00D4-314C-4CAC-9196-AD00D53F8A04}" type="datetimeFigureOut">
              <a:rPr lang="en-US" smtClean="0"/>
              <a:t>31-Oct-14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C876F-6F8A-426C-9F1F-EDCF45364C3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7A658A-044E-41E6-B98A-A057E132A75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AB03CB-7FE5-4CE2-8297-11CDCFDFD385}" type="datetimeFigureOut">
              <a:rPr lang="en-US" smtClean="0"/>
              <a:t>31-Oct-14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AB03CB-7FE5-4CE2-8297-11CDCFDFD385}" type="datetimeFigureOut">
              <a:rPr lang="en-US" smtClean="0"/>
              <a:t>31-Oct-14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AB03CB-7FE5-4CE2-8297-11CDCFDFD385}" type="datetimeFigureOut">
              <a:rPr lang="en-US" smtClean="0"/>
              <a:t>31-Oct-14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AB03CB-7FE5-4CE2-8297-11CDCFDFD385}" type="datetimeFigureOut">
              <a:rPr lang="en-US" smtClean="0"/>
              <a:t>31-Oct-14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AB03CB-7FE5-4CE2-8297-11CDCFDFD385}" type="datetimeFigureOut">
              <a:rPr lang="en-US" smtClean="0"/>
              <a:t>31-Oct-14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AB03CB-7FE5-4CE2-8297-11CDCFDFD385}" type="datetimeFigureOut">
              <a:rPr lang="en-US" smtClean="0"/>
              <a:t>31-Oct-14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AB03CB-7FE5-4CE2-8297-11CDCFDFD385}" type="datetimeFigureOut">
              <a:rPr lang="en-US" smtClean="0"/>
              <a:t>31-Oct-14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AB03CB-7FE5-4CE2-8297-11CDCFDFD385}" type="datetimeFigureOut">
              <a:rPr lang="en-US" smtClean="0"/>
              <a:t>31-Oct-14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B03CB-7FE5-4CE2-8297-11CDCFDFD385}" type="datetimeFigureOut">
              <a:rPr lang="en-US" smtClean="0"/>
              <a:t>31-Oct-14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AB03CB-7FE5-4CE2-8297-11CDCFDFD385}" type="datetimeFigureOut">
              <a:rPr lang="en-US" smtClean="0"/>
              <a:t>31-Oct-14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AB03CB-7FE5-4CE2-8297-11CDCFDFD385}" type="datetimeFigureOut">
              <a:rPr lang="en-US" smtClean="0"/>
              <a:t>31-Oct-14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08DB51-DD35-419F-92BC-72E05B0E81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B03CB-7FE5-4CE2-8297-11CDCFDFD385}" type="datetimeFigureOut">
              <a:rPr lang="en-US" smtClean="0"/>
              <a:t>31-Oct-14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08DB51-DD35-419F-92BC-72E05B0E81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1470025"/>
          </a:xfrm>
        </p:spPr>
        <p:txBody>
          <a:bodyPr>
            <a:noAutofit/>
          </a:bodyPr>
          <a:lstStyle/>
          <a:p>
            <a:r>
              <a:rPr lang="en-US" sz="5400" dirty="0" err="1" smtClean="0"/>
              <a:t>Metodologi</a:t>
            </a:r>
            <a:r>
              <a:rPr lang="en-US" sz="5400" dirty="0" smtClean="0"/>
              <a:t> </a:t>
            </a:r>
            <a:r>
              <a:rPr lang="en-US" sz="5400" dirty="0" err="1" smtClean="0"/>
              <a:t>Penelitian</a:t>
            </a:r>
            <a:r>
              <a:rPr lang="en-US" sz="5400" dirty="0" smtClean="0"/>
              <a:t> </a:t>
            </a:r>
            <a:r>
              <a:rPr lang="en-US" sz="5400" dirty="0" err="1" smtClean="0"/>
              <a:t>pada</a:t>
            </a:r>
            <a:r>
              <a:rPr lang="en-US" sz="5400" dirty="0" smtClean="0"/>
              <a:t> </a:t>
            </a:r>
            <a:r>
              <a:rPr lang="en-US" sz="5400" dirty="0" err="1" smtClean="0"/>
              <a:t>Bidang</a:t>
            </a:r>
            <a:r>
              <a:rPr lang="en-US" sz="5400" dirty="0" smtClean="0"/>
              <a:t> </a:t>
            </a:r>
            <a:r>
              <a:rPr lang="en-US" sz="5400" dirty="0" err="1" smtClean="0"/>
              <a:t>Ilmu</a:t>
            </a:r>
            <a:r>
              <a:rPr lang="en-US" sz="5400" dirty="0" smtClean="0"/>
              <a:t> </a:t>
            </a:r>
            <a:r>
              <a:rPr lang="en-US" sz="5400" dirty="0" err="1" smtClean="0"/>
              <a:t>Komputer</a:t>
            </a:r>
            <a:r>
              <a:rPr lang="en-US" sz="5400" dirty="0" smtClean="0"/>
              <a:t> </a:t>
            </a:r>
            <a:r>
              <a:rPr lang="en-US" sz="5400" dirty="0" err="1" smtClean="0"/>
              <a:t>dan</a:t>
            </a:r>
            <a:r>
              <a:rPr lang="en-US" sz="5400" dirty="0" smtClean="0"/>
              <a:t> </a:t>
            </a:r>
            <a:r>
              <a:rPr lang="en-US" sz="5400" dirty="0" err="1" smtClean="0"/>
              <a:t>Teknologi</a:t>
            </a:r>
            <a:r>
              <a:rPr lang="en-US" sz="5400" dirty="0" smtClean="0"/>
              <a:t> </a:t>
            </a:r>
            <a:r>
              <a:rPr lang="en-US" sz="5400" dirty="0" err="1" smtClean="0"/>
              <a:t>Informasi</a:t>
            </a:r>
            <a:r>
              <a:rPr lang="en-US" sz="5400" dirty="0" smtClean="0"/>
              <a:t> (2)</a:t>
            </a:r>
            <a:endParaRPr lang="en-US" sz="5400" b="1" dirty="0"/>
          </a:p>
        </p:txBody>
      </p:sp>
      <p:sp>
        <p:nvSpPr>
          <p:cNvPr id="3" name="Subtitle 2"/>
          <p:cNvSpPr>
            <a:spLocks noGrp="1"/>
          </p:cNvSpPr>
          <p:nvPr>
            <p:ph type="subTitle" idx="1"/>
          </p:nvPr>
        </p:nvSpPr>
        <p:spPr>
          <a:xfrm>
            <a:off x="1371600" y="3886200"/>
            <a:ext cx="6400800" cy="757246"/>
          </a:xfrm>
        </p:spPr>
        <p:txBody>
          <a:bodyPr/>
          <a:lstStyle/>
          <a:p>
            <a:r>
              <a:rPr lang="en-US" dirty="0" err="1" smtClean="0"/>
              <a:t>Irawan</a:t>
            </a:r>
            <a:r>
              <a:rPr lang="en-US" dirty="0" smtClean="0"/>
              <a:t> </a:t>
            </a:r>
            <a:r>
              <a:rPr lang="en-US" dirty="0" err="1" smtClean="0"/>
              <a:t>Afrianto</a:t>
            </a:r>
            <a:endParaRPr lang="en-US" dirty="0"/>
          </a:p>
        </p:txBody>
      </p:sp>
      <p:sp>
        <p:nvSpPr>
          <p:cNvPr id="6" name="TextBox 5"/>
          <p:cNvSpPr txBox="1"/>
          <p:nvPr/>
        </p:nvSpPr>
        <p:spPr>
          <a:xfrm>
            <a:off x="2357422" y="5072074"/>
            <a:ext cx="4714908" cy="1477328"/>
          </a:xfrm>
          <a:prstGeom prst="rect">
            <a:avLst/>
          </a:prstGeom>
          <a:noFill/>
        </p:spPr>
        <p:txBody>
          <a:bodyPr wrap="square" rtlCol="0">
            <a:spAutoFit/>
          </a:bodyPr>
          <a:lstStyle/>
          <a:p>
            <a:pPr algn="ctr"/>
            <a:r>
              <a:rPr lang="en-US" dirty="0" err="1" smtClean="0"/>
              <a:t>Referensi</a:t>
            </a:r>
            <a:r>
              <a:rPr lang="en-US" baseline="0" dirty="0" smtClean="0"/>
              <a:t> : </a:t>
            </a:r>
            <a:r>
              <a:rPr lang="en-US" baseline="0" dirty="0" err="1" smtClean="0"/>
              <a:t>Metodologi</a:t>
            </a:r>
            <a:r>
              <a:rPr lang="en-US" baseline="0" dirty="0" smtClean="0"/>
              <a:t> </a:t>
            </a:r>
            <a:r>
              <a:rPr lang="en-US" baseline="0" dirty="0" err="1" smtClean="0"/>
              <a:t>Penelitian</a:t>
            </a:r>
            <a:r>
              <a:rPr lang="en-US" baseline="0" dirty="0" smtClean="0"/>
              <a:t> </a:t>
            </a:r>
            <a:r>
              <a:rPr lang="en-US" baseline="0" dirty="0" err="1" smtClean="0"/>
              <a:t>pada</a:t>
            </a:r>
            <a:r>
              <a:rPr lang="en-US" baseline="0" dirty="0" smtClean="0"/>
              <a:t> </a:t>
            </a:r>
            <a:r>
              <a:rPr lang="en-US" baseline="0" dirty="0" err="1" smtClean="0"/>
              <a:t>Bidang</a:t>
            </a:r>
            <a:r>
              <a:rPr lang="en-US" baseline="0" dirty="0" smtClean="0"/>
              <a:t> </a:t>
            </a:r>
            <a:r>
              <a:rPr lang="en-US" baseline="0" dirty="0" err="1" smtClean="0"/>
              <a:t>Ilmu</a:t>
            </a:r>
            <a:r>
              <a:rPr lang="en-US" baseline="0" dirty="0" smtClean="0"/>
              <a:t> </a:t>
            </a:r>
            <a:r>
              <a:rPr lang="en-US" baseline="0" dirty="0" err="1" smtClean="0"/>
              <a:t>Komputer</a:t>
            </a:r>
            <a:r>
              <a:rPr lang="en-US" baseline="0" dirty="0" smtClean="0"/>
              <a:t> </a:t>
            </a:r>
            <a:r>
              <a:rPr lang="en-US" baseline="0" dirty="0" err="1" smtClean="0"/>
              <a:t>dan</a:t>
            </a:r>
            <a:r>
              <a:rPr lang="en-US" baseline="0" dirty="0" smtClean="0"/>
              <a:t> </a:t>
            </a:r>
            <a:r>
              <a:rPr lang="en-US" baseline="0" dirty="0" err="1" smtClean="0"/>
              <a:t>Teknologi</a:t>
            </a:r>
            <a:r>
              <a:rPr lang="en-US" baseline="0" dirty="0" smtClean="0"/>
              <a:t> </a:t>
            </a:r>
            <a:r>
              <a:rPr lang="en-US" baseline="0" dirty="0" err="1" smtClean="0"/>
              <a:t>Informasi</a:t>
            </a:r>
            <a:r>
              <a:rPr lang="en-US" baseline="0" dirty="0" smtClean="0"/>
              <a:t> (</a:t>
            </a:r>
            <a:r>
              <a:rPr lang="en-US" baseline="0" dirty="0" err="1" smtClean="0"/>
              <a:t>Konsep</a:t>
            </a:r>
            <a:r>
              <a:rPr lang="en-US" baseline="0" dirty="0" smtClean="0"/>
              <a:t>, </a:t>
            </a:r>
            <a:r>
              <a:rPr lang="en-US" baseline="0" dirty="0" err="1" smtClean="0"/>
              <a:t>Teknik</a:t>
            </a:r>
            <a:r>
              <a:rPr lang="en-US" baseline="0" dirty="0" smtClean="0"/>
              <a:t>, </a:t>
            </a:r>
            <a:r>
              <a:rPr lang="en-US" baseline="0" dirty="0" err="1" smtClean="0"/>
              <a:t>dan</a:t>
            </a:r>
            <a:r>
              <a:rPr lang="en-US" baseline="0" dirty="0" smtClean="0"/>
              <a:t> </a:t>
            </a:r>
            <a:r>
              <a:rPr lang="en-US" baseline="0" dirty="0" err="1" smtClean="0"/>
              <a:t>Aplikasi</a:t>
            </a:r>
            <a:r>
              <a:rPr lang="en-US" baseline="0" dirty="0" smtClean="0"/>
              <a:t>)  </a:t>
            </a:r>
            <a:r>
              <a:rPr lang="en-US" baseline="0" dirty="0" err="1" smtClean="0"/>
              <a:t>Zainal</a:t>
            </a:r>
            <a:r>
              <a:rPr lang="en-US" baseline="0" dirty="0" smtClean="0"/>
              <a:t> A. </a:t>
            </a:r>
            <a:r>
              <a:rPr lang="en-US" baseline="0" dirty="0" err="1" smtClean="0"/>
              <a:t>Hasibuan</a:t>
            </a:r>
            <a:r>
              <a:rPr lang="en-US" baseline="0" dirty="0" smtClean="0"/>
              <a:t>, Ph.D. </a:t>
            </a:r>
            <a:r>
              <a:rPr lang="en-US" baseline="0" dirty="0" err="1" smtClean="0"/>
              <a:t>Fakultas</a:t>
            </a:r>
            <a:r>
              <a:rPr lang="en-US" baseline="0" dirty="0" smtClean="0"/>
              <a:t> </a:t>
            </a:r>
            <a:r>
              <a:rPr lang="en-US" baseline="0" dirty="0" err="1" smtClean="0"/>
              <a:t>Ilmu</a:t>
            </a:r>
            <a:r>
              <a:rPr lang="en-US" baseline="0" dirty="0" smtClean="0"/>
              <a:t> </a:t>
            </a:r>
            <a:r>
              <a:rPr lang="en-US" baseline="0" dirty="0" err="1" smtClean="0"/>
              <a:t>Komputer</a:t>
            </a:r>
            <a:r>
              <a:rPr lang="en-US" baseline="0" dirty="0" smtClean="0"/>
              <a:t> </a:t>
            </a:r>
            <a:r>
              <a:rPr lang="en-US" baseline="0" dirty="0" err="1" smtClean="0"/>
              <a:t>Universitas</a:t>
            </a:r>
            <a:r>
              <a:rPr lang="en-US" baseline="0" dirty="0" smtClean="0"/>
              <a:t> Indonesia. 2007.</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501122" cy="6143668"/>
          </a:xfrm>
        </p:spPr>
        <p:txBody>
          <a:bodyPr>
            <a:normAutofit/>
          </a:bodyPr>
          <a:lstStyle/>
          <a:p>
            <a:pPr marL="0" indent="0" algn="just">
              <a:buNone/>
            </a:pPr>
            <a:r>
              <a:rPr lang="sv-SE" sz="3600" smtClean="0"/>
              <a:t>Suatu metodologi berbeda satu sama lain karena adanya penekanan yang berbeda-beda, </a:t>
            </a:r>
            <a:r>
              <a:rPr lang="en-US" sz="3600" smtClean="0"/>
              <a:t>misalnya :</a:t>
            </a:r>
          </a:p>
          <a:p>
            <a:pPr algn="just"/>
            <a:r>
              <a:rPr lang="en-US" sz="3600" smtClean="0"/>
              <a:t>Penekanan terhadap dimensi manusianya</a:t>
            </a:r>
          </a:p>
          <a:p>
            <a:pPr algn="just"/>
            <a:r>
              <a:rPr lang="en-US" sz="3600" smtClean="0"/>
              <a:t>Penekanan terhadap pendekatan keilmiahannya</a:t>
            </a:r>
          </a:p>
          <a:p>
            <a:pPr algn="just"/>
            <a:r>
              <a:rPr lang="nn-NO" sz="3600" smtClean="0"/>
              <a:t>Penekanan terhadap pendekatan yang prakmatis</a:t>
            </a:r>
          </a:p>
          <a:p>
            <a:pPr algn="just"/>
            <a:r>
              <a:rPr lang="nn-NO" sz="3600" smtClean="0"/>
              <a:t>Penekanan terhadap pendekatan yang otomatis</a:t>
            </a:r>
            <a:endParaRPr lang="en-US" sz="36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572560" cy="6286544"/>
          </a:xfrm>
        </p:spPr>
        <p:txBody>
          <a:bodyPr>
            <a:normAutofit/>
          </a:bodyPr>
          <a:lstStyle/>
          <a:p>
            <a:pPr marL="0" indent="0" algn="just">
              <a:buNone/>
            </a:pPr>
            <a:r>
              <a:rPr lang="sv-SE" smtClean="0"/>
              <a:t>Berbagai kriteria yang dapat digunakan untuk kesuksesan suatu Sistem Informasi:</a:t>
            </a:r>
          </a:p>
          <a:p>
            <a:pPr algn="just"/>
            <a:r>
              <a:rPr lang="en-US" smtClean="0"/>
              <a:t>Penggunaan komputer yang dominan</a:t>
            </a:r>
          </a:p>
          <a:p>
            <a:pPr algn="just"/>
            <a:r>
              <a:rPr lang="en-US" smtClean="0"/>
              <a:t>Dokumentasi yang baik</a:t>
            </a:r>
          </a:p>
          <a:p>
            <a:pPr algn="just"/>
            <a:r>
              <a:rPr lang="en-US" smtClean="0"/>
              <a:t>Harganya yang paling murah</a:t>
            </a:r>
          </a:p>
          <a:p>
            <a:pPr algn="just"/>
            <a:r>
              <a:rPr lang="en-US" smtClean="0"/>
              <a:t>Waktu implementasi yang singkat</a:t>
            </a:r>
          </a:p>
          <a:p>
            <a:pPr algn="just"/>
            <a:r>
              <a:rPr lang="en-US" smtClean="0"/>
              <a:t>Yang mudah beradaptasi</a:t>
            </a:r>
          </a:p>
          <a:p>
            <a:pPr algn="just"/>
            <a:r>
              <a:rPr lang="nl-NL" smtClean="0"/>
              <a:t>Penggunaan teknik dan tools yang baik</a:t>
            </a:r>
          </a:p>
          <a:p>
            <a:pPr algn="just"/>
            <a:r>
              <a:rPr lang="en-US" smtClean="0"/>
              <a:t>Disukai oleh pengguna</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643998" cy="6357982"/>
          </a:xfrm>
        </p:spPr>
        <p:txBody>
          <a:bodyPr>
            <a:normAutofit fontScale="92500" lnSpcReduction="20000"/>
          </a:bodyPr>
          <a:lstStyle/>
          <a:p>
            <a:pPr marL="0" indent="0" algn="just">
              <a:buNone/>
            </a:pPr>
            <a:r>
              <a:rPr lang="en-US" smtClean="0"/>
              <a:t>Ada sekitar 1000 metodologi pengembangan SI. Metodologi tersebut ada yang mirip satu sama lain, dan ada yang sangat spesifik terhadap suatu organisasi. Berikut adalah beberapa komponen dari metodologi:</a:t>
            </a:r>
          </a:p>
          <a:p>
            <a:pPr algn="just"/>
            <a:r>
              <a:rPr lang="en-US" smtClean="0"/>
              <a:t>Bagaimana suatu project dipecah kedalam beberapa tahapan ?</a:t>
            </a:r>
          </a:p>
          <a:p>
            <a:pPr algn="just"/>
            <a:r>
              <a:rPr lang="fi-FI" smtClean="0"/>
              <a:t>Apa yang dikerjakan pada setiap tahapan ?</a:t>
            </a:r>
          </a:p>
          <a:p>
            <a:pPr algn="just"/>
            <a:r>
              <a:rPr lang="en-US" smtClean="0"/>
              <a:t>Apa keluaran yang dihasilkan ?</a:t>
            </a:r>
          </a:p>
          <a:p>
            <a:pPr algn="just"/>
            <a:r>
              <a:rPr lang="fi-FI" smtClean="0"/>
              <a:t>Kapan setiap tahapan tersebut dikerjakan ?</a:t>
            </a:r>
          </a:p>
          <a:p>
            <a:pPr algn="just"/>
            <a:r>
              <a:rPr lang="en-US" smtClean="0"/>
              <a:t>Apa batasan yang diterapkan ?</a:t>
            </a:r>
          </a:p>
          <a:p>
            <a:pPr algn="just"/>
            <a:r>
              <a:rPr lang="en-US" smtClean="0"/>
              <a:t>Siapa yang terlibat ?</a:t>
            </a:r>
          </a:p>
          <a:p>
            <a:pPr algn="just"/>
            <a:r>
              <a:rPr lang="en-US" smtClean="0"/>
              <a:t>Bagaimana project tersebut dikelola dan di kontrol ?</a:t>
            </a:r>
          </a:p>
          <a:p>
            <a:pPr algn="just"/>
            <a:r>
              <a:rPr lang="en-US" smtClean="0"/>
              <a:t>Alat pendukung apa yang digunakan ?</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8572560" cy="6286544"/>
          </a:xfrm>
        </p:spPr>
        <p:txBody>
          <a:bodyPr>
            <a:normAutofit/>
          </a:bodyPr>
          <a:lstStyle/>
          <a:p>
            <a:pPr marL="0" indent="0" algn="just">
              <a:buNone/>
            </a:pPr>
            <a:r>
              <a:rPr lang="en-US" smtClean="0"/>
              <a:t>Disamping itu, suatu metodologi idealnya mengandung unsur “philosopis” berdasarkan teori dan asumsi yang digunakan dalam metodologi tersebut. Metodologi pengembangan SI yang dikomersialkan, umumnya terdiri dari:</a:t>
            </a:r>
          </a:p>
          <a:p>
            <a:pPr algn="just"/>
            <a:r>
              <a:rPr lang="en-US" smtClean="0"/>
              <a:t>Manuals</a:t>
            </a:r>
          </a:p>
          <a:p>
            <a:pPr algn="just"/>
            <a:r>
              <a:rPr lang="en-US" smtClean="0"/>
              <a:t>Education and training</a:t>
            </a:r>
          </a:p>
          <a:p>
            <a:pPr algn="just"/>
            <a:r>
              <a:rPr lang="en-US" smtClean="0"/>
              <a:t>Consultancy support</a:t>
            </a:r>
          </a:p>
          <a:p>
            <a:pPr algn="just"/>
            <a:r>
              <a:rPr lang="en-US" smtClean="0"/>
              <a:t>CASE tools</a:t>
            </a:r>
          </a:p>
          <a:p>
            <a:pPr algn="just"/>
            <a:r>
              <a:rPr lang="en-US" smtClean="0"/>
              <a:t>Pro forma documents</a:t>
            </a:r>
          </a:p>
          <a:p>
            <a:pPr algn="just"/>
            <a:r>
              <a:rPr lang="en-US" smtClean="0"/>
              <a:t>Model building templates, and so 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SELESAI</a:t>
            </a:r>
            <a:endParaRPr lang="en-US" dirty="0"/>
          </a:p>
        </p:txBody>
      </p:sp>
      <p:sp>
        <p:nvSpPr>
          <p:cNvPr id="3" name="Content Placeholder 2"/>
          <p:cNvSpPr>
            <a:spLocks noGrp="1"/>
          </p:cNvSpPr>
          <p:nvPr>
            <p:ph idx="1"/>
          </p:nvPr>
        </p:nvSpPr>
        <p:spPr/>
        <p:txBody>
          <a:bodyPr/>
          <a:lstStyle/>
          <a:p>
            <a:r>
              <a:rPr lang="en-US" dirty="0" err="1" smtClean="0"/>
              <a:t>Tugas</a:t>
            </a:r>
            <a:r>
              <a:rPr lang="en-US" dirty="0" smtClean="0"/>
              <a:t> </a:t>
            </a:r>
          </a:p>
          <a:p>
            <a:pPr lvl="1"/>
            <a:r>
              <a:rPr lang="en-US" dirty="0" err="1" smtClean="0"/>
              <a:t>Buat</a:t>
            </a:r>
            <a:r>
              <a:rPr lang="en-US" dirty="0" smtClean="0"/>
              <a:t> Slide </a:t>
            </a:r>
            <a:r>
              <a:rPr lang="en-US" dirty="0" err="1" smtClean="0"/>
              <a:t>Presentasi</a:t>
            </a:r>
            <a:r>
              <a:rPr lang="en-US" dirty="0" smtClean="0"/>
              <a:t> Dari Proposal PKM </a:t>
            </a:r>
            <a:r>
              <a:rPr lang="en-US" dirty="0" err="1" smtClean="0"/>
              <a:t>ada</a:t>
            </a:r>
            <a:endParaRPr lang="en-US" dirty="0" smtClean="0"/>
          </a:p>
          <a:p>
            <a:pPr lvl="1"/>
            <a:r>
              <a:rPr lang="en-US" dirty="0" smtClean="0"/>
              <a:t>Slide </a:t>
            </a:r>
            <a:r>
              <a:rPr lang="en-US" dirty="0" err="1" smtClean="0"/>
              <a:t>Berisi</a:t>
            </a:r>
            <a:r>
              <a:rPr lang="en-US" dirty="0" smtClean="0"/>
              <a:t> Hal-</a:t>
            </a:r>
            <a:r>
              <a:rPr lang="en-US" dirty="0" err="1" smtClean="0"/>
              <a:t>hal</a:t>
            </a:r>
            <a:r>
              <a:rPr lang="en-US" dirty="0" smtClean="0"/>
              <a:t> </a:t>
            </a:r>
            <a:r>
              <a:rPr lang="en-US" dirty="0" err="1" smtClean="0"/>
              <a:t>yanga</a:t>
            </a:r>
            <a:r>
              <a:rPr lang="en-US" dirty="0" smtClean="0"/>
              <a:t> </a:t>
            </a:r>
            <a:r>
              <a:rPr lang="en-US" dirty="0" err="1" smtClean="0"/>
              <a:t>da</a:t>
            </a:r>
            <a:r>
              <a:rPr lang="en-US" dirty="0" smtClean="0"/>
              <a:t> </a:t>
            </a:r>
            <a:r>
              <a:rPr lang="en-US" dirty="0" err="1" smtClean="0"/>
              <a:t>didalam</a:t>
            </a:r>
            <a:r>
              <a:rPr lang="en-US" dirty="0" smtClean="0"/>
              <a:t> PKM </a:t>
            </a:r>
            <a:r>
              <a:rPr lang="en-US" dirty="0" err="1" smtClean="0"/>
              <a:t>Tersebut</a:t>
            </a:r>
            <a:endParaRPr lang="en-US" dirty="0" smtClean="0"/>
          </a:p>
          <a:p>
            <a:pPr lvl="1"/>
            <a:r>
              <a:rPr lang="en-US" dirty="0" err="1" smtClean="0"/>
              <a:t>Mulai</a:t>
            </a:r>
            <a:r>
              <a:rPr lang="en-US" dirty="0" smtClean="0"/>
              <a:t> </a:t>
            </a:r>
            <a:r>
              <a:rPr lang="en-US" dirty="0" err="1" smtClean="0"/>
              <a:t>dari</a:t>
            </a:r>
            <a:r>
              <a:rPr lang="en-US" dirty="0" smtClean="0"/>
              <a:t> </a:t>
            </a:r>
            <a:r>
              <a:rPr lang="en-US" dirty="0" err="1" smtClean="0"/>
              <a:t>latar</a:t>
            </a:r>
            <a:r>
              <a:rPr lang="en-US" dirty="0" smtClean="0"/>
              <a:t> </a:t>
            </a:r>
            <a:r>
              <a:rPr lang="en-US" dirty="0" err="1" smtClean="0"/>
              <a:t>Belakang</a:t>
            </a:r>
            <a:r>
              <a:rPr lang="en-US" dirty="0" smtClean="0"/>
              <a:t>, </a:t>
            </a:r>
            <a:r>
              <a:rPr lang="en-US" dirty="0" err="1" smtClean="0"/>
              <a:t>Masalah</a:t>
            </a:r>
            <a:r>
              <a:rPr lang="en-US" dirty="0" smtClean="0"/>
              <a:t>, </a:t>
            </a:r>
            <a:r>
              <a:rPr lang="en-US" dirty="0" err="1" smtClean="0"/>
              <a:t>Tujuan</a:t>
            </a:r>
            <a:r>
              <a:rPr lang="en-US" dirty="0" smtClean="0"/>
              <a:t> </a:t>
            </a:r>
            <a:r>
              <a:rPr lang="en-US" dirty="0" err="1" smtClean="0"/>
              <a:t>hingga</a:t>
            </a:r>
            <a:r>
              <a:rPr lang="en-US" dirty="0" smtClean="0"/>
              <a:t> </a:t>
            </a:r>
            <a:r>
              <a:rPr lang="en-US" dirty="0" err="1" smtClean="0"/>
              <a:t>hasil</a:t>
            </a:r>
            <a:r>
              <a:rPr lang="en-US" dirty="0" smtClean="0"/>
              <a:t> yang </a:t>
            </a:r>
            <a:r>
              <a:rPr lang="en-US" dirty="0" err="1" smtClean="0"/>
              <a:t>ingin</a:t>
            </a:r>
            <a:r>
              <a:rPr lang="en-US" dirty="0" smtClean="0"/>
              <a:t> </a:t>
            </a:r>
            <a:r>
              <a:rPr lang="en-US" dirty="0" err="1" smtClean="0"/>
              <a:t>dicapai</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METODE PENELITIAN</a:t>
            </a:r>
            <a:endParaRPr lang="en-US" b="1"/>
          </a:p>
        </p:txBody>
      </p:sp>
      <p:sp>
        <p:nvSpPr>
          <p:cNvPr id="3" name="Content Placeholder 2"/>
          <p:cNvSpPr>
            <a:spLocks noGrp="1"/>
          </p:cNvSpPr>
          <p:nvPr>
            <p:ph idx="1"/>
          </p:nvPr>
        </p:nvSpPr>
        <p:spPr/>
        <p:txBody>
          <a:bodyPr>
            <a:normAutofit/>
          </a:bodyPr>
          <a:lstStyle/>
          <a:p>
            <a:pPr marL="0" indent="0" algn="just">
              <a:buNone/>
            </a:pPr>
            <a:r>
              <a:rPr lang="en-US" b="1" smtClean="0"/>
              <a:t>Metode ialah </a:t>
            </a:r>
            <a:r>
              <a:rPr lang="en-US" smtClean="0"/>
              <a:t>kerangka kerja untuk melakukan suatu tindakan, atau suatu kerangka berpikir untuk menyusun suatu gagasan yang terarah dan terkait dengan maksud dan tujuan.</a:t>
            </a:r>
          </a:p>
          <a:p>
            <a:pPr marL="0" indent="0" algn="just">
              <a:buNone/>
            </a:pPr>
            <a:r>
              <a:rPr lang="fi-FI" b="1" smtClean="0"/>
              <a:t>Metode ilmiah atau proses ilmiah </a:t>
            </a:r>
            <a:r>
              <a:rPr lang="fi-FI" smtClean="0"/>
              <a:t>merupakan proses keilmuan untuk </a:t>
            </a:r>
            <a:r>
              <a:rPr lang="en-US" smtClean="0"/>
              <a:t>memperoleh Pengetahuan secara sistematis berdasarkan bukti fisik.</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86544"/>
          </a:xfrm>
        </p:spPr>
        <p:txBody>
          <a:bodyPr>
            <a:noAutofit/>
          </a:bodyPr>
          <a:lstStyle/>
          <a:p>
            <a:pPr marL="0" indent="0" algn="ctr">
              <a:buNone/>
            </a:pPr>
            <a:r>
              <a:rPr lang="en-US" sz="4000" dirty="0" err="1" smtClean="0"/>
              <a:t>Metode</a:t>
            </a:r>
            <a:r>
              <a:rPr lang="en-US" sz="4000" dirty="0" smtClean="0"/>
              <a:t> </a:t>
            </a:r>
            <a:r>
              <a:rPr lang="en-US" sz="4000" dirty="0" err="1" smtClean="0"/>
              <a:t>penelitian</a:t>
            </a:r>
            <a:r>
              <a:rPr lang="en-US" sz="4000" dirty="0" smtClean="0"/>
              <a:t> yang </a:t>
            </a:r>
            <a:r>
              <a:rPr lang="en-US" sz="4000" dirty="0" err="1" smtClean="0"/>
              <a:t>tepat</a:t>
            </a:r>
            <a:r>
              <a:rPr lang="en-US" sz="4000" dirty="0" smtClean="0"/>
              <a:t> </a:t>
            </a:r>
            <a:r>
              <a:rPr lang="en-US" sz="4000" dirty="0" err="1" smtClean="0"/>
              <a:t>dan</a:t>
            </a:r>
            <a:r>
              <a:rPr lang="en-US" sz="4000" dirty="0" smtClean="0"/>
              <a:t> </a:t>
            </a:r>
            <a:r>
              <a:rPr lang="en-US" sz="4000" dirty="0" err="1" smtClean="0"/>
              <a:t>benar</a:t>
            </a:r>
            <a:r>
              <a:rPr lang="en-US" sz="4000" dirty="0" smtClean="0"/>
              <a:t> </a:t>
            </a:r>
            <a:r>
              <a:rPr lang="en-US" sz="4000" dirty="0" err="1" smtClean="0"/>
              <a:t>semakin</a:t>
            </a:r>
            <a:r>
              <a:rPr lang="en-US" sz="4000" dirty="0" smtClean="0"/>
              <a:t> </a:t>
            </a:r>
            <a:r>
              <a:rPr lang="en-US" sz="4000" dirty="0" err="1" smtClean="0"/>
              <a:t>dirasakan</a:t>
            </a:r>
            <a:r>
              <a:rPr lang="en-US" sz="4000" dirty="0" smtClean="0"/>
              <a:t> </a:t>
            </a:r>
            <a:r>
              <a:rPr lang="en-US" sz="4000" dirty="0" err="1" smtClean="0"/>
              <a:t>urgensinya</a:t>
            </a:r>
            <a:r>
              <a:rPr lang="en-US" sz="4000" dirty="0" smtClean="0"/>
              <a:t> </a:t>
            </a:r>
            <a:r>
              <a:rPr lang="en-US" sz="4000" dirty="0" err="1" smtClean="0"/>
              <a:t>bagi</a:t>
            </a:r>
            <a:r>
              <a:rPr lang="en-US" sz="4000" dirty="0" smtClean="0"/>
              <a:t> </a:t>
            </a:r>
            <a:r>
              <a:rPr lang="en-US" sz="4000" dirty="0" err="1" smtClean="0"/>
              <a:t>keberhasilan</a:t>
            </a:r>
            <a:r>
              <a:rPr lang="en-US" sz="4000" dirty="0" smtClean="0"/>
              <a:t> </a:t>
            </a:r>
            <a:r>
              <a:rPr lang="en-US" sz="4000" dirty="0" err="1" smtClean="0"/>
              <a:t>suatu</a:t>
            </a:r>
            <a:r>
              <a:rPr lang="en-US" sz="4000" dirty="0" smtClean="0"/>
              <a:t> </a:t>
            </a:r>
            <a:r>
              <a:rPr lang="en-US" sz="4000" dirty="0" err="1" smtClean="0"/>
              <a:t>penelitian</a:t>
            </a:r>
            <a:r>
              <a:rPr lang="en-US" sz="4000" dirty="0" smtClean="0"/>
              <a:t>. </a:t>
            </a:r>
            <a:r>
              <a:rPr lang="en-US" sz="4000" dirty="0" err="1" smtClean="0"/>
              <a:t>Salah</a:t>
            </a:r>
            <a:r>
              <a:rPr lang="en-US" sz="4000" dirty="0" smtClean="0"/>
              <a:t> </a:t>
            </a:r>
            <a:r>
              <a:rPr lang="en-US" sz="4000" dirty="0" err="1" smtClean="0"/>
              <a:t>satu</a:t>
            </a:r>
            <a:r>
              <a:rPr lang="en-US" sz="4000" dirty="0" smtClean="0"/>
              <a:t> </a:t>
            </a:r>
            <a:r>
              <a:rPr lang="en-US" sz="4000" dirty="0" err="1" smtClean="0"/>
              <a:t>hal</a:t>
            </a:r>
            <a:r>
              <a:rPr lang="en-US" sz="4000" dirty="0" smtClean="0"/>
              <a:t> yang </a:t>
            </a:r>
            <a:r>
              <a:rPr lang="en-US" sz="4000" dirty="0" err="1" smtClean="0"/>
              <a:t>penting</a:t>
            </a:r>
            <a:r>
              <a:rPr lang="en-US" sz="4000" dirty="0" smtClean="0"/>
              <a:t> </a:t>
            </a:r>
            <a:r>
              <a:rPr lang="en-US" sz="4000" dirty="0" err="1" smtClean="0"/>
              <a:t>dalam</a:t>
            </a:r>
            <a:r>
              <a:rPr lang="en-US" sz="4000" dirty="0" smtClean="0"/>
              <a:t> </a:t>
            </a:r>
            <a:r>
              <a:rPr lang="en-US" sz="4000" dirty="0" err="1" smtClean="0"/>
              <a:t>setiap</a:t>
            </a:r>
            <a:r>
              <a:rPr lang="en-US" sz="4000" dirty="0" smtClean="0"/>
              <a:t> </a:t>
            </a:r>
            <a:r>
              <a:rPr lang="en-US" sz="4000" dirty="0" err="1" smtClean="0"/>
              <a:t>penelitian</a:t>
            </a:r>
            <a:r>
              <a:rPr lang="en-US" sz="4000" dirty="0" smtClean="0"/>
              <a:t> </a:t>
            </a:r>
            <a:r>
              <a:rPr lang="en-US" sz="4000" dirty="0" err="1" smtClean="0"/>
              <a:t>adalah</a:t>
            </a:r>
            <a:r>
              <a:rPr lang="en-US" sz="4000" dirty="0" smtClean="0"/>
              <a:t> </a:t>
            </a:r>
            <a:r>
              <a:rPr lang="en-US" sz="4000" dirty="0" err="1" smtClean="0"/>
              <a:t>perumusan</a:t>
            </a:r>
            <a:r>
              <a:rPr lang="en-US" sz="4000" dirty="0" smtClean="0"/>
              <a:t> </a:t>
            </a:r>
            <a:r>
              <a:rPr lang="en-US" sz="4000" dirty="0" err="1" smtClean="0"/>
              <a:t>metodologi</a:t>
            </a:r>
            <a:r>
              <a:rPr lang="en-US" sz="4000" dirty="0" smtClean="0"/>
              <a:t> </a:t>
            </a:r>
            <a:r>
              <a:rPr lang="en-US" sz="4000" dirty="0" err="1" smtClean="0"/>
              <a:t>penelitian</a:t>
            </a:r>
            <a:r>
              <a:rPr lang="en-US" sz="4000" dirty="0" smtClean="0"/>
              <a:t>. </a:t>
            </a:r>
          </a:p>
          <a:p>
            <a:pPr marL="0" indent="0" algn="ctr">
              <a:buNone/>
            </a:pPr>
            <a:r>
              <a:rPr lang="en-US" sz="4000" dirty="0" err="1" smtClean="0"/>
              <a:t>Melalui</a:t>
            </a:r>
            <a:r>
              <a:rPr lang="en-US" sz="4000" dirty="0" smtClean="0"/>
              <a:t> </a:t>
            </a:r>
            <a:r>
              <a:rPr lang="en-US" sz="4000" dirty="0" err="1" smtClean="0"/>
              <a:t>metodologi</a:t>
            </a:r>
            <a:r>
              <a:rPr lang="en-US" sz="4000" dirty="0" smtClean="0"/>
              <a:t> </a:t>
            </a:r>
            <a:r>
              <a:rPr lang="en-US" sz="4000" dirty="0" err="1" smtClean="0"/>
              <a:t>harus</a:t>
            </a:r>
            <a:r>
              <a:rPr lang="en-US" sz="4000" dirty="0" smtClean="0"/>
              <a:t> </a:t>
            </a:r>
            <a:r>
              <a:rPr lang="en-US" sz="4000" dirty="0" err="1" smtClean="0"/>
              <a:t>dengan</a:t>
            </a:r>
            <a:r>
              <a:rPr lang="en-US" sz="4000" dirty="0" smtClean="0"/>
              <a:t> </a:t>
            </a:r>
            <a:r>
              <a:rPr lang="en-US" sz="4000" dirty="0" err="1" smtClean="0"/>
              <a:t>jelas</a:t>
            </a:r>
            <a:r>
              <a:rPr lang="en-US" sz="4000" dirty="0" smtClean="0"/>
              <a:t> </a:t>
            </a:r>
            <a:r>
              <a:rPr lang="en-US" sz="4000" dirty="0" err="1" smtClean="0"/>
              <a:t>tergambar</a:t>
            </a:r>
            <a:r>
              <a:rPr lang="en-US" sz="4000" dirty="0" smtClean="0"/>
              <a:t> </a:t>
            </a:r>
            <a:r>
              <a:rPr lang="en-US" sz="4000" dirty="0" err="1" smtClean="0"/>
              <a:t>bagaimana</a:t>
            </a:r>
            <a:r>
              <a:rPr lang="en-US" sz="4000" dirty="0" smtClean="0"/>
              <a:t> </a:t>
            </a:r>
            <a:r>
              <a:rPr lang="en-US" sz="4000" dirty="0" err="1" smtClean="0"/>
              <a:t>penelitian</a:t>
            </a:r>
            <a:r>
              <a:rPr lang="en-US" sz="4000" dirty="0" smtClean="0"/>
              <a:t> </a:t>
            </a:r>
            <a:r>
              <a:rPr lang="en-US" sz="4000" dirty="0" err="1" smtClean="0"/>
              <a:t>tersebut</a:t>
            </a:r>
            <a:r>
              <a:rPr lang="en-US" sz="4000" dirty="0" smtClean="0"/>
              <a:t> </a:t>
            </a:r>
            <a:r>
              <a:rPr lang="en-US" sz="4000" dirty="0" err="1" smtClean="0"/>
              <a:t>dilaksanakan</a:t>
            </a:r>
            <a:r>
              <a:rPr lang="en-US" sz="4000" dirty="0" smtClean="0"/>
              <a:t> yang </a:t>
            </a:r>
            <a:r>
              <a:rPr lang="en-US" sz="4000" dirty="0" err="1" smtClean="0"/>
              <a:t>disusun</a:t>
            </a:r>
            <a:r>
              <a:rPr lang="en-US" sz="4000" dirty="0" smtClean="0"/>
              <a:t> </a:t>
            </a:r>
            <a:r>
              <a:rPr lang="en-US" sz="4000" dirty="0" err="1" smtClean="0"/>
              <a:t>dan</a:t>
            </a:r>
            <a:r>
              <a:rPr lang="en-US" sz="4000" dirty="0" smtClean="0"/>
              <a:t> </a:t>
            </a:r>
            <a:r>
              <a:rPr lang="en-US" sz="4000" dirty="0" err="1" smtClean="0"/>
              <a:t>tertata</a:t>
            </a:r>
            <a:r>
              <a:rPr lang="en-US" sz="4000" dirty="0" smtClean="0"/>
              <a:t> </a:t>
            </a:r>
            <a:r>
              <a:rPr lang="en-US" sz="4000" dirty="0" err="1" smtClean="0"/>
              <a:t>secara</a:t>
            </a:r>
            <a:r>
              <a:rPr lang="en-US" sz="4000" dirty="0" smtClean="0"/>
              <a:t> </a:t>
            </a:r>
            <a:r>
              <a:rPr lang="en-US" sz="4000" dirty="0" err="1" smtClean="0"/>
              <a:t>sistimatis</a:t>
            </a:r>
            <a:r>
              <a:rPr lang="en-US" sz="40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86544"/>
          </a:xfrm>
        </p:spPr>
        <p:txBody>
          <a:bodyPr>
            <a:normAutofit fontScale="92500" lnSpcReduction="10000"/>
          </a:bodyPr>
          <a:lstStyle/>
          <a:p>
            <a:pPr marL="0" indent="0" algn="just">
              <a:buNone/>
            </a:pPr>
            <a:r>
              <a:rPr lang="en-US" smtClean="0"/>
              <a:t>Selain itu melalui metodologi juga dapat dilihat bagaimana landasan teori tentang rancangan penelitian (</a:t>
            </a:r>
            <a:r>
              <a:rPr lang="en-US" b="1" i="1" smtClean="0"/>
              <a:t>research design</a:t>
            </a:r>
            <a:r>
              <a:rPr lang="en-US" i="1" smtClean="0"/>
              <a:t>), model yang digunakan (didahului </a:t>
            </a:r>
            <a:r>
              <a:rPr lang="da-DK" smtClean="0"/>
              <a:t>dengan rancangan percobaan/penelitian eksperimen) maupun teknik–teknik yang </a:t>
            </a:r>
            <a:r>
              <a:rPr lang="en-US" smtClean="0"/>
              <a:t>lumrah digunakan dalam pengumpulan, pengolahan dan analisa data. </a:t>
            </a:r>
          </a:p>
          <a:p>
            <a:pPr marL="0" indent="0" algn="just">
              <a:buNone/>
            </a:pPr>
            <a:r>
              <a:rPr lang="en-US" smtClean="0"/>
              <a:t>Metode yang digunakan antara lain </a:t>
            </a:r>
            <a:r>
              <a:rPr lang="en-US" b="1" smtClean="0"/>
              <a:t>metode sejarah, metode deskriptif, metode survei (menyelidiki gejala, fakta secara faktual), metode percobaan (eksperimen), metode studi kasus (suatu objek spesifik), metode kooperatif yang menjawab keadaan sebab akibat dengan menganalisis faktor penyebab utama serta studi kepustakaan.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572560" cy="6286544"/>
          </a:xfrm>
        </p:spPr>
        <p:txBody>
          <a:bodyPr>
            <a:normAutofit fontScale="92500"/>
          </a:bodyPr>
          <a:lstStyle/>
          <a:p>
            <a:pPr marL="0" indent="0">
              <a:buNone/>
            </a:pPr>
            <a:r>
              <a:rPr lang="en-US" smtClean="0"/>
              <a:t>Metode penelitian yang dipilih berhubungan erat dengan prosedur, alat, serta desain penelitian yang digunakan. Desain penelitian harus cocok dengan metode penelitian yang dipilih. Prosedur serta alat (</a:t>
            </a:r>
            <a:r>
              <a:rPr lang="en-US" i="1" smtClean="0"/>
              <a:t>tools) yang digunakan dalam penelitian harus cocok </a:t>
            </a:r>
            <a:r>
              <a:rPr lang="en-US" smtClean="0"/>
              <a:t>pula dengan metode penelitian yang digunakan.</a:t>
            </a:r>
          </a:p>
          <a:p>
            <a:pPr marL="0" indent="0">
              <a:buNone/>
            </a:pPr>
            <a:r>
              <a:rPr lang="en-US" smtClean="0"/>
              <a:t>Metode merupakan bagian dari metodologi. Metodologi itu sendiri berasal dari kata </a:t>
            </a:r>
            <a:r>
              <a:rPr lang="en-US" i="1" smtClean="0"/>
              <a:t>metodos dan logos yang berarti ilmu dari metode. Bila kita melakukan penelitian berarti </a:t>
            </a:r>
            <a:r>
              <a:rPr lang="en-US" smtClean="0"/>
              <a:t>kita menguraikan cara-cara meneliti </a:t>
            </a:r>
            <a:r>
              <a:rPr lang="en-US" b="1" smtClean="0"/>
              <a:t>disebut juga metodologi</a:t>
            </a:r>
            <a:r>
              <a:rPr lang="en-US" smtClean="0"/>
              <a:t>. Dalam tahapan-tahapan </a:t>
            </a:r>
            <a:r>
              <a:rPr lang="sv-SE" smtClean="0"/>
              <a:t>tersebut ada </a:t>
            </a:r>
            <a:r>
              <a:rPr lang="sv-SE" b="1" smtClean="0"/>
              <a:t>metode, teknik, dan alat (</a:t>
            </a:r>
            <a:r>
              <a:rPr lang="sv-SE" b="1" i="1" smtClean="0"/>
              <a:t>tools)</a:t>
            </a:r>
            <a:r>
              <a:rPr lang="sv-SE" i="1" smtClean="0"/>
              <a:t> yang bisa kita gunakan.</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86544"/>
          </a:xfrm>
        </p:spPr>
        <p:txBody>
          <a:bodyPr>
            <a:normAutofit/>
          </a:bodyPr>
          <a:lstStyle/>
          <a:p>
            <a:pPr marL="0" indent="0">
              <a:buNone/>
            </a:pPr>
            <a:r>
              <a:rPr lang="en-US" b="1" smtClean="0"/>
              <a:t>Metodologi </a:t>
            </a:r>
            <a:r>
              <a:rPr lang="en-US" smtClean="0"/>
              <a:t>merupakan suatu formula dalam penerapan penelitian dimana dalam melakukan penelitian tersebut terdapat langkah-langkah dan juga hasil penelitian. </a:t>
            </a:r>
          </a:p>
          <a:p>
            <a:pPr marL="0" indent="0">
              <a:buNone/>
            </a:pPr>
            <a:r>
              <a:rPr lang="en-US" b="1" smtClean="0"/>
              <a:t>Sedangkan metodologi penelitian dalam ilmu komputer/sistem informasi/teknologi informasi </a:t>
            </a:r>
            <a:r>
              <a:rPr lang="en-US" smtClean="0"/>
              <a:t>merupakan “langkah-langkah/tahapan perencanaan dengan bantuan beberapa metode, teknik, alat (</a:t>
            </a:r>
            <a:r>
              <a:rPr lang="en-US" i="1" smtClean="0"/>
              <a:t>tools) dan </a:t>
            </a:r>
            <a:r>
              <a:rPr lang="en-US" smtClean="0"/>
              <a:t>dokumentasi dengan tujuan untuk membantu peneliti dalam meminimalkan resiko kegagalan dan menekankan pada proses/sasaran penelitian di bidang CS/IS/IT.</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Autofit/>
          </a:bodyPr>
          <a:lstStyle/>
          <a:p>
            <a:pPr marL="0" indent="0" algn="ctr">
              <a:buNone/>
            </a:pPr>
            <a:r>
              <a:rPr lang="nn-NO" sz="5400" b="1" smtClean="0"/>
              <a:t>Metodologi penelitian </a:t>
            </a:r>
            <a:r>
              <a:rPr lang="nn-NO" sz="5400" smtClean="0"/>
              <a:t>merupakan langkah-langkah yang ada dalam penelitian</a:t>
            </a:r>
          </a:p>
          <a:p>
            <a:pPr marL="0" indent="0" algn="ctr">
              <a:buNone/>
            </a:pPr>
            <a:r>
              <a:rPr lang="en-US" sz="5400" smtClean="0"/>
              <a:t>Sedangkan </a:t>
            </a:r>
            <a:r>
              <a:rPr lang="en-US" sz="5400" b="1" smtClean="0"/>
              <a:t>metode penelitian </a:t>
            </a:r>
            <a:r>
              <a:rPr lang="en-US" sz="5400" smtClean="0"/>
              <a:t>adalah cara dari setiap langkah yang ada.</a:t>
            </a:r>
            <a:endParaRPr lang="en-US" sz="5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643998" cy="6286544"/>
          </a:xfrm>
        </p:spPr>
        <p:txBody>
          <a:bodyPr>
            <a:normAutofit fontScale="92500" lnSpcReduction="20000"/>
          </a:bodyPr>
          <a:lstStyle/>
          <a:p>
            <a:pPr marL="0" indent="0" algn="ctr">
              <a:buNone/>
            </a:pPr>
            <a:r>
              <a:rPr lang="en-US" smtClean="0"/>
              <a:t>Langkah-langkah dalam metodologi penelitian sebaiknya disesuaikan dengan </a:t>
            </a:r>
            <a:r>
              <a:rPr lang="en-US" b="1" smtClean="0"/>
              <a:t>metode, prosedur, </a:t>
            </a:r>
            <a:r>
              <a:rPr lang="en-US" b="1" i="1" smtClean="0"/>
              <a:t>tools </a:t>
            </a:r>
            <a:r>
              <a:rPr lang="en-US" i="1" smtClean="0"/>
              <a:t>dan lain sebagainya. Hal ini berguna untuk membantu dalam </a:t>
            </a:r>
            <a:r>
              <a:rPr lang="en-US" smtClean="0"/>
              <a:t>memecahkan permasalahan yang ada dan juga membantu dalam menangani, mengontrol, dan mengevaluasi suatu proses riset/penelitian.</a:t>
            </a:r>
          </a:p>
          <a:p>
            <a:pPr marL="0" indent="0" algn="ctr">
              <a:buNone/>
            </a:pPr>
            <a:r>
              <a:rPr lang="en-US" smtClean="0"/>
              <a:t>Metodologi dapat juga disebut sebagai penelitian yang sistematis, penelitian ilmiah, maupun penelitian yang didasarkan pada suatu teori yang ada. Metodologi penelitian bisa berupa pemahaman terhadap metode-metode penelitian dan pemahaman teknik-teknik penelitian. Metodologi penelitian tersebut berisi pengetahuan yang mengkaji mengenai metode yang digunakan dalam penelitian.</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643998" cy="6357982"/>
          </a:xfrm>
        </p:spPr>
        <p:txBody>
          <a:bodyPr>
            <a:normAutofit lnSpcReduction="10000"/>
          </a:bodyPr>
          <a:lstStyle/>
          <a:p>
            <a:pPr marL="0" indent="0" algn="ctr">
              <a:buNone/>
            </a:pPr>
            <a:r>
              <a:rPr lang="en-US" smtClean="0"/>
              <a:t>Metodologi terdiri dari fase-fase dan subfase yang akan membimbing peneliti memilih metode, teknik, prosedur apa yang tepat dan </a:t>
            </a:r>
            <a:r>
              <a:rPr lang="en-US" i="1" smtClean="0"/>
              <a:t>tools apa yang akan digunakan sehingga </a:t>
            </a:r>
            <a:r>
              <a:rPr lang="en-US" smtClean="0"/>
              <a:t>setiap tahapan penelitian dilakukan dengan tepat. Metodologi juga membantu peneliti untuk merencanakan, me</a:t>
            </a:r>
            <a:r>
              <a:rPr lang="en-US" i="1" smtClean="0"/>
              <a:t>manage/mengolah, mengontrol, dan mengevalusi setiap </a:t>
            </a:r>
            <a:r>
              <a:rPr lang="en-US" smtClean="0"/>
              <a:t>kemajuan. Metodologi dapat dikontrol dengan </a:t>
            </a:r>
            <a:r>
              <a:rPr lang="en-US" i="1" smtClean="0"/>
              <a:t>gantt chart. Pengumpulan data yang </a:t>
            </a:r>
            <a:r>
              <a:rPr lang="en-US" smtClean="0"/>
              <a:t>dikontrol dengan </a:t>
            </a:r>
            <a:r>
              <a:rPr lang="en-US" i="1" smtClean="0"/>
              <a:t>gantt chart, dengan tiga prosedur pengumpulan data seperti metode </a:t>
            </a:r>
            <a:r>
              <a:rPr lang="en-US" smtClean="0"/>
              <a:t>survei, observasi, dan wawancara dengan menggunakan </a:t>
            </a:r>
            <a:r>
              <a:rPr lang="en-US" i="1" smtClean="0"/>
              <a:t>tools berupa type recorder </a:t>
            </a:r>
            <a:r>
              <a:rPr lang="sv-SE" smtClean="0"/>
              <a:t>atau berupa model sistem dengan menggunakan visio.</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817</Words>
  <Application>Microsoft Office PowerPoint</Application>
  <PresentationFormat>On-screen Show (4:3)</PresentationFormat>
  <Paragraphs>54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Metodologi Penelitian pada Bidang Ilmu Komputer dan Teknologi Informasi (2)</vt:lpstr>
      <vt:lpstr>METODE PENELITIAN</vt:lpstr>
      <vt:lpstr>Slide 3</vt:lpstr>
      <vt:lpstr>Slide 4</vt:lpstr>
      <vt:lpstr>Slide 5</vt:lpstr>
      <vt:lpstr>Slide 6</vt:lpstr>
      <vt:lpstr>Slide 7</vt:lpstr>
      <vt:lpstr>Slide 8</vt:lpstr>
      <vt:lpstr>Slide 9</vt:lpstr>
      <vt:lpstr>Slide 10</vt:lpstr>
      <vt:lpstr>Slide 11</vt:lpstr>
      <vt:lpstr>Slide 12</vt:lpstr>
      <vt:lpstr>Slide 13</vt:lpstr>
      <vt:lpstr>SELESAI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 Penelitian pada Bidang Ilmu Komputer dan Teknologi Informasi (2)</dc:title>
  <dc:creator>irawan</dc:creator>
  <cp:lastModifiedBy>irawan</cp:lastModifiedBy>
  <cp:revision>1</cp:revision>
  <dcterms:created xsi:type="dcterms:W3CDTF">2014-10-31T05:31:33Z</dcterms:created>
  <dcterms:modified xsi:type="dcterms:W3CDTF">2014-10-31T05:32:25Z</dcterms:modified>
</cp:coreProperties>
</file>