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5" r:id="rId1"/>
  </p:sldMasterIdLst>
  <p:notesMasterIdLst>
    <p:notesMasterId r:id="rId18"/>
  </p:notesMasterIdLst>
  <p:sldIdLst>
    <p:sldId id="284" r:id="rId2"/>
    <p:sldId id="270" r:id="rId3"/>
    <p:sldId id="271" r:id="rId4"/>
    <p:sldId id="272" r:id="rId5"/>
    <p:sldId id="275" r:id="rId6"/>
    <p:sldId id="276" r:id="rId7"/>
    <p:sldId id="27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5" r:id="rId16"/>
    <p:sldId id="286" r:id="rId17"/>
  </p:sldIdLst>
  <p:sldSz cx="10801350" cy="6858000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737" autoAdjust="0"/>
  </p:normalViewPr>
  <p:slideViewPr>
    <p:cSldViewPr>
      <p:cViewPr>
        <p:scale>
          <a:sx n="70" d="100"/>
          <a:sy n="70" d="100"/>
        </p:scale>
        <p:origin x="-924" y="60"/>
      </p:cViewPr>
      <p:guideLst>
        <p:guide orient="horz" pos="216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E40D85-748E-483E-A6DC-FF8CB2834943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1A397C-4DBC-4F51-B2B3-12AB09327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0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B08E26-8DD6-4884-85D5-7F55D4F0B2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6EA82A-8340-43E2-B276-83CDA80DFB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83ED90-D145-4043-98E1-80FB8C14E0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A857F0-8538-4107-AD47-468367D759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0185E8-64A3-4F8D-B73F-466692E00A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A1E438-1318-4E5F-A2D8-B4740B562D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198FFE-E34F-4EF6-9E2B-77385D1D5E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6EDFAA-B8CE-4DE5-A98D-1C1E61D03CC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4FF3E6-F2BF-40B7-9C02-A7750593CC3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2B992-0A3B-438B-BE71-28C2148131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2F883-A0AC-4950-B70D-399516C7C2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D901D6-657B-4B6F-8ADB-B1DE8621E7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80B0AD-1878-4391-995F-FA183BAC11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700A7-D0B5-4CB9-AA47-AB637D3D32B9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08051" y="2942602"/>
            <a:ext cx="8443494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45196" y="2944634"/>
            <a:ext cx="1406099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10645" y="3136658"/>
            <a:ext cx="107520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6228" y="3055624"/>
            <a:ext cx="8207141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8189" y="4625268"/>
            <a:ext cx="900112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70C8FB7-1CCB-4E2E-B94B-3F8B04140EC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40029" y="4559279"/>
            <a:ext cx="7979539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6661" y="3139440"/>
            <a:ext cx="798627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313" y="4648200"/>
            <a:ext cx="7740968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09" y="3227036"/>
            <a:ext cx="7830979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2F0CB-5A28-478D-A6EE-BE16F754D445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4581A-5D46-4283-B82C-4EE7128BF97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05386" y="228600"/>
            <a:ext cx="2196274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15861" y="351412"/>
            <a:ext cx="1975328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6133" y="395430"/>
            <a:ext cx="1754783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381002"/>
            <a:ext cx="7290911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2BA72-2A91-4310-92FE-C52B1F3A4D2A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B1A9F-EEE4-4160-9B93-C27B24AA3F1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274638"/>
            <a:ext cx="97212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40069" y="1600203"/>
            <a:ext cx="9721216" cy="4525963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4A2CE-501C-4AA1-9519-5AC36E434602}" type="datetimeFigureOut">
              <a:rPr lang="id-ID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01AC-CFDD-4A0E-8961-A7547DABD4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CD769-9566-4044-A174-A76C11F7F964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03D45-5E4E-462C-A870-281D665CA04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163B-023D-44EE-AAF5-59A6DD7419D9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533897" y="2946400"/>
            <a:ext cx="976322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544" y="3048000"/>
            <a:ext cx="9489927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A3197-0F0D-4B92-B701-1DA571CFCA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39" y="3200402"/>
            <a:ext cx="9091136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97930" y="4541523"/>
            <a:ext cx="9235155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39" y="4607513"/>
            <a:ext cx="9091136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98239" y="3124200"/>
            <a:ext cx="923453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64" y="408375"/>
            <a:ext cx="9757920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64" y="1719071"/>
            <a:ext cx="4770596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7" y="1719071"/>
            <a:ext cx="4770596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D0F57-6CAF-41D8-B998-79D21B282F2C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12ECE-A9DE-4F76-A018-2E90C76B8CA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64" y="408375"/>
            <a:ext cx="9757920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364" y="1722438"/>
            <a:ext cx="4772471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64" y="2438400"/>
            <a:ext cx="4772471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7" y="1722438"/>
            <a:ext cx="477434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7" y="2438400"/>
            <a:ext cx="477434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C0D93F-5528-4DE5-BEF7-827679188856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49A70-167B-4C13-A2EE-2C1E05DC16A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C912C-187A-4D35-8DEA-88558BB68086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DFAEB-254F-4A07-812F-8616662BC90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BCE38-717D-423F-AA23-1316B45C4F99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DAA32-19C9-4D29-9300-00EF53C99EC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574" y="685800"/>
            <a:ext cx="5400676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59330-A06F-4892-9239-739B14A1E660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E5BE9-DA41-4DD2-88D2-DDEC362355D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61541" y="1505712"/>
            <a:ext cx="3208943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9341" y="1642472"/>
            <a:ext cx="293334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8381" y="2971800"/>
            <a:ext cx="2715261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381" y="1734312"/>
            <a:ext cx="2715261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0103" y="621437"/>
            <a:ext cx="9181148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7AFF50-C7C6-49F9-B238-317C66717905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DBA95-A4FA-4F7D-B88F-37D7C2950BB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810103" y="4953000"/>
            <a:ext cx="9181148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0114" y="5029200"/>
            <a:ext cx="897840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080136" y="5638800"/>
            <a:ext cx="8656806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5353" y="5074920"/>
            <a:ext cx="9386373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617" y="5656559"/>
            <a:ext cx="8557844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5105403"/>
            <a:ext cx="8656806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1752602"/>
            <a:ext cx="9721216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7" y="6356353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BEFE05-AFBD-4D50-A65A-E4C62603128B}" type="datetimeFigureOut">
              <a:rPr lang="id-ID" smtClean="0"/>
              <a:pPr>
                <a:defRPr/>
              </a:pPr>
              <a:t>11/12/2014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2" y="6356353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6356353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01AAC9-7F5B-43B2-9A05-4FE8CFFB2A5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24042" y="278166"/>
            <a:ext cx="1015327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445" y="372862"/>
            <a:ext cx="9899489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364" y="408375"/>
            <a:ext cx="9757920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ACTIVITY DIAGRAM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DIAGRAM AKTIVITAS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smtClean="0"/>
              <a:t>Langkah-langkah Penggambaran</a:t>
            </a:r>
            <a:endParaRPr lang="id-ID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sz="2800" dirty="0" smtClean="0"/>
              <a:t>Diagram aktivitas dibaca dari atas ke bawah, mungkin bercabang untuk menunjukkan kondisi, keputusan dan atau memiliki kegiatan paralel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40069" y="1752602"/>
            <a:ext cx="9721216" cy="4700734"/>
          </a:xfrm>
        </p:spPr>
        <p:txBody>
          <a:bodyPr>
            <a:normAutofit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Buat simbol status awal ketika mengawali diagram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Gambarkan aksi pertama dan seterusnya sesuai aliran kegiatan sistem. Gunakan sebuah </a:t>
            </a:r>
            <a:r>
              <a:rPr lang="id-ID" sz="2400" i="1" dirty="0" smtClean="0"/>
              <a:t>fork ketika berbagai aktivitas terjadi secara </a:t>
            </a:r>
            <a:r>
              <a:rPr lang="id-ID" sz="2400" dirty="0" smtClean="0"/>
              <a:t>bersamaan. Setelah penggabungan seluruh kegiatan paralel, harus digabungkan dengan simbol </a:t>
            </a:r>
            <a:r>
              <a:rPr lang="id-ID" sz="2400" i="1" dirty="0" smtClean="0"/>
              <a:t>join. 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Cabang keputusan digunakan</a:t>
            </a:r>
            <a:r>
              <a:rPr lang="en-US" sz="2400" dirty="0" smtClean="0"/>
              <a:t> </a:t>
            </a:r>
            <a:r>
              <a:rPr lang="id-ID" sz="2400" dirty="0" smtClean="0"/>
              <a:t>untuk menunjukkan suatu kegiatan </a:t>
            </a:r>
            <a:r>
              <a:rPr lang="de-DE" sz="2400" dirty="0" smtClean="0"/>
              <a:t>yang memenuhi kondisi tertentu. Seluruh pancabangan</a:t>
            </a:r>
            <a:r>
              <a:rPr lang="id-ID" sz="2400" dirty="0" smtClean="0"/>
              <a:t> </a:t>
            </a:r>
            <a:r>
              <a:rPr lang="de-DE" sz="2400" dirty="0" smtClean="0"/>
              <a:t>diakhiri</a:t>
            </a:r>
            <a:r>
              <a:rPr lang="id-ID" sz="2400" dirty="0" smtClean="0"/>
              <a:t> tanda penggabungan (mengg</a:t>
            </a:r>
            <a:r>
              <a:rPr lang="en-US" sz="2400" dirty="0" smtClean="0"/>
              <a:t>u</a:t>
            </a:r>
            <a:r>
              <a:rPr lang="id-ID" sz="2400" dirty="0" smtClean="0"/>
              <a:t>nakan tanda decision) sebagai akhir perilaku tersebut.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Akhiri diagram dengan simbol status akhir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smtClean="0"/>
              <a:t>Contoh Diagram Aktivitas </a:t>
            </a:r>
            <a:br>
              <a:rPr lang="id-ID" b="1" smtClean="0"/>
            </a:br>
            <a:r>
              <a:rPr lang="id-ID" b="1" smtClean="0"/>
              <a:t>sistem order</a:t>
            </a:r>
            <a:endParaRPr lang="id-ID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8411" y="1643063"/>
            <a:ext cx="6160144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smtClean="0"/>
              <a:t>Diagram aktivitas sistem order dengan </a:t>
            </a:r>
            <a:r>
              <a:rPr lang="id-ID" b="1" i="1" smtClean="0"/>
              <a:t>Swimlane</a:t>
            </a:r>
            <a:endParaRPr lang="id-ID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50" y="1500188"/>
            <a:ext cx="7800975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628" y="1484316"/>
            <a:ext cx="8438554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20091" y="427038"/>
            <a:ext cx="97212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id-ID" sz="3200" b="1" dirty="0">
                <a:latin typeface="+mj-lt"/>
                <a:ea typeface="+mj-ea"/>
                <a:cs typeface="+mj-cs"/>
              </a:rPr>
              <a:t>Contoh Diagram Aktivitas </a:t>
            </a:r>
            <a:r>
              <a:rPr lang="en-US" sz="3200" b="1" dirty="0" err="1">
                <a:latin typeface="+mj-lt"/>
                <a:ea typeface="+mj-ea"/>
                <a:cs typeface="+mj-cs"/>
              </a:rPr>
              <a:t>Manajemen</a:t>
            </a:r>
            <a:r>
              <a:rPr lang="en-US" sz="3200" b="1" dirty="0"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latin typeface="+mj-lt"/>
                <a:ea typeface="+mj-ea"/>
                <a:cs typeface="+mj-cs"/>
              </a:rPr>
              <a:t>Perpustakaan</a:t>
            </a:r>
            <a:endParaRPr lang="id-ID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pendaftaran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9" y="1752602"/>
            <a:ext cx="9721216" cy="4628726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Petugas Pendaftaran menyerahkan form pendaftaran yang masih kosong kepada calon anggota.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Calon anggota mengisi form pendaftaran yang masih kosong tersebut dengan lengkap lalu menyerahkannya kepada petugas pendaftaran.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Petugas pendaftaran melakukan pengecekan terhadap form pendaftaran yang sudah terisi tersebut.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Jika form pendaftaran tersebut terisi dengan lengkap, maka petugas pendaftaran akan menuliskan data anggota tersebut ke buku besar lalu membuatkan kartu anggota lalu menyerahkannya kepada calon anggota 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Jika form pendaftaran tersebut tidak lengkap, maka petugas pendaftaran akan mengembalikan form pendaftaran yang tidak terisi dengan lengkap tersebut.</a:t>
            </a:r>
          </a:p>
          <a:p>
            <a:pPr algn="just">
              <a:lnSpc>
                <a:spcPct val="120000"/>
              </a:lnSpc>
            </a:pPr>
            <a:endParaRPr lang="id-ID" sz="3200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pengertian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smtClean="0"/>
              <a:t>Diagram aktivitas digunakan untuk menggambarkan proses bisnis (alur kerja) suatu sistem informasi.</a:t>
            </a:r>
          </a:p>
          <a:p>
            <a:pPr algn="just"/>
            <a:r>
              <a:rPr lang="id-ID" sz="2800" smtClean="0"/>
              <a:t>Sebuah Diagram aktivitas menunjukkan suatu alur kegiatan secara berurutan. </a:t>
            </a:r>
          </a:p>
          <a:p>
            <a:pPr algn="just"/>
            <a:r>
              <a:rPr lang="id-ID" sz="2800" smtClean="0"/>
              <a:t>Diagram aktivitas digunakan untuk mendeskripsikan kegiatan-kegiatan dalam sebuah operasi meskipun juga dapat digunakan untuk mendeskripsikan alur kegiatan yang lainnya seperti </a:t>
            </a:r>
            <a:r>
              <a:rPr lang="en-US" sz="2800" i="1" smtClean="0"/>
              <a:t>use case atau suatu interaksi</a:t>
            </a:r>
            <a:endParaRPr lang="id-ID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b="1" dirty="0" smtClean="0"/>
              <a:t>Pengertian -2</a:t>
            </a:r>
            <a:endParaRPr lang="id-ID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Diagram aktivitas atau </a:t>
            </a:r>
            <a:r>
              <a:rPr lang="id-ID" i="1" dirty="0" smtClean="0"/>
              <a:t>activity diagram menggambarkan workflow (aliran </a:t>
            </a:r>
            <a:r>
              <a:rPr lang="id-ID" dirty="0" smtClean="0"/>
              <a:t>kerja) atau aktivitas dari sebuah sistem atau proses bisnis. Yang perlu diperhatikan disini adalah </a:t>
            </a:r>
            <a:r>
              <a:rPr lang="id-ID" dirty="0" smtClean="0">
                <a:solidFill>
                  <a:srgbClr val="FF0000"/>
                </a:solidFill>
              </a:rPr>
              <a:t>bahwa diagram aktivitas menggambarkan aktivitas sistem bukan apa yang dilakukan aktor.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Diagram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mendefinisikan</a:t>
            </a:r>
            <a:r>
              <a:rPr lang="en-US" sz="2800" dirty="0" smtClean="0"/>
              <a:t> </a:t>
            </a:r>
            <a:r>
              <a:rPr lang="id-ID" sz="2800" dirty="0" smtClean="0"/>
              <a:t>rancangan proses bisnis dimana setiap urutan aktivitas yang digambarkan merupakan proses bisnis sistem yang didefinisikan</a:t>
            </a:r>
          </a:p>
          <a:p>
            <a:pPr algn="just"/>
            <a:r>
              <a:rPr lang="sv-SE" sz="2800" dirty="0" smtClean="0"/>
              <a:t>Urutan atau pengelompokan tampilan dari sistem / </a:t>
            </a:r>
            <a:r>
              <a:rPr lang="sv-SE" sz="2800" i="1" dirty="0" smtClean="0"/>
              <a:t>user interface</a:t>
            </a:r>
            <a:r>
              <a:rPr lang="id-ID" sz="2800" i="1" dirty="0" smtClean="0"/>
              <a:t> </a:t>
            </a:r>
            <a:r>
              <a:rPr lang="id-ID" sz="2800" dirty="0" smtClean="0"/>
              <a:t>dimana setiap aktivitas dianggap memiliki sebuah rancangan antarmuka tampilan</a:t>
            </a:r>
          </a:p>
          <a:p>
            <a:pPr algn="just"/>
            <a:r>
              <a:rPr lang="id-ID" sz="2800" dirty="0" smtClean="0"/>
              <a:t>Rancangan pengujian dimana setiap aktivitas dianggap memerlukan sebuah pengujian yang perlu didefinisikan kasus ujinya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Simbol-simbol</a:t>
            </a:r>
          </a:p>
        </p:txBody>
      </p:sp>
      <p:graphicFrame>
        <p:nvGraphicFramePr>
          <p:cNvPr id="147487" name="Group 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27096960"/>
              </p:ext>
            </p:extLst>
          </p:nvPr>
        </p:nvGraphicFramePr>
        <p:xfrm>
          <a:off x="540069" y="1988840"/>
          <a:ext cx="9721216" cy="3916363"/>
        </p:xfrm>
        <a:graphic>
          <a:graphicData uri="http://schemas.openxmlformats.org/drawingml/2006/table">
            <a:tbl>
              <a:tblPr/>
              <a:tblGrid>
                <a:gridCol w="2308414"/>
                <a:gridCol w="741280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Simbol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Deskripsi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status awal aktivitas sistem, sebuah diagram aktivitas memiliki sebuah status awal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aktivitas yang dilakukan sistem, aktivitas biasanya diawali dengan kata kerja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asosiasi percabangan dimana jika ada pilihan aktivitas lebih dari satu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808227" y="2593678"/>
            <a:ext cx="1428927" cy="920750"/>
            <a:chOff x="1610" y="3203"/>
            <a:chExt cx="762" cy="580"/>
          </a:xfrm>
        </p:grpSpPr>
        <p:pic>
          <p:nvPicPr>
            <p:cNvPr id="7196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3430"/>
              <a:ext cx="353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Text Box 22"/>
            <p:cNvSpPr txBox="1">
              <a:spLocks noChangeArrowheads="1"/>
            </p:cNvSpPr>
            <p:nvPr/>
          </p:nvSpPr>
          <p:spPr bwMode="auto">
            <a:xfrm>
              <a:off x="1610" y="3203"/>
              <a:ext cx="7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b="1" dirty="0"/>
                <a:t>status awal</a:t>
              </a:r>
              <a:endParaRPr lang="en-US" b="1" dirty="0"/>
            </a:p>
          </p:txBody>
        </p:sp>
      </p:grp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808226" y="6265568"/>
            <a:ext cx="76509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7190" name="Group 24"/>
          <p:cNvGrpSpPr>
            <a:grpSpLocks/>
          </p:cNvGrpSpPr>
          <p:nvPr/>
        </p:nvGrpSpPr>
        <p:grpSpPr bwMode="auto">
          <a:xfrm>
            <a:off x="721965" y="3673181"/>
            <a:ext cx="1616453" cy="1038225"/>
            <a:chOff x="1655" y="3113"/>
            <a:chExt cx="862" cy="654"/>
          </a:xfrm>
        </p:grpSpPr>
        <p:pic>
          <p:nvPicPr>
            <p:cNvPr id="7194" name="Picture 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01" y="3294"/>
              <a:ext cx="772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5" name="Text Box 26"/>
            <p:cNvSpPr txBox="1">
              <a:spLocks noChangeArrowheads="1"/>
            </p:cNvSpPr>
            <p:nvPr/>
          </p:nvSpPr>
          <p:spPr bwMode="auto">
            <a:xfrm>
              <a:off x="1655" y="3113"/>
              <a:ext cx="8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aktivitas</a:t>
              </a:r>
            </a:p>
          </p:txBody>
        </p:sp>
      </p:grpSp>
      <p:grpSp>
        <p:nvGrpSpPr>
          <p:cNvPr id="7191" name="Group 27"/>
          <p:cNvGrpSpPr>
            <a:grpSpLocks/>
          </p:cNvGrpSpPr>
          <p:nvPr/>
        </p:nvGrpSpPr>
        <p:grpSpPr bwMode="auto">
          <a:xfrm>
            <a:off x="637581" y="4754265"/>
            <a:ext cx="1955870" cy="1219200"/>
            <a:chOff x="3243" y="3475"/>
            <a:chExt cx="1043" cy="768"/>
          </a:xfrm>
        </p:grpSpPr>
        <p:pic>
          <p:nvPicPr>
            <p:cNvPr id="7192" name="Picture 2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88" y="3738"/>
              <a:ext cx="998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Text Box 29"/>
            <p:cNvSpPr txBox="1">
              <a:spLocks noChangeArrowheads="1"/>
            </p:cNvSpPr>
            <p:nvPr/>
          </p:nvSpPr>
          <p:spPr bwMode="auto">
            <a:xfrm>
              <a:off x="3243" y="3475"/>
              <a:ext cx="104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percabangan / </a:t>
              </a:r>
              <a:r>
                <a:rPr lang="en-US" sz="1600" b="1" i="1"/>
                <a:t>decesion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Simbol-simbol</a:t>
            </a:r>
          </a:p>
        </p:txBody>
      </p:sp>
      <p:graphicFrame>
        <p:nvGraphicFramePr>
          <p:cNvPr id="145766" name="Group 358"/>
          <p:cNvGraphicFramePr>
            <a:graphicFrameLocks noGrp="1"/>
          </p:cNvGraphicFramePr>
          <p:nvPr>
            <p:ph type="tbl" idx="1"/>
          </p:nvPr>
        </p:nvGraphicFramePr>
        <p:xfrm>
          <a:off x="553196" y="1557338"/>
          <a:ext cx="9721215" cy="4967288"/>
        </p:xfrm>
        <a:graphic>
          <a:graphicData uri="http://schemas.openxmlformats.org/drawingml/2006/table">
            <a:tbl>
              <a:tblPr/>
              <a:tblGrid>
                <a:gridCol w="2465932"/>
                <a:gridCol w="7255283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Simbol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Deskripsi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asosiasi penggabungan dimana lebih dari satu aktivitas digabungkan menjadi satu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status akhir yang dilakukan sistem,  sebuah diagram aktivitas memiliki sebuah status akhir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memisahkan organisasi bisnis yang bertanggung jawab terhadap aktivitas yang terjadi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6" name="Text Box 304"/>
          <p:cNvSpPr txBox="1">
            <a:spLocks noChangeArrowheads="1"/>
          </p:cNvSpPr>
          <p:nvPr/>
        </p:nvSpPr>
        <p:spPr bwMode="auto">
          <a:xfrm>
            <a:off x="808226" y="5876928"/>
            <a:ext cx="76509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047" name="Group 328"/>
          <p:cNvGrpSpPr>
            <a:grpSpLocks/>
          </p:cNvGrpSpPr>
          <p:nvPr/>
        </p:nvGrpSpPr>
        <p:grpSpPr bwMode="auto">
          <a:xfrm>
            <a:off x="553195" y="2205038"/>
            <a:ext cx="2381548" cy="792162"/>
            <a:chOff x="2200" y="3294"/>
            <a:chExt cx="1270" cy="499"/>
          </a:xfrm>
        </p:grpSpPr>
        <p:pic>
          <p:nvPicPr>
            <p:cNvPr id="1053" name="Picture 3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63" y="3521"/>
              <a:ext cx="65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" name="Text Box 326"/>
            <p:cNvSpPr txBox="1">
              <a:spLocks noChangeArrowheads="1"/>
            </p:cNvSpPr>
            <p:nvPr/>
          </p:nvSpPr>
          <p:spPr bwMode="auto">
            <a:xfrm>
              <a:off x="2200" y="3294"/>
              <a:ext cx="1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Penggabungan / </a:t>
              </a:r>
              <a:r>
                <a:rPr lang="en-US" b="1" i="1"/>
                <a:t>join</a:t>
              </a:r>
            </a:p>
          </p:txBody>
        </p:sp>
      </p:grpSp>
      <p:grpSp>
        <p:nvGrpSpPr>
          <p:cNvPr id="1048" name="Group 331"/>
          <p:cNvGrpSpPr>
            <a:grpSpLocks/>
          </p:cNvGrpSpPr>
          <p:nvPr/>
        </p:nvGrpSpPr>
        <p:grpSpPr bwMode="auto">
          <a:xfrm>
            <a:off x="637581" y="3030540"/>
            <a:ext cx="2381548" cy="803275"/>
            <a:chOff x="1111" y="1706"/>
            <a:chExt cx="1270" cy="506"/>
          </a:xfrm>
        </p:grpSpPr>
        <p:pic>
          <p:nvPicPr>
            <p:cNvPr id="1051" name="Picture 33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02" y="1821"/>
              <a:ext cx="39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2" name="Text Box 333"/>
            <p:cNvSpPr txBox="1">
              <a:spLocks noChangeArrowheads="1"/>
            </p:cNvSpPr>
            <p:nvPr/>
          </p:nvSpPr>
          <p:spPr bwMode="auto">
            <a:xfrm>
              <a:off x="1111" y="1706"/>
              <a:ext cx="1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status akhir</a:t>
              </a:r>
            </a:p>
          </p:txBody>
        </p:sp>
      </p:grpSp>
      <p:grpSp>
        <p:nvGrpSpPr>
          <p:cNvPr id="1049" name="Group 354"/>
          <p:cNvGrpSpPr>
            <a:grpSpLocks/>
          </p:cNvGrpSpPr>
          <p:nvPr/>
        </p:nvGrpSpPr>
        <p:grpSpPr bwMode="auto">
          <a:xfrm>
            <a:off x="553195" y="3933828"/>
            <a:ext cx="2732216" cy="2441575"/>
            <a:chOff x="1015" y="1480"/>
            <a:chExt cx="1457" cy="1538"/>
          </a:xfrm>
        </p:grpSpPr>
        <p:sp>
          <p:nvSpPr>
            <p:cNvPr id="1050" name="Text Box 355"/>
            <p:cNvSpPr txBox="1">
              <a:spLocks noChangeArrowheads="1"/>
            </p:cNvSpPr>
            <p:nvPr/>
          </p:nvSpPr>
          <p:spPr bwMode="auto">
            <a:xfrm>
              <a:off x="1015" y="1480"/>
              <a:ext cx="14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partisi / </a:t>
              </a:r>
              <a:r>
                <a:rPr lang="en-US" b="1" i="1"/>
                <a:t>swimlane</a:t>
              </a: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066" y="1706"/>
            <a:ext cx="123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Bitmap Image" r:id="rId6" imgW="2076740" imgH="1343212" progId="PBrush">
                    <p:embed/>
                  </p:oleObj>
                </mc:Choice>
                <mc:Fallback>
                  <p:oleObj name="Bitmap Image" r:id="rId6" imgW="2076740" imgH="1343212" progId="PBrush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706"/>
                          <a:ext cx="1230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1066" y="2296"/>
            <a:ext cx="1139" cy="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Bitmap Image" r:id="rId8" imgW="1685714" imgH="2000000" progId="PBrush">
                    <p:embed/>
                  </p:oleObj>
                </mc:Choice>
                <mc:Fallback>
                  <p:oleObj name="Bitmap Image" r:id="rId8" imgW="1685714" imgH="2000000" progId="PBrush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296"/>
                          <a:ext cx="1139" cy="7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399" y="1928816"/>
            <a:ext cx="8258531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Diagram aktivitas mendeskripsikan aliran kerja dari perilaku sistem.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Diagram ini hampir sama dengan diagram status karena kegiatannya </a:t>
            </a:r>
            <a:r>
              <a:rPr lang="fi-FI" dirty="0" smtClean="0"/>
              <a:t>merupakan status suatu pekerjaan dengan menunjukkan</a:t>
            </a:r>
            <a:r>
              <a:rPr lang="id-ID" dirty="0" smtClean="0"/>
              <a:t> kegiatan yang dilakukan secara berurutan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Sebaiknya diagram aktivitas digunakan untuk melengkapi diagram lain seperti diagram interaksi dan diagram status, karena diagram aktivitas dapat mengetahui aliran sistem yang akan dirancang.</a:t>
            </a:r>
          </a:p>
          <a:p>
            <a:pPr algn="just"/>
            <a:r>
              <a:rPr lang="id-ID" sz="2400" dirty="0" smtClean="0"/>
              <a:t>bermanfaat untuk menganalisis use case melalui penggambaran aksi-aksi yang dibutuhkan, penggambaran algoritma berurutan yang kompleks, dan pemodelan aplikasi dengan proses paralel</a:t>
            </a:r>
          </a:p>
          <a:p>
            <a:pPr algn="just"/>
            <a:r>
              <a:rPr lang="id-ID" sz="2400" dirty="0" smtClean="0"/>
              <a:t>Tetapi diagram aktivitas tidak menunjukkan bagaimana objek berperilaku atau obje berkolaborari secara detil.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542</Words>
  <Application>Microsoft Office PowerPoint</Application>
  <PresentationFormat>Custom</PresentationFormat>
  <Paragraphs>62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Apothecary</vt:lpstr>
      <vt:lpstr>Bitmap Image</vt:lpstr>
      <vt:lpstr>DIAGRAM AKTIVITAS</vt:lpstr>
      <vt:lpstr>pengertian</vt:lpstr>
      <vt:lpstr>Pengertian -2</vt:lpstr>
      <vt:lpstr>PowerPoint Presentation</vt:lpstr>
      <vt:lpstr>Simbol-simbol</vt:lpstr>
      <vt:lpstr>Simbol-simbol</vt:lpstr>
      <vt:lpstr>PowerPoint Presentation</vt:lpstr>
      <vt:lpstr>PowerPoint Presentation</vt:lpstr>
      <vt:lpstr>PowerPoint Presentation</vt:lpstr>
      <vt:lpstr>Langkah-langkah Penggambaran</vt:lpstr>
      <vt:lpstr>PowerPoint Presentation</vt:lpstr>
      <vt:lpstr>Contoh Diagram Aktivitas  sistem order</vt:lpstr>
      <vt:lpstr>Diagram aktivitas sistem order dengan Swimlane</vt:lpstr>
      <vt:lpstr>PowerPoint Presentation</vt:lpstr>
      <vt:lpstr>Prosedur pendaftaran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2009-03-07T16:31:57Z</dcterms:created>
  <dcterms:modified xsi:type="dcterms:W3CDTF">2014-12-11T08:51:50Z</dcterms:modified>
</cp:coreProperties>
</file>