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DA62DE4-BE3E-429F-BB4B-4DBA4B0E9DD1}" type="datetimeFigureOut">
              <a:rPr lang="en-US" smtClean="0"/>
              <a:t>12/30/2014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3C73232-92A9-443E-885B-36EDBAAB40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C73232-92A9-443E-885B-36EDBAAB40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C73232-92A9-443E-885B-36EDBAAB40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C73232-92A9-443E-885B-36EDBAAB401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3C73232-92A9-443E-885B-36EDBAAB401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C73232-92A9-443E-885B-36EDBAAB401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3C73232-92A9-443E-885B-36EDBAAB401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3C73232-92A9-443E-885B-36EDBAAB401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A62DE4-BE3E-429F-BB4B-4DBA4B0E9DD1}" type="datetimeFigureOut">
              <a:rPr lang="en-US" smtClean="0"/>
              <a:t>12/30/2014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3C73232-92A9-443E-885B-36EDBAAB40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DA62DE4-BE3E-429F-BB4B-4DBA4B0E9DD1}" type="datetimeFigureOut">
              <a:rPr lang="en-US" smtClean="0"/>
              <a:t>12/30/2014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3C73232-92A9-443E-885B-36EDBAAB401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DA62DE4-BE3E-429F-BB4B-4DBA4B0E9DD1}" type="datetimeFigureOut">
              <a:rPr lang="en-US" smtClean="0"/>
              <a:t>12/30/2014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3C73232-92A9-443E-885B-36EDBAAB401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DA62DE4-BE3E-429F-BB4B-4DBA4B0E9DD1}" type="datetimeFigureOut">
              <a:rPr lang="en-US" smtClean="0"/>
              <a:t>12/30/2014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3C73232-92A9-443E-885B-36EDBAAB40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96.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png"/></Relationships>
</file>

<file path=ppt/slides/_rels/slide97.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png"/></Relationships>
</file>

<file path=ppt/slides/_rels/slide98.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png"/></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en-US" dirty="0" err="1" smtClean="0"/>
              <a:t>Pertemuan</a:t>
            </a:r>
            <a:r>
              <a:rPr lang="en-US" dirty="0" smtClean="0"/>
              <a:t> </a:t>
            </a:r>
            <a:r>
              <a:rPr lang="id-ID" dirty="0" smtClean="0"/>
              <a:t>IX</a:t>
            </a:r>
            <a:endParaRPr lang="en-US" dirty="0" smtClean="0"/>
          </a:p>
        </p:txBody>
      </p:sp>
      <p:sp>
        <p:nvSpPr>
          <p:cNvPr id="101379" name="Subtitle 2"/>
          <p:cNvSpPr>
            <a:spLocks noGrp="1"/>
          </p:cNvSpPr>
          <p:nvPr>
            <p:ph type="subTitle" idx="1"/>
          </p:nvPr>
        </p:nvSpPr>
        <p:spPr>
          <a:xfrm>
            <a:off x="1285875" y="4071938"/>
            <a:ext cx="6400800" cy="1752600"/>
          </a:xfrm>
        </p:spPr>
        <p:txBody>
          <a:bodyPr/>
          <a:lstStyle/>
          <a:p>
            <a:pPr marR="0" eaLnBrk="1" hangingPunct="1">
              <a:buFont typeface="Arial" pitchFamily="34" charset="0"/>
              <a:buNone/>
            </a:pPr>
            <a:r>
              <a:rPr lang="en-US" smtClean="0"/>
              <a:t>Populasi dan Sampel</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p:cNvGrpSpPr>
            <a:grpSpLocks noGrp="1"/>
          </p:cNvGrpSpPr>
          <p:nvPr>
            <p:ph idx="1"/>
          </p:nvPr>
        </p:nvGrpSpPr>
        <p:grpSpPr bwMode="auto">
          <a:xfrm>
            <a:off x="457200" y="1609725"/>
            <a:ext cx="7239000" cy="4846638"/>
            <a:chOff x="768" y="1056"/>
            <a:chExt cx="4608" cy="2448"/>
          </a:xfrm>
        </p:grpSpPr>
        <p:sp>
          <p:nvSpPr>
            <p:cNvPr id="110596" name="Oval 3"/>
            <p:cNvSpPr>
              <a:spLocks noChangeArrowheads="1"/>
            </p:cNvSpPr>
            <p:nvPr/>
          </p:nvSpPr>
          <p:spPr bwMode="auto">
            <a:xfrm>
              <a:off x="864" y="2112"/>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597" name="Oval 4"/>
            <p:cNvSpPr>
              <a:spLocks noChangeArrowheads="1"/>
            </p:cNvSpPr>
            <p:nvPr/>
          </p:nvSpPr>
          <p:spPr bwMode="auto">
            <a:xfrm>
              <a:off x="3024" y="2208"/>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598" name="Oval 5"/>
            <p:cNvSpPr>
              <a:spLocks noChangeArrowheads="1"/>
            </p:cNvSpPr>
            <p:nvPr/>
          </p:nvSpPr>
          <p:spPr bwMode="auto">
            <a:xfrm>
              <a:off x="3504" y="1200"/>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599" name="Oval 6"/>
            <p:cNvSpPr>
              <a:spLocks noChangeArrowheads="1"/>
            </p:cNvSpPr>
            <p:nvPr/>
          </p:nvSpPr>
          <p:spPr bwMode="auto">
            <a:xfrm>
              <a:off x="1680" y="2256"/>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00" name="Oval 7"/>
            <p:cNvSpPr>
              <a:spLocks noChangeArrowheads="1"/>
            </p:cNvSpPr>
            <p:nvPr/>
          </p:nvSpPr>
          <p:spPr bwMode="auto">
            <a:xfrm>
              <a:off x="912" y="2784"/>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01" name="Oval 8"/>
            <p:cNvSpPr>
              <a:spLocks noChangeArrowheads="1"/>
            </p:cNvSpPr>
            <p:nvPr/>
          </p:nvSpPr>
          <p:spPr bwMode="auto">
            <a:xfrm>
              <a:off x="1344" y="2304"/>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02" name="Oval 9"/>
            <p:cNvSpPr>
              <a:spLocks noChangeArrowheads="1"/>
            </p:cNvSpPr>
            <p:nvPr/>
          </p:nvSpPr>
          <p:spPr bwMode="auto">
            <a:xfrm>
              <a:off x="1584" y="2496"/>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03" name="Oval 10"/>
            <p:cNvSpPr>
              <a:spLocks noChangeArrowheads="1"/>
            </p:cNvSpPr>
            <p:nvPr/>
          </p:nvSpPr>
          <p:spPr bwMode="auto">
            <a:xfrm>
              <a:off x="1488" y="2064"/>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04" name="Oval 11"/>
            <p:cNvSpPr>
              <a:spLocks noChangeArrowheads="1"/>
            </p:cNvSpPr>
            <p:nvPr/>
          </p:nvSpPr>
          <p:spPr bwMode="auto">
            <a:xfrm>
              <a:off x="1200" y="2064"/>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05" name="Oval 12"/>
            <p:cNvSpPr>
              <a:spLocks noChangeArrowheads="1"/>
            </p:cNvSpPr>
            <p:nvPr/>
          </p:nvSpPr>
          <p:spPr bwMode="auto">
            <a:xfrm>
              <a:off x="1200" y="2592"/>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06" name="Oval 13"/>
            <p:cNvSpPr>
              <a:spLocks noChangeArrowheads="1"/>
            </p:cNvSpPr>
            <p:nvPr/>
          </p:nvSpPr>
          <p:spPr bwMode="auto">
            <a:xfrm>
              <a:off x="1056" y="2352"/>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07" name="Oval 14"/>
            <p:cNvSpPr>
              <a:spLocks noChangeArrowheads="1"/>
            </p:cNvSpPr>
            <p:nvPr/>
          </p:nvSpPr>
          <p:spPr bwMode="auto">
            <a:xfrm>
              <a:off x="768" y="2448"/>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08" name="Rectangle 15"/>
            <p:cNvSpPr>
              <a:spLocks noChangeArrowheads="1"/>
            </p:cNvSpPr>
            <p:nvPr/>
          </p:nvSpPr>
          <p:spPr bwMode="auto">
            <a:xfrm>
              <a:off x="1406" y="2339"/>
              <a:ext cx="305" cy="246"/>
            </a:xfrm>
            <a:prstGeom prst="ellipse">
              <a:avLst/>
            </a:prstGeom>
            <a:solidFill>
              <a:srgbClr val="FFFF00"/>
            </a:solidFill>
            <a:ln w="9525">
              <a:solidFill>
                <a:schemeClr val="tx1"/>
              </a:solidFill>
              <a:round/>
              <a:headEnd/>
              <a:tailEnd/>
            </a:ln>
          </p:spPr>
          <p:txBody>
            <a:bodyPr/>
            <a:lstStyle/>
            <a:p>
              <a:pPr marL="342900" indent="-342900">
                <a:lnSpc>
                  <a:spcPct val="90000"/>
                </a:lnSpc>
                <a:spcBef>
                  <a:spcPct val="20000"/>
                </a:spcBef>
                <a:buFontTx/>
                <a:buChar char="•"/>
              </a:pPr>
              <a:endParaRPr lang="id-ID" sz="2000">
                <a:latin typeface="Interstate"/>
              </a:endParaRPr>
            </a:p>
          </p:txBody>
        </p:sp>
        <p:sp>
          <p:nvSpPr>
            <p:cNvPr id="110609" name="Oval 16"/>
            <p:cNvSpPr>
              <a:spLocks noChangeArrowheads="1"/>
            </p:cNvSpPr>
            <p:nvPr/>
          </p:nvSpPr>
          <p:spPr bwMode="auto">
            <a:xfrm>
              <a:off x="3360" y="2976"/>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10" name="Oval 17"/>
            <p:cNvSpPr>
              <a:spLocks noChangeArrowheads="1"/>
            </p:cNvSpPr>
            <p:nvPr/>
          </p:nvSpPr>
          <p:spPr bwMode="auto">
            <a:xfrm>
              <a:off x="3024" y="1296"/>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11" name="Oval 18"/>
            <p:cNvSpPr>
              <a:spLocks noChangeArrowheads="1"/>
            </p:cNvSpPr>
            <p:nvPr/>
          </p:nvSpPr>
          <p:spPr bwMode="auto">
            <a:xfrm>
              <a:off x="3120" y="3216"/>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12" name="Oval 19"/>
            <p:cNvSpPr>
              <a:spLocks noChangeArrowheads="1"/>
            </p:cNvSpPr>
            <p:nvPr/>
          </p:nvSpPr>
          <p:spPr bwMode="auto">
            <a:xfrm>
              <a:off x="3216" y="2736"/>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13" name="Oval 20"/>
            <p:cNvSpPr>
              <a:spLocks noChangeArrowheads="1"/>
            </p:cNvSpPr>
            <p:nvPr/>
          </p:nvSpPr>
          <p:spPr bwMode="auto">
            <a:xfrm>
              <a:off x="2880" y="2784"/>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14" name="Oval 21"/>
            <p:cNvSpPr>
              <a:spLocks noChangeArrowheads="1"/>
            </p:cNvSpPr>
            <p:nvPr/>
          </p:nvSpPr>
          <p:spPr bwMode="auto">
            <a:xfrm>
              <a:off x="3264" y="1920"/>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15" name="Oval 22"/>
            <p:cNvSpPr>
              <a:spLocks noChangeArrowheads="1"/>
            </p:cNvSpPr>
            <p:nvPr/>
          </p:nvSpPr>
          <p:spPr bwMode="auto">
            <a:xfrm>
              <a:off x="2976" y="1920"/>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16" name="Oval 23"/>
            <p:cNvSpPr>
              <a:spLocks noChangeArrowheads="1"/>
            </p:cNvSpPr>
            <p:nvPr/>
          </p:nvSpPr>
          <p:spPr bwMode="auto">
            <a:xfrm>
              <a:off x="1872" y="2688"/>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17" name="Oval 24"/>
            <p:cNvSpPr>
              <a:spLocks noChangeArrowheads="1"/>
            </p:cNvSpPr>
            <p:nvPr/>
          </p:nvSpPr>
          <p:spPr bwMode="auto">
            <a:xfrm>
              <a:off x="1200" y="2880"/>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18" name="Oval 25"/>
            <p:cNvSpPr>
              <a:spLocks noChangeArrowheads="1"/>
            </p:cNvSpPr>
            <p:nvPr/>
          </p:nvSpPr>
          <p:spPr bwMode="auto">
            <a:xfrm>
              <a:off x="5088" y="2304"/>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19" name="Oval 26"/>
            <p:cNvSpPr>
              <a:spLocks noChangeArrowheads="1"/>
            </p:cNvSpPr>
            <p:nvPr/>
          </p:nvSpPr>
          <p:spPr bwMode="auto">
            <a:xfrm>
              <a:off x="3216" y="1056"/>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20" name="Oval 27"/>
            <p:cNvSpPr>
              <a:spLocks noChangeArrowheads="1"/>
            </p:cNvSpPr>
            <p:nvPr/>
          </p:nvSpPr>
          <p:spPr bwMode="auto">
            <a:xfrm>
              <a:off x="2832" y="3072"/>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21" name="Oval 28"/>
            <p:cNvSpPr>
              <a:spLocks noChangeArrowheads="1"/>
            </p:cNvSpPr>
            <p:nvPr/>
          </p:nvSpPr>
          <p:spPr bwMode="auto">
            <a:xfrm>
              <a:off x="3312" y="2160"/>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22" name="Oval 29"/>
            <p:cNvSpPr>
              <a:spLocks noChangeArrowheads="1"/>
            </p:cNvSpPr>
            <p:nvPr/>
          </p:nvSpPr>
          <p:spPr bwMode="auto">
            <a:xfrm>
              <a:off x="3312" y="1440"/>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23" name="Oval 30"/>
            <p:cNvSpPr>
              <a:spLocks noChangeArrowheads="1"/>
            </p:cNvSpPr>
            <p:nvPr/>
          </p:nvSpPr>
          <p:spPr bwMode="auto">
            <a:xfrm>
              <a:off x="4560" y="2016"/>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24" name="Oval 31"/>
            <p:cNvSpPr>
              <a:spLocks noChangeArrowheads="1"/>
            </p:cNvSpPr>
            <p:nvPr/>
          </p:nvSpPr>
          <p:spPr bwMode="auto">
            <a:xfrm>
              <a:off x="4560" y="2592"/>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25" name="Oval 32"/>
            <p:cNvSpPr>
              <a:spLocks noChangeArrowheads="1"/>
            </p:cNvSpPr>
            <p:nvPr/>
          </p:nvSpPr>
          <p:spPr bwMode="auto">
            <a:xfrm>
              <a:off x="4512" y="2304"/>
              <a:ext cx="288" cy="288"/>
            </a:xfrm>
            <a:prstGeom prst="ellipse">
              <a:avLst/>
            </a:prstGeom>
            <a:solidFill>
              <a:schemeClr val="accent1"/>
            </a:solidFill>
            <a:ln w="9525">
              <a:solidFill>
                <a:schemeClr val="tx1"/>
              </a:solidFill>
              <a:round/>
              <a:headEnd/>
              <a:tailEnd/>
            </a:ln>
          </p:spPr>
          <p:txBody>
            <a:bodyPr wrap="none" anchor="ctr"/>
            <a:lstStyle/>
            <a:p>
              <a:endParaRPr lang="id-ID">
                <a:latin typeface="Calibri" pitchFamily="34" charset="0"/>
              </a:endParaRPr>
            </a:p>
          </p:txBody>
        </p:sp>
        <p:sp>
          <p:nvSpPr>
            <p:cNvPr id="110626" name="Oval 33"/>
            <p:cNvSpPr>
              <a:spLocks noChangeArrowheads="1"/>
            </p:cNvSpPr>
            <p:nvPr/>
          </p:nvSpPr>
          <p:spPr bwMode="auto">
            <a:xfrm>
              <a:off x="4848" y="2544"/>
              <a:ext cx="288" cy="288"/>
            </a:xfrm>
            <a:prstGeom prst="ellipse">
              <a:avLst/>
            </a:prstGeom>
            <a:solidFill>
              <a:srgbClr val="FFFF00"/>
            </a:solidFill>
            <a:ln w="9525">
              <a:solidFill>
                <a:schemeClr val="tx1"/>
              </a:solidFill>
              <a:round/>
              <a:headEnd/>
              <a:tailEnd/>
            </a:ln>
          </p:spPr>
          <p:txBody>
            <a:bodyPr wrap="none" anchor="ctr"/>
            <a:lstStyle/>
            <a:p>
              <a:endParaRPr lang="id-ID">
                <a:latin typeface="Calibri" pitchFamily="34" charset="0"/>
              </a:endParaRPr>
            </a:p>
          </p:txBody>
        </p:sp>
        <p:sp>
          <p:nvSpPr>
            <p:cNvPr id="110627" name="Oval 34"/>
            <p:cNvSpPr>
              <a:spLocks noChangeArrowheads="1"/>
            </p:cNvSpPr>
            <p:nvPr/>
          </p:nvSpPr>
          <p:spPr bwMode="auto">
            <a:xfrm>
              <a:off x="4800" y="2208"/>
              <a:ext cx="288" cy="288"/>
            </a:xfrm>
            <a:prstGeom prst="ellipse">
              <a:avLst/>
            </a:prstGeom>
            <a:solidFill>
              <a:schemeClr val="accent2"/>
            </a:solidFill>
            <a:ln w="9525">
              <a:solidFill>
                <a:schemeClr val="tx1"/>
              </a:solidFill>
              <a:round/>
              <a:headEnd/>
              <a:tailEnd/>
            </a:ln>
          </p:spPr>
          <p:txBody>
            <a:bodyPr wrap="none" anchor="ctr"/>
            <a:lstStyle/>
            <a:p>
              <a:endParaRPr lang="id-ID">
                <a:latin typeface="Calibri" pitchFamily="34" charset="0"/>
              </a:endParaRPr>
            </a:p>
          </p:txBody>
        </p:sp>
        <p:sp>
          <p:nvSpPr>
            <p:cNvPr id="110628" name="Line 35"/>
            <p:cNvSpPr>
              <a:spLocks noChangeShapeType="1"/>
            </p:cNvSpPr>
            <p:nvPr/>
          </p:nvSpPr>
          <p:spPr bwMode="auto">
            <a:xfrm flipV="1">
              <a:off x="1968" y="1632"/>
              <a:ext cx="864" cy="432"/>
            </a:xfrm>
            <a:prstGeom prst="line">
              <a:avLst/>
            </a:prstGeom>
            <a:noFill/>
            <a:ln w="9525">
              <a:solidFill>
                <a:schemeClr val="tx1"/>
              </a:solidFill>
              <a:round/>
              <a:headEnd/>
              <a:tailEnd type="triangle" w="med" len="med"/>
            </a:ln>
          </p:spPr>
          <p:txBody>
            <a:bodyPr/>
            <a:lstStyle/>
            <a:p>
              <a:endParaRPr lang="en-US"/>
            </a:p>
          </p:txBody>
        </p:sp>
        <p:sp>
          <p:nvSpPr>
            <p:cNvPr id="110629" name="Line 36"/>
            <p:cNvSpPr>
              <a:spLocks noChangeShapeType="1"/>
            </p:cNvSpPr>
            <p:nvPr/>
          </p:nvSpPr>
          <p:spPr bwMode="auto">
            <a:xfrm flipV="1">
              <a:off x="2064" y="2304"/>
              <a:ext cx="864" cy="240"/>
            </a:xfrm>
            <a:prstGeom prst="line">
              <a:avLst/>
            </a:prstGeom>
            <a:noFill/>
            <a:ln w="9525">
              <a:solidFill>
                <a:schemeClr val="tx1"/>
              </a:solidFill>
              <a:round/>
              <a:headEnd/>
              <a:tailEnd type="triangle" w="med" len="med"/>
            </a:ln>
          </p:spPr>
          <p:txBody>
            <a:bodyPr/>
            <a:lstStyle/>
            <a:p>
              <a:endParaRPr lang="en-US"/>
            </a:p>
          </p:txBody>
        </p:sp>
        <p:sp>
          <p:nvSpPr>
            <p:cNvPr id="110630" name="Line 37"/>
            <p:cNvSpPr>
              <a:spLocks noChangeShapeType="1"/>
            </p:cNvSpPr>
            <p:nvPr/>
          </p:nvSpPr>
          <p:spPr bwMode="auto">
            <a:xfrm>
              <a:off x="2112" y="2976"/>
              <a:ext cx="624" cy="192"/>
            </a:xfrm>
            <a:prstGeom prst="line">
              <a:avLst/>
            </a:prstGeom>
            <a:noFill/>
            <a:ln w="9525">
              <a:solidFill>
                <a:schemeClr val="tx1"/>
              </a:solidFill>
              <a:round/>
              <a:headEnd/>
              <a:tailEnd type="triangle" w="med" len="med"/>
            </a:ln>
          </p:spPr>
          <p:txBody>
            <a:bodyPr/>
            <a:lstStyle/>
            <a:p>
              <a:endParaRPr lang="en-US"/>
            </a:p>
          </p:txBody>
        </p:sp>
        <p:sp>
          <p:nvSpPr>
            <p:cNvPr id="110631" name="Line 38"/>
            <p:cNvSpPr>
              <a:spLocks noChangeShapeType="1"/>
            </p:cNvSpPr>
            <p:nvPr/>
          </p:nvSpPr>
          <p:spPr bwMode="auto">
            <a:xfrm>
              <a:off x="3744" y="1440"/>
              <a:ext cx="768" cy="576"/>
            </a:xfrm>
            <a:prstGeom prst="line">
              <a:avLst/>
            </a:prstGeom>
            <a:noFill/>
            <a:ln w="9525">
              <a:solidFill>
                <a:schemeClr val="tx1"/>
              </a:solidFill>
              <a:round/>
              <a:headEnd/>
              <a:tailEnd type="triangle" w="med" len="med"/>
            </a:ln>
          </p:spPr>
          <p:txBody>
            <a:bodyPr/>
            <a:lstStyle/>
            <a:p>
              <a:endParaRPr lang="en-US"/>
            </a:p>
          </p:txBody>
        </p:sp>
        <p:sp>
          <p:nvSpPr>
            <p:cNvPr id="110632" name="Line 39"/>
            <p:cNvSpPr>
              <a:spLocks noChangeShapeType="1"/>
            </p:cNvSpPr>
            <p:nvPr/>
          </p:nvSpPr>
          <p:spPr bwMode="auto">
            <a:xfrm>
              <a:off x="3696" y="2256"/>
              <a:ext cx="672" cy="96"/>
            </a:xfrm>
            <a:prstGeom prst="line">
              <a:avLst/>
            </a:prstGeom>
            <a:noFill/>
            <a:ln w="9525">
              <a:solidFill>
                <a:schemeClr val="tx1"/>
              </a:solidFill>
              <a:round/>
              <a:headEnd/>
              <a:tailEnd type="triangle" w="med" len="med"/>
            </a:ln>
          </p:spPr>
          <p:txBody>
            <a:bodyPr/>
            <a:lstStyle/>
            <a:p>
              <a:endParaRPr lang="en-US"/>
            </a:p>
          </p:txBody>
        </p:sp>
        <p:sp>
          <p:nvSpPr>
            <p:cNvPr id="110633" name="Line 40"/>
            <p:cNvSpPr>
              <a:spLocks noChangeShapeType="1"/>
            </p:cNvSpPr>
            <p:nvPr/>
          </p:nvSpPr>
          <p:spPr bwMode="auto">
            <a:xfrm flipV="1">
              <a:off x="3744" y="2784"/>
              <a:ext cx="672" cy="384"/>
            </a:xfrm>
            <a:prstGeom prst="line">
              <a:avLst/>
            </a:prstGeom>
            <a:noFill/>
            <a:ln w="9525">
              <a:solidFill>
                <a:schemeClr val="tx1"/>
              </a:solidFill>
              <a:round/>
              <a:headEnd/>
              <a:tailEnd type="triangle" w="med" len="med"/>
            </a:ln>
          </p:spPr>
          <p:txBody>
            <a:bodyPr/>
            <a:lstStyle/>
            <a:p>
              <a:endParaRPr lang="en-US"/>
            </a:p>
          </p:txBody>
        </p:sp>
      </p:grpSp>
      <p:sp>
        <p:nvSpPr>
          <p:cNvPr id="110594" name="Title 1"/>
          <p:cNvSpPr>
            <a:spLocks noGrp="1"/>
          </p:cNvSpPr>
          <p:nvPr>
            <p:ph type="title"/>
          </p:nvPr>
        </p:nvSpPr>
        <p:spPr>
          <a:xfrm>
            <a:off x="457200" y="320675"/>
            <a:ext cx="7239000" cy="1143000"/>
          </a:xfrm>
        </p:spPr>
        <p:txBody>
          <a:bodyPr>
            <a:normAutofit fontScale="90000"/>
          </a:bodyPr>
          <a:lstStyle/>
          <a:p>
            <a:pPr eaLnBrk="1" hangingPunct="1"/>
            <a:r>
              <a:rPr lang="en-US" smtClean="0"/>
              <a:t>PROPORTIONATE STRATIFIED</a:t>
            </a:r>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2"/>
          <p:cNvSpPr>
            <a:spLocks noGrp="1"/>
          </p:cNvSpPr>
          <p:nvPr>
            <p:ph idx="1"/>
          </p:nvPr>
        </p:nvSpPr>
        <p:spPr>
          <a:xfrm>
            <a:off x="1295400" y="1143000"/>
            <a:ext cx="7391400" cy="4983163"/>
          </a:xfrm>
        </p:spPr>
        <p:txBody>
          <a:bodyPr/>
          <a:lstStyle/>
          <a:p>
            <a:pPr eaLnBrk="1" hangingPunct="1"/>
            <a:r>
              <a:rPr lang="en-US" sz="2800" b="0" smtClean="0"/>
              <a:t>Bahan </a:t>
            </a:r>
          </a:p>
          <a:p>
            <a:pPr eaLnBrk="1" hangingPunct="1"/>
            <a:r>
              <a:rPr lang="en-US" sz="2800" b="0" smtClean="0"/>
              <a:t>Pengetikan (lay out kertas, cara pengetikan, penggunaan spasi, kutipan)</a:t>
            </a:r>
          </a:p>
          <a:p>
            <a:pPr eaLnBrk="1" hangingPunct="1"/>
            <a:r>
              <a:rPr lang="en-US" sz="2800" b="0" smtClean="0"/>
              <a:t>Tajuk</a:t>
            </a:r>
          </a:p>
          <a:p>
            <a:pPr eaLnBrk="1" hangingPunct="1"/>
            <a:r>
              <a:rPr lang="en-US" sz="2800" b="0" smtClean="0"/>
              <a:t>Abstrak dan abstract</a:t>
            </a:r>
          </a:p>
          <a:p>
            <a:pPr eaLnBrk="1" hangingPunct="1"/>
            <a:r>
              <a:rPr lang="en-US" sz="2800" b="0" smtClean="0"/>
              <a:t>Penomoran bab, anak bab dan paragraf</a:t>
            </a:r>
          </a:p>
          <a:p>
            <a:pPr eaLnBrk="1" hangingPunct="1"/>
            <a:r>
              <a:rPr lang="en-US" sz="2800" b="0" smtClean="0"/>
              <a:t>Penomoran halaman (halaman bagian awal, bagian inti, bagian akhir)</a:t>
            </a:r>
          </a:p>
          <a:p>
            <a:pPr eaLnBrk="1" hangingPunct="1"/>
            <a:r>
              <a:rPr lang="en-US" sz="2800" b="0" smtClean="0"/>
              <a:t>Sampul luar</a:t>
            </a:r>
          </a:p>
        </p:txBody>
      </p:sp>
      <p:sp>
        <p:nvSpPr>
          <p:cNvPr id="54274" name="Title 1"/>
          <p:cNvSpPr>
            <a:spLocks noGrp="1"/>
          </p:cNvSpPr>
          <p:nvPr>
            <p:ph type="title"/>
          </p:nvPr>
        </p:nvSpPr>
        <p:spPr>
          <a:xfrm>
            <a:off x="1219200" y="0"/>
            <a:ext cx="7467600" cy="838200"/>
          </a:xfrm>
        </p:spPr>
        <p:txBody>
          <a:bodyPr/>
          <a:lstStyle/>
          <a:p>
            <a:pPr eaLnBrk="1" hangingPunct="1"/>
            <a:r>
              <a:rPr lang="en-US" smtClean="0"/>
              <a:t>Teknik Penulisan Skripsi</a:t>
            </a:r>
          </a:p>
        </p:txBody>
      </p:sp>
      <p:pic>
        <p:nvPicPr>
          <p:cNvPr id="54276" name="Picture 3" descr="http://perwalian.unikom.ac.id/images/unikom.gif"/>
          <p:cNvPicPr>
            <a:picLocks noChangeAspect="1" noChangeArrowheads="1"/>
          </p:cNvPicPr>
          <p:nvPr/>
        </p:nvPicPr>
        <p:blipFill>
          <a:blip r:embed="rId2"/>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143000" y="274638"/>
            <a:ext cx="7543800" cy="487362"/>
          </a:xfrm>
        </p:spPr>
        <p:txBody>
          <a:bodyPr>
            <a:normAutofit fontScale="90000"/>
          </a:bodyPr>
          <a:lstStyle/>
          <a:p>
            <a:pPr eaLnBrk="1" hangingPunct="1"/>
            <a:r>
              <a:rPr lang="en-US" sz="2800" smtClean="0"/>
              <a:t>Cover:</a:t>
            </a:r>
          </a:p>
        </p:txBody>
      </p:sp>
      <p:graphicFrame>
        <p:nvGraphicFramePr>
          <p:cNvPr id="5122" name="Object 2"/>
          <p:cNvGraphicFramePr>
            <a:graphicFrameLocks noChangeAspect="1"/>
          </p:cNvGraphicFramePr>
          <p:nvPr/>
        </p:nvGraphicFramePr>
        <p:xfrm>
          <a:off x="1752600" y="1066800"/>
          <a:ext cx="5308600" cy="5054600"/>
        </p:xfrm>
        <a:graphic>
          <a:graphicData uri="http://schemas.openxmlformats.org/presentationml/2006/ole">
            <p:oleObj spid="_x0000_s5122" name="Document" r:id="rId3" imgW="5163968" imgH="4866968" progId="Word.Document.12">
              <p:embed/>
            </p:oleObj>
          </a:graphicData>
        </a:graphic>
      </p:graphicFrame>
      <p:sp>
        <p:nvSpPr>
          <p:cNvPr id="4" name="Right Brace 3"/>
          <p:cNvSpPr/>
          <p:nvPr/>
        </p:nvSpPr>
        <p:spPr>
          <a:xfrm>
            <a:off x="6858000" y="1066800"/>
            <a:ext cx="152400" cy="5334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125" name="TextBox 4"/>
          <p:cNvSpPr txBox="1">
            <a:spLocks noChangeArrowheads="1"/>
          </p:cNvSpPr>
          <p:nvPr/>
        </p:nvSpPr>
        <p:spPr bwMode="auto">
          <a:xfrm>
            <a:off x="7086600" y="990600"/>
            <a:ext cx="1828800" cy="276225"/>
          </a:xfrm>
          <a:prstGeom prst="rect">
            <a:avLst/>
          </a:prstGeom>
          <a:noFill/>
          <a:ln w="9525">
            <a:noFill/>
            <a:miter lim="800000"/>
            <a:headEnd/>
            <a:tailEnd/>
          </a:ln>
        </p:spPr>
        <p:txBody>
          <a:bodyPr>
            <a:spAutoFit/>
          </a:bodyPr>
          <a:lstStyle/>
          <a:p>
            <a:r>
              <a:rPr lang="en-US" sz="1200"/>
              <a:t>Time New Roman 16</a:t>
            </a:r>
          </a:p>
        </p:txBody>
      </p:sp>
      <p:sp>
        <p:nvSpPr>
          <p:cNvPr id="6" name="Right Brace 5"/>
          <p:cNvSpPr/>
          <p:nvPr/>
        </p:nvSpPr>
        <p:spPr>
          <a:xfrm>
            <a:off x="7086600" y="5715000"/>
            <a:ext cx="152400" cy="5334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127" name="TextBox 6"/>
          <p:cNvSpPr txBox="1">
            <a:spLocks noChangeArrowheads="1"/>
          </p:cNvSpPr>
          <p:nvPr/>
        </p:nvSpPr>
        <p:spPr bwMode="auto">
          <a:xfrm>
            <a:off x="7315200" y="5791200"/>
            <a:ext cx="1828800" cy="276225"/>
          </a:xfrm>
          <a:prstGeom prst="rect">
            <a:avLst/>
          </a:prstGeom>
          <a:noFill/>
          <a:ln w="9525">
            <a:noFill/>
            <a:miter lim="800000"/>
            <a:headEnd/>
            <a:tailEnd/>
          </a:ln>
        </p:spPr>
        <p:txBody>
          <a:bodyPr>
            <a:spAutoFit/>
          </a:bodyPr>
          <a:lstStyle/>
          <a:p>
            <a:r>
              <a:rPr lang="en-US" sz="1200"/>
              <a:t>Time New Roman 14</a:t>
            </a:r>
          </a:p>
        </p:txBody>
      </p:sp>
      <p:sp>
        <p:nvSpPr>
          <p:cNvPr id="8" name="Right Brace 7"/>
          <p:cNvSpPr/>
          <p:nvPr/>
        </p:nvSpPr>
        <p:spPr>
          <a:xfrm>
            <a:off x="5562600" y="2971800"/>
            <a:ext cx="152400" cy="5334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129" name="TextBox 8"/>
          <p:cNvSpPr txBox="1">
            <a:spLocks noChangeArrowheads="1"/>
          </p:cNvSpPr>
          <p:nvPr/>
        </p:nvSpPr>
        <p:spPr bwMode="auto">
          <a:xfrm>
            <a:off x="5867400" y="3048000"/>
            <a:ext cx="1828800" cy="276225"/>
          </a:xfrm>
          <a:prstGeom prst="rect">
            <a:avLst/>
          </a:prstGeom>
          <a:noFill/>
          <a:ln w="9525">
            <a:noFill/>
            <a:miter lim="800000"/>
            <a:headEnd/>
            <a:tailEnd/>
          </a:ln>
        </p:spPr>
        <p:txBody>
          <a:bodyPr>
            <a:spAutoFit/>
          </a:bodyPr>
          <a:lstStyle/>
          <a:p>
            <a:r>
              <a:rPr lang="en-US" sz="1200" dirty="0"/>
              <a:t>Time New Roman 12</a:t>
            </a:r>
          </a:p>
        </p:txBody>
      </p:sp>
      <p:sp>
        <p:nvSpPr>
          <p:cNvPr id="10" name="Right Brace 9"/>
          <p:cNvSpPr/>
          <p:nvPr/>
        </p:nvSpPr>
        <p:spPr>
          <a:xfrm>
            <a:off x="7162800" y="1981200"/>
            <a:ext cx="152400" cy="5334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131" name="TextBox 10"/>
          <p:cNvSpPr txBox="1">
            <a:spLocks noChangeArrowheads="1"/>
          </p:cNvSpPr>
          <p:nvPr/>
        </p:nvSpPr>
        <p:spPr bwMode="auto">
          <a:xfrm>
            <a:off x="7315200" y="2133600"/>
            <a:ext cx="1828800" cy="276225"/>
          </a:xfrm>
          <a:prstGeom prst="rect">
            <a:avLst/>
          </a:prstGeom>
          <a:noFill/>
          <a:ln w="9525">
            <a:noFill/>
            <a:miter lim="800000"/>
            <a:headEnd/>
            <a:tailEnd/>
          </a:ln>
        </p:spPr>
        <p:txBody>
          <a:bodyPr>
            <a:spAutoFit/>
          </a:bodyPr>
          <a:lstStyle/>
          <a:p>
            <a:r>
              <a:rPr lang="en-US" sz="1200" dirty="0"/>
              <a:t>Time New Roman 12</a:t>
            </a:r>
          </a:p>
        </p:txBody>
      </p:sp>
      <p:pic>
        <p:nvPicPr>
          <p:cNvPr id="5132" name="Picture 11" descr="http://perwalian.unikom.ac.id/images/unikom.gif"/>
          <p:cNvPicPr>
            <a:picLocks noChangeAspect="1" noChangeArrowheads="1"/>
          </p:cNvPicPr>
          <p:nvPr/>
        </p:nvPicPr>
        <p:blipFill>
          <a:blip r:embed="rId4"/>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3"/>
          <p:cNvGrpSpPr>
            <a:grpSpLocks noGrp="1"/>
          </p:cNvGrpSpPr>
          <p:nvPr>
            <p:ph idx="1"/>
          </p:nvPr>
        </p:nvGrpSpPr>
        <p:grpSpPr bwMode="auto">
          <a:xfrm>
            <a:off x="457200" y="1609725"/>
            <a:ext cx="7239000" cy="4846638"/>
            <a:chOff x="912" y="1008"/>
            <a:chExt cx="4416" cy="2400"/>
          </a:xfrm>
        </p:grpSpPr>
        <p:sp>
          <p:nvSpPr>
            <p:cNvPr id="111620" name="Oval 3"/>
            <p:cNvSpPr>
              <a:spLocks noChangeArrowheads="1"/>
            </p:cNvSpPr>
            <p:nvPr/>
          </p:nvSpPr>
          <p:spPr bwMode="auto">
            <a:xfrm>
              <a:off x="1488" y="153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1" name="Rectangle 4"/>
            <p:cNvSpPr>
              <a:spLocks noChangeArrowheads="1"/>
            </p:cNvSpPr>
            <p:nvPr/>
          </p:nvSpPr>
          <p:spPr bwMode="auto">
            <a:xfrm>
              <a:off x="1101" y="1354"/>
              <a:ext cx="305" cy="247"/>
            </a:xfrm>
            <a:prstGeom prst="ellipse">
              <a:avLst/>
            </a:prstGeom>
            <a:solidFill>
              <a:srgbClr val="FF33CC"/>
            </a:solidFill>
            <a:ln w="9525">
              <a:solidFill>
                <a:schemeClr val="tx1"/>
              </a:solidFill>
              <a:round/>
              <a:headEnd/>
              <a:tailEnd/>
            </a:ln>
          </p:spPr>
          <p:txBody>
            <a:bodyPr/>
            <a:lstStyle/>
            <a:p>
              <a:pPr marL="742950" lvl="1" indent="-285750">
                <a:lnSpc>
                  <a:spcPct val="90000"/>
                </a:lnSpc>
                <a:spcBef>
                  <a:spcPct val="20000"/>
                </a:spcBef>
                <a:buFontTx/>
                <a:buChar char="–"/>
              </a:pPr>
              <a:endParaRPr lang="id-ID">
                <a:latin typeface="Interstate"/>
              </a:endParaRPr>
            </a:p>
          </p:txBody>
        </p:sp>
        <p:sp>
          <p:nvSpPr>
            <p:cNvPr id="111622" name="Oval 5"/>
            <p:cNvSpPr>
              <a:spLocks noChangeArrowheads="1"/>
            </p:cNvSpPr>
            <p:nvPr/>
          </p:nvSpPr>
          <p:spPr bwMode="auto">
            <a:xfrm>
              <a:off x="3168" y="249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3" name="Oval 6"/>
            <p:cNvSpPr>
              <a:spLocks noChangeArrowheads="1"/>
            </p:cNvSpPr>
            <p:nvPr/>
          </p:nvSpPr>
          <p:spPr bwMode="auto">
            <a:xfrm>
              <a:off x="2880" y="2544"/>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4" name="Oval 7"/>
            <p:cNvSpPr>
              <a:spLocks noChangeArrowheads="1"/>
            </p:cNvSpPr>
            <p:nvPr/>
          </p:nvSpPr>
          <p:spPr bwMode="auto">
            <a:xfrm>
              <a:off x="1392" y="1872"/>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5" name="Oval 8"/>
            <p:cNvSpPr>
              <a:spLocks noChangeArrowheads="1"/>
            </p:cNvSpPr>
            <p:nvPr/>
          </p:nvSpPr>
          <p:spPr bwMode="auto">
            <a:xfrm>
              <a:off x="1632" y="2064"/>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6" name="Oval 9"/>
            <p:cNvSpPr>
              <a:spLocks noChangeArrowheads="1"/>
            </p:cNvSpPr>
            <p:nvPr/>
          </p:nvSpPr>
          <p:spPr bwMode="auto">
            <a:xfrm>
              <a:off x="1344" y="2208"/>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27" name="Oval 10"/>
            <p:cNvSpPr>
              <a:spLocks noChangeArrowheads="1"/>
            </p:cNvSpPr>
            <p:nvPr/>
          </p:nvSpPr>
          <p:spPr bwMode="auto">
            <a:xfrm>
              <a:off x="1680" y="1776"/>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28" name="Oval 11"/>
            <p:cNvSpPr>
              <a:spLocks noChangeArrowheads="1"/>
            </p:cNvSpPr>
            <p:nvPr/>
          </p:nvSpPr>
          <p:spPr bwMode="auto">
            <a:xfrm>
              <a:off x="1152" y="1968"/>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29" name="Oval 12"/>
            <p:cNvSpPr>
              <a:spLocks noChangeArrowheads="1"/>
            </p:cNvSpPr>
            <p:nvPr/>
          </p:nvSpPr>
          <p:spPr bwMode="auto">
            <a:xfrm>
              <a:off x="3120" y="2784"/>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0" name="Oval 13"/>
            <p:cNvSpPr>
              <a:spLocks noChangeArrowheads="1"/>
            </p:cNvSpPr>
            <p:nvPr/>
          </p:nvSpPr>
          <p:spPr bwMode="auto">
            <a:xfrm>
              <a:off x="2784" y="2832"/>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1" name="Oval 14"/>
            <p:cNvSpPr>
              <a:spLocks noChangeArrowheads="1"/>
            </p:cNvSpPr>
            <p:nvPr/>
          </p:nvSpPr>
          <p:spPr bwMode="auto">
            <a:xfrm>
              <a:off x="3360" y="1056"/>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32" name="Oval 15"/>
            <p:cNvSpPr>
              <a:spLocks noChangeArrowheads="1"/>
            </p:cNvSpPr>
            <p:nvPr/>
          </p:nvSpPr>
          <p:spPr bwMode="auto">
            <a:xfrm>
              <a:off x="3024" y="1008"/>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33" name="Oval 16"/>
            <p:cNvSpPr>
              <a:spLocks noChangeArrowheads="1"/>
            </p:cNvSpPr>
            <p:nvPr/>
          </p:nvSpPr>
          <p:spPr bwMode="auto">
            <a:xfrm>
              <a:off x="4608" y="225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4" name="Oval 17"/>
            <p:cNvSpPr>
              <a:spLocks noChangeArrowheads="1"/>
            </p:cNvSpPr>
            <p:nvPr/>
          </p:nvSpPr>
          <p:spPr bwMode="auto">
            <a:xfrm>
              <a:off x="3120" y="3072"/>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5" name="Oval 18"/>
            <p:cNvSpPr>
              <a:spLocks noChangeArrowheads="1"/>
            </p:cNvSpPr>
            <p:nvPr/>
          </p:nvSpPr>
          <p:spPr bwMode="auto">
            <a:xfrm>
              <a:off x="3408" y="2640"/>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6" name="Oval 19"/>
            <p:cNvSpPr>
              <a:spLocks noChangeArrowheads="1"/>
            </p:cNvSpPr>
            <p:nvPr/>
          </p:nvSpPr>
          <p:spPr bwMode="auto">
            <a:xfrm>
              <a:off x="912" y="2112"/>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7" name="Oval 20"/>
            <p:cNvSpPr>
              <a:spLocks noChangeArrowheads="1"/>
            </p:cNvSpPr>
            <p:nvPr/>
          </p:nvSpPr>
          <p:spPr bwMode="auto">
            <a:xfrm>
              <a:off x="912" y="177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8" name="Oval 21"/>
            <p:cNvSpPr>
              <a:spLocks noChangeArrowheads="1"/>
            </p:cNvSpPr>
            <p:nvPr/>
          </p:nvSpPr>
          <p:spPr bwMode="auto">
            <a:xfrm>
              <a:off x="4464" y="201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39" name="Oval 22"/>
            <p:cNvSpPr>
              <a:spLocks noChangeArrowheads="1"/>
            </p:cNvSpPr>
            <p:nvPr/>
          </p:nvSpPr>
          <p:spPr bwMode="auto">
            <a:xfrm>
              <a:off x="4608" y="1776"/>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40" name="Oval 23"/>
            <p:cNvSpPr>
              <a:spLocks noChangeArrowheads="1"/>
            </p:cNvSpPr>
            <p:nvPr/>
          </p:nvSpPr>
          <p:spPr bwMode="auto">
            <a:xfrm>
              <a:off x="3408" y="2928"/>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41" name="Oval 24"/>
            <p:cNvSpPr>
              <a:spLocks noChangeArrowheads="1"/>
            </p:cNvSpPr>
            <p:nvPr/>
          </p:nvSpPr>
          <p:spPr bwMode="auto">
            <a:xfrm>
              <a:off x="5040" y="201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42" name="Oval 25"/>
            <p:cNvSpPr>
              <a:spLocks noChangeArrowheads="1"/>
            </p:cNvSpPr>
            <p:nvPr/>
          </p:nvSpPr>
          <p:spPr bwMode="auto">
            <a:xfrm>
              <a:off x="4896" y="2256"/>
              <a:ext cx="288" cy="288"/>
            </a:xfrm>
            <a:prstGeom prst="ellipse">
              <a:avLst/>
            </a:prstGeom>
            <a:solidFill>
              <a:srgbClr val="3366FF"/>
            </a:solidFill>
            <a:ln w="9525">
              <a:solidFill>
                <a:schemeClr val="tx1"/>
              </a:solidFill>
              <a:round/>
              <a:headEnd/>
              <a:tailEnd/>
            </a:ln>
          </p:spPr>
          <p:txBody>
            <a:bodyPr wrap="none" anchor="ctr"/>
            <a:lstStyle/>
            <a:p>
              <a:endParaRPr lang="id-ID">
                <a:latin typeface="Calibri" pitchFamily="34" charset="0"/>
              </a:endParaRPr>
            </a:p>
          </p:txBody>
        </p:sp>
        <p:sp>
          <p:nvSpPr>
            <p:cNvPr id="111643" name="Oval 26"/>
            <p:cNvSpPr>
              <a:spLocks noChangeArrowheads="1"/>
            </p:cNvSpPr>
            <p:nvPr/>
          </p:nvSpPr>
          <p:spPr bwMode="auto">
            <a:xfrm>
              <a:off x="4896" y="1776"/>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44" name="Oval 27"/>
            <p:cNvSpPr>
              <a:spLocks noChangeArrowheads="1"/>
            </p:cNvSpPr>
            <p:nvPr/>
          </p:nvSpPr>
          <p:spPr bwMode="auto">
            <a:xfrm>
              <a:off x="2784" y="3120"/>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45" name="Oval 28"/>
            <p:cNvSpPr>
              <a:spLocks noChangeArrowheads="1"/>
            </p:cNvSpPr>
            <p:nvPr/>
          </p:nvSpPr>
          <p:spPr bwMode="auto">
            <a:xfrm>
              <a:off x="1056" y="2352"/>
              <a:ext cx="288" cy="288"/>
            </a:xfrm>
            <a:prstGeom prst="ellipse">
              <a:avLst/>
            </a:prstGeom>
            <a:solidFill>
              <a:srgbClr val="FF33CC"/>
            </a:solidFill>
            <a:ln w="9525">
              <a:solidFill>
                <a:schemeClr val="tx1"/>
              </a:solidFill>
              <a:round/>
              <a:headEnd/>
              <a:tailEnd/>
            </a:ln>
          </p:spPr>
          <p:txBody>
            <a:bodyPr wrap="none" anchor="ctr"/>
            <a:lstStyle/>
            <a:p>
              <a:endParaRPr lang="id-ID">
                <a:latin typeface="Calibri" pitchFamily="34" charset="0"/>
              </a:endParaRPr>
            </a:p>
          </p:txBody>
        </p:sp>
        <p:sp>
          <p:nvSpPr>
            <p:cNvPr id="111646" name="Line 29"/>
            <p:cNvSpPr>
              <a:spLocks noChangeShapeType="1"/>
            </p:cNvSpPr>
            <p:nvPr/>
          </p:nvSpPr>
          <p:spPr bwMode="auto">
            <a:xfrm flipV="1">
              <a:off x="2064" y="1344"/>
              <a:ext cx="864" cy="432"/>
            </a:xfrm>
            <a:prstGeom prst="line">
              <a:avLst/>
            </a:prstGeom>
            <a:noFill/>
            <a:ln w="9525">
              <a:solidFill>
                <a:schemeClr val="tx1"/>
              </a:solidFill>
              <a:round/>
              <a:headEnd/>
              <a:tailEnd type="triangle" w="med" len="med"/>
            </a:ln>
          </p:spPr>
          <p:txBody>
            <a:bodyPr/>
            <a:lstStyle/>
            <a:p>
              <a:endParaRPr lang="en-US"/>
            </a:p>
          </p:txBody>
        </p:sp>
        <p:sp>
          <p:nvSpPr>
            <p:cNvPr id="111647" name="Line 30"/>
            <p:cNvSpPr>
              <a:spLocks noChangeShapeType="1"/>
            </p:cNvSpPr>
            <p:nvPr/>
          </p:nvSpPr>
          <p:spPr bwMode="auto">
            <a:xfrm>
              <a:off x="1968" y="2448"/>
              <a:ext cx="816" cy="432"/>
            </a:xfrm>
            <a:prstGeom prst="line">
              <a:avLst/>
            </a:prstGeom>
            <a:noFill/>
            <a:ln w="9525">
              <a:solidFill>
                <a:schemeClr val="tx1"/>
              </a:solidFill>
              <a:round/>
              <a:headEnd/>
              <a:tailEnd type="triangle" w="med" len="med"/>
            </a:ln>
          </p:spPr>
          <p:txBody>
            <a:bodyPr/>
            <a:lstStyle/>
            <a:p>
              <a:endParaRPr lang="en-US"/>
            </a:p>
          </p:txBody>
        </p:sp>
        <p:sp>
          <p:nvSpPr>
            <p:cNvPr id="111648" name="Line 31"/>
            <p:cNvSpPr>
              <a:spLocks noChangeShapeType="1"/>
            </p:cNvSpPr>
            <p:nvPr/>
          </p:nvSpPr>
          <p:spPr bwMode="auto">
            <a:xfrm>
              <a:off x="3792" y="1392"/>
              <a:ext cx="624" cy="432"/>
            </a:xfrm>
            <a:prstGeom prst="line">
              <a:avLst/>
            </a:prstGeom>
            <a:noFill/>
            <a:ln w="9525">
              <a:solidFill>
                <a:schemeClr val="tx1"/>
              </a:solidFill>
              <a:round/>
              <a:headEnd/>
              <a:tailEnd type="triangle" w="med" len="med"/>
            </a:ln>
          </p:spPr>
          <p:txBody>
            <a:bodyPr/>
            <a:lstStyle/>
            <a:p>
              <a:endParaRPr lang="en-US"/>
            </a:p>
          </p:txBody>
        </p:sp>
        <p:sp>
          <p:nvSpPr>
            <p:cNvPr id="111649" name="Line 32"/>
            <p:cNvSpPr>
              <a:spLocks noChangeShapeType="1"/>
            </p:cNvSpPr>
            <p:nvPr/>
          </p:nvSpPr>
          <p:spPr bwMode="auto">
            <a:xfrm flipV="1">
              <a:off x="3792" y="2400"/>
              <a:ext cx="624" cy="432"/>
            </a:xfrm>
            <a:prstGeom prst="line">
              <a:avLst/>
            </a:prstGeom>
            <a:noFill/>
            <a:ln w="9525">
              <a:solidFill>
                <a:schemeClr val="tx1"/>
              </a:solidFill>
              <a:round/>
              <a:headEnd/>
              <a:tailEnd type="triangle" w="med" len="med"/>
            </a:ln>
          </p:spPr>
          <p:txBody>
            <a:bodyPr/>
            <a:lstStyle/>
            <a:p>
              <a:endParaRPr lang="en-US"/>
            </a:p>
          </p:txBody>
        </p:sp>
      </p:grpSp>
      <p:sp>
        <p:nvSpPr>
          <p:cNvPr id="111618" name="Title 1"/>
          <p:cNvSpPr>
            <a:spLocks noGrp="1"/>
          </p:cNvSpPr>
          <p:nvPr>
            <p:ph type="title"/>
          </p:nvPr>
        </p:nvSpPr>
        <p:spPr>
          <a:xfrm>
            <a:off x="457200" y="320675"/>
            <a:ext cx="7239000" cy="1143000"/>
          </a:xfrm>
        </p:spPr>
        <p:txBody>
          <a:bodyPr/>
          <a:lstStyle/>
          <a:p>
            <a:pPr eaLnBrk="1" hangingPunct="1"/>
            <a:r>
              <a:rPr lang="en-US" smtClean="0"/>
              <a:t>DISPROPORTIONATE</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Content Placeholder 2"/>
          <p:cNvSpPr>
            <a:spLocks noGrp="1"/>
          </p:cNvSpPr>
          <p:nvPr>
            <p:ph idx="1"/>
          </p:nvPr>
        </p:nvSpPr>
        <p:spPr/>
        <p:txBody>
          <a:bodyPr/>
          <a:lstStyle/>
          <a:p>
            <a:pPr eaLnBrk="1" hangingPunct="1"/>
            <a:r>
              <a:rPr lang="en-US" smtClean="0"/>
              <a:t>Pada prinsipnya teknik cluster sampling hampir sama dengan teknik stratified. Hanya yang membedakan adalah jika pada stratified anggora populasi dalam satu strata relatif homogen sedangkan pada cluster sampling anggota dalam satu cluster bersifat heterogen </a:t>
            </a:r>
          </a:p>
          <a:p>
            <a:pPr eaLnBrk="1" hangingPunct="1"/>
            <a:endParaRPr lang="en-US" smtClean="0"/>
          </a:p>
        </p:txBody>
      </p:sp>
      <p:sp>
        <p:nvSpPr>
          <p:cNvPr id="112642" name="Title 1"/>
          <p:cNvSpPr>
            <a:spLocks noGrp="1"/>
          </p:cNvSpPr>
          <p:nvPr>
            <p:ph type="title"/>
          </p:nvPr>
        </p:nvSpPr>
        <p:spPr>
          <a:xfrm>
            <a:off x="457200" y="320675"/>
            <a:ext cx="7239000" cy="1143000"/>
          </a:xfrm>
        </p:spPr>
        <p:txBody>
          <a:bodyPr/>
          <a:lstStyle/>
          <a:p>
            <a:pPr eaLnBrk="1" hangingPunct="1"/>
            <a:r>
              <a:rPr lang="en-US" smtClean="0"/>
              <a:t>Cluster (1)</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noGrp="1"/>
          </p:cNvGrpSpPr>
          <p:nvPr>
            <p:ph idx="1"/>
          </p:nvPr>
        </p:nvGrpSpPr>
        <p:grpSpPr bwMode="auto">
          <a:xfrm>
            <a:off x="500063" y="1643063"/>
            <a:ext cx="8229600" cy="4525962"/>
            <a:chOff x="576" y="1728"/>
            <a:chExt cx="4512" cy="1680"/>
          </a:xfrm>
        </p:grpSpPr>
        <p:sp>
          <p:nvSpPr>
            <p:cNvPr id="113668" name="Oval 4"/>
            <p:cNvSpPr>
              <a:spLocks noChangeArrowheads="1"/>
            </p:cNvSpPr>
            <p:nvPr/>
          </p:nvSpPr>
          <p:spPr bwMode="auto">
            <a:xfrm>
              <a:off x="576" y="1728"/>
              <a:ext cx="1680" cy="1680"/>
            </a:xfrm>
            <a:prstGeom prst="ellipse">
              <a:avLst/>
            </a:prstGeom>
            <a:solidFill>
              <a:schemeClr val="hlink"/>
            </a:solidFill>
            <a:ln w="9525">
              <a:solidFill>
                <a:schemeClr val="tx1"/>
              </a:solidFill>
              <a:round/>
              <a:headEnd/>
              <a:tailEnd/>
            </a:ln>
          </p:spPr>
          <p:txBody>
            <a:bodyPr wrap="none" anchor="ctr"/>
            <a:lstStyle/>
            <a:p>
              <a:endParaRPr lang="id-ID">
                <a:latin typeface="Calibri" pitchFamily="34" charset="0"/>
              </a:endParaRPr>
            </a:p>
          </p:txBody>
        </p:sp>
        <p:sp>
          <p:nvSpPr>
            <p:cNvPr id="113669" name="Line 5"/>
            <p:cNvSpPr>
              <a:spLocks noChangeShapeType="1"/>
            </p:cNvSpPr>
            <p:nvPr/>
          </p:nvSpPr>
          <p:spPr bwMode="auto">
            <a:xfrm>
              <a:off x="576" y="2544"/>
              <a:ext cx="1728" cy="0"/>
            </a:xfrm>
            <a:prstGeom prst="line">
              <a:avLst/>
            </a:prstGeom>
            <a:noFill/>
            <a:ln w="9525">
              <a:solidFill>
                <a:schemeClr val="tx1"/>
              </a:solidFill>
              <a:round/>
              <a:headEnd/>
              <a:tailEnd/>
            </a:ln>
          </p:spPr>
          <p:txBody>
            <a:bodyPr/>
            <a:lstStyle/>
            <a:p>
              <a:endParaRPr lang="en-US"/>
            </a:p>
          </p:txBody>
        </p:sp>
        <p:sp>
          <p:nvSpPr>
            <p:cNvPr id="113670" name="Line 6"/>
            <p:cNvSpPr>
              <a:spLocks noChangeShapeType="1"/>
            </p:cNvSpPr>
            <p:nvPr/>
          </p:nvSpPr>
          <p:spPr bwMode="auto">
            <a:xfrm>
              <a:off x="1440" y="1728"/>
              <a:ext cx="0" cy="1680"/>
            </a:xfrm>
            <a:prstGeom prst="line">
              <a:avLst/>
            </a:prstGeom>
            <a:noFill/>
            <a:ln w="9525">
              <a:solidFill>
                <a:schemeClr val="tx1"/>
              </a:solidFill>
              <a:round/>
              <a:headEnd/>
              <a:tailEnd/>
            </a:ln>
          </p:spPr>
          <p:txBody>
            <a:bodyPr/>
            <a:lstStyle/>
            <a:p>
              <a:endParaRPr lang="en-US"/>
            </a:p>
          </p:txBody>
        </p:sp>
        <p:sp>
          <p:nvSpPr>
            <p:cNvPr id="113671" name="Line 7"/>
            <p:cNvSpPr>
              <a:spLocks noChangeShapeType="1"/>
            </p:cNvSpPr>
            <p:nvPr/>
          </p:nvSpPr>
          <p:spPr bwMode="auto">
            <a:xfrm>
              <a:off x="864" y="1968"/>
              <a:ext cx="1200" cy="1200"/>
            </a:xfrm>
            <a:prstGeom prst="line">
              <a:avLst/>
            </a:prstGeom>
            <a:noFill/>
            <a:ln w="9525">
              <a:solidFill>
                <a:schemeClr val="tx1"/>
              </a:solidFill>
              <a:round/>
              <a:headEnd/>
              <a:tailEnd/>
            </a:ln>
          </p:spPr>
          <p:txBody>
            <a:bodyPr/>
            <a:lstStyle/>
            <a:p>
              <a:endParaRPr lang="en-US"/>
            </a:p>
          </p:txBody>
        </p:sp>
        <p:sp>
          <p:nvSpPr>
            <p:cNvPr id="113672" name="Line 8"/>
            <p:cNvSpPr>
              <a:spLocks noChangeShapeType="1"/>
            </p:cNvSpPr>
            <p:nvPr/>
          </p:nvSpPr>
          <p:spPr bwMode="auto">
            <a:xfrm flipH="1">
              <a:off x="768" y="1968"/>
              <a:ext cx="1200" cy="1200"/>
            </a:xfrm>
            <a:prstGeom prst="line">
              <a:avLst/>
            </a:prstGeom>
            <a:noFill/>
            <a:ln w="9525">
              <a:solidFill>
                <a:schemeClr val="tx1"/>
              </a:solidFill>
              <a:round/>
              <a:headEnd/>
              <a:tailEnd/>
            </a:ln>
          </p:spPr>
          <p:txBody>
            <a:bodyPr/>
            <a:lstStyle/>
            <a:p>
              <a:endParaRPr lang="en-US"/>
            </a:p>
          </p:txBody>
        </p:sp>
        <p:sp>
          <p:nvSpPr>
            <p:cNvPr id="113673" name="Oval 9"/>
            <p:cNvSpPr>
              <a:spLocks noChangeArrowheads="1"/>
            </p:cNvSpPr>
            <p:nvPr/>
          </p:nvSpPr>
          <p:spPr bwMode="auto">
            <a:xfrm>
              <a:off x="3744" y="1824"/>
              <a:ext cx="1296" cy="1440"/>
            </a:xfrm>
            <a:prstGeom prst="ellipse">
              <a:avLst/>
            </a:prstGeom>
            <a:solidFill>
              <a:schemeClr val="hlink"/>
            </a:solidFill>
            <a:ln w="9525">
              <a:solidFill>
                <a:schemeClr val="tx1"/>
              </a:solidFill>
              <a:round/>
              <a:headEnd/>
              <a:tailEnd/>
            </a:ln>
          </p:spPr>
          <p:txBody>
            <a:bodyPr wrap="none" anchor="ctr"/>
            <a:lstStyle/>
            <a:p>
              <a:endParaRPr lang="id-ID">
                <a:latin typeface="Calibri" pitchFamily="34" charset="0"/>
              </a:endParaRPr>
            </a:p>
          </p:txBody>
        </p:sp>
        <p:sp>
          <p:nvSpPr>
            <p:cNvPr id="113674" name="Line 10"/>
            <p:cNvSpPr>
              <a:spLocks noChangeShapeType="1"/>
            </p:cNvSpPr>
            <p:nvPr/>
          </p:nvSpPr>
          <p:spPr bwMode="auto">
            <a:xfrm>
              <a:off x="3744" y="2592"/>
              <a:ext cx="1344" cy="0"/>
            </a:xfrm>
            <a:prstGeom prst="line">
              <a:avLst/>
            </a:prstGeom>
            <a:noFill/>
            <a:ln w="9525">
              <a:solidFill>
                <a:schemeClr val="tx1"/>
              </a:solidFill>
              <a:round/>
              <a:headEnd/>
              <a:tailEnd/>
            </a:ln>
          </p:spPr>
          <p:txBody>
            <a:bodyPr/>
            <a:lstStyle/>
            <a:p>
              <a:endParaRPr lang="en-US"/>
            </a:p>
          </p:txBody>
        </p:sp>
        <p:sp>
          <p:nvSpPr>
            <p:cNvPr id="113675" name="Line 11"/>
            <p:cNvSpPr>
              <a:spLocks noChangeShapeType="1"/>
            </p:cNvSpPr>
            <p:nvPr/>
          </p:nvSpPr>
          <p:spPr bwMode="auto">
            <a:xfrm>
              <a:off x="4368" y="1824"/>
              <a:ext cx="0" cy="1488"/>
            </a:xfrm>
            <a:prstGeom prst="line">
              <a:avLst/>
            </a:prstGeom>
            <a:noFill/>
            <a:ln w="9525">
              <a:solidFill>
                <a:schemeClr val="tx1"/>
              </a:solidFill>
              <a:round/>
              <a:headEnd/>
              <a:tailEnd/>
            </a:ln>
          </p:spPr>
          <p:txBody>
            <a:bodyPr/>
            <a:lstStyle/>
            <a:p>
              <a:endParaRPr lang="en-US"/>
            </a:p>
          </p:txBody>
        </p:sp>
        <p:sp>
          <p:nvSpPr>
            <p:cNvPr id="113676" name="Line 12"/>
            <p:cNvSpPr>
              <a:spLocks noChangeShapeType="1"/>
            </p:cNvSpPr>
            <p:nvPr/>
          </p:nvSpPr>
          <p:spPr bwMode="auto">
            <a:xfrm>
              <a:off x="2544" y="2592"/>
              <a:ext cx="1008" cy="0"/>
            </a:xfrm>
            <a:prstGeom prst="line">
              <a:avLst/>
            </a:prstGeom>
            <a:noFill/>
            <a:ln w="9525">
              <a:solidFill>
                <a:schemeClr val="tx1"/>
              </a:solidFill>
              <a:round/>
              <a:headEnd/>
              <a:tailEnd type="triangle" w="med" len="med"/>
            </a:ln>
          </p:spPr>
          <p:txBody>
            <a:bodyPr/>
            <a:lstStyle/>
            <a:p>
              <a:endParaRPr lang="en-US"/>
            </a:p>
          </p:txBody>
        </p:sp>
      </p:grpSp>
      <p:sp>
        <p:nvSpPr>
          <p:cNvPr id="113666" name="Title 1"/>
          <p:cNvSpPr>
            <a:spLocks noGrp="1"/>
          </p:cNvSpPr>
          <p:nvPr>
            <p:ph type="title"/>
          </p:nvPr>
        </p:nvSpPr>
        <p:spPr>
          <a:xfrm>
            <a:off x="457200" y="320675"/>
            <a:ext cx="7239000" cy="1143000"/>
          </a:xfrm>
        </p:spPr>
        <p:txBody>
          <a:bodyPr/>
          <a:lstStyle/>
          <a:p>
            <a:pPr eaLnBrk="1" hangingPunct="1"/>
            <a:r>
              <a:rPr lang="en-US" smtClean="0"/>
              <a:t>CLUSTER (2)</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Content Placeholder 2"/>
          <p:cNvSpPr>
            <a:spLocks noGrp="1"/>
          </p:cNvSpPr>
          <p:nvPr>
            <p:ph idx="1"/>
          </p:nvPr>
        </p:nvSpPr>
        <p:spPr/>
        <p:txBody>
          <a:bodyPr/>
          <a:lstStyle/>
          <a:p>
            <a:pPr algn="just" eaLnBrk="1" hangingPunct="1"/>
            <a:r>
              <a:rPr lang="en-US" sz="3600" smtClean="0"/>
              <a:t>Sampel aksidental adalah teknik penentuan sampel berdasarkan kebetulan saja, anggota populasi yang ditemui peneliti dan bersedia menjadi responden di jadikan sampel.</a:t>
            </a:r>
          </a:p>
        </p:txBody>
      </p:sp>
      <p:sp>
        <p:nvSpPr>
          <p:cNvPr id="114690" name="Title 1"/>
          <p:cNvSpPr>
            <a:spLocks noGrp="1"/>
          </p:cNvSpPr>
          <p:nvPr>
            <p:ph type="title"/>
          </p:nvPr>
        </p:nvSpPr>
        <p:spPr>
          <a:xfrm>
            <a:off x="457200" y="320675"/>
            <a:ext cx="7239000" cy="1143000"/>
          </a:xfrm>
        </p:spPr>
        <p:txBody>
          <a:bodyPr/>
          <a:lstStyle/>
          <a:p>
            <a:pPr eaLnBrk="1" hangingPunct="1"/>
            <a:r>
              <a:rPr lang="en-US" smtClean="0"/>
              <a:t>Aksidental Sampling</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1"/>
          </p:nvPr>
        </p:nvSpPr>
        <p:spPr/>
        <p:txBody>
          <a:bodyPr/>
          <a:lstStyle/>
          <a:p>
            <a:pPr eaLnBrk="1" hangingPunct="1"/>
            <a:r>
              <a:rPr lang="en-US" sz="4000" smtClean="0"/>
              <a:t>Merupakan metode penetapan sampel dengan berdasarkan pada kriteria-kriteria tertentu </a:t>
            </a:r>
          </a:p>
          <a:p>
            <a:pPr eaLnBrk="1" hangingPunct="1"/>
            <a:endParaRPr lang="en-US" smtClean="0"/>
          </a:p>
        </p:txBody>
      </p:sp>
      <p:sp>
        <p:nvSpPr>
          <p:cNvPr id="115714" name="Title 1"/>
          <p:cNvSpPr>
            <a:spLocks noGrp="1"/>
          </p:cNvSpPr>
          <p:nvPr>
            <p:ph type="title"/>
          </p:nvPr>
        </p:nvSpPr>
        <p:spPr>
          <a:xfrm>
            <a:off x="457200" y="320675"/>
            <a:ext cx="7239000" cy="1143000"/>
          </a:xfrm>
        </p:spPr>
        <p:txBody>
          <a:bodyPr/>
          <a:lstStyle/>
          <a:p>
            <a:pPr eaLnBrk="1" hangingPunct="1"/>
            <a:r>
              <a:rPr lang="en-US" smtClean="0"/>
              <a:t>Purposive Sampling</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Content Placeholder 2"/>
          <p:cNvSpPr>
            <a:spLocks noGrp="1"/>
          </p:cNvSpPr>
          <p:nvPr>
            <p:ph idx="1"/>
          </p:nvPr>
        </p:nvSpPr>
        <p:spPr/>
        <p:txBody>
          <a:bodyPr/>
          <a:lstStyle/>
          <a:p>
            <a:pPr algn="just" eaLnBrk="1" hangingPunct="1"/>
            <a:r>
              <a:rPr lang="en-US" sz="3600" smtClean="0"/>
              <a:t>Merupakan metode penetapan sampel dengan menentukan quota terlebih dahulu pada masing-masing kelompok, sebelum quata masing-masing kelompok terpenuhi maka peneltian beluam dianggap selesai.</a:t>
            </a:r>
          </a:p>
        </p:txBody>
      </p:sp>
      <p:sp>
        <p:nvSpPr>
          <p:cNvPr id="116738" name="Title 1"/>
          <p:cNvSpPr>
            <a:spLocks noGrp="1"/>
          </p:cNvSpPr>
          <p:nvPr>
            <p:ph type="title"/>
          </p:nvPr>
        </p:nvSpPr>
        <p:spPr>
          <a:xfrm>
            <a:off x="457200" y="320675"/>
            <a:ext cx="7239000" cy="1143000"/>
          </a:xfrm>
        </p:spPr>
        <p:txBody>
          <a:bodyPr/>
          <a:lstStyle/>
          <a:p>
            <a:pPr eaLnBrk="1" hangingPunct="1"/>
            <a:r>
              <a:rPr lang="en-US" smtClean="0"/>
              <a:t>Quota Sampling</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en-US" sz="3200" dirty="0" err="1" smtClean="0"/>
              <a:t>Adalah</a:t>
            </a:r>
            <a:r>
              <a:rPr lang="en-US" sz="3200" dirty="0" smtClean="0"/>
              <a:t> </a:t>
            </a:r>
            <a:r>
              <a:rPr lang="en-US" sz="3200" dirty="0" err="1" smtClean="0"/>
              <a:t>teknik</a:t>
            </a:r>
            <a:r>
              <a:rPr lang="en-US" sz="3200" dirty="0" smtClean="0"/>
              <a:t> </a:t>
            </a:r>
            <a:r>
              <a:rPr lang="en-US" sz="3200" dirty="0" err="1" smtClean="0"/>
              <a:t>pengambilan</a:t>
            </a:r>
            <a:r>
              <a:rPr lang="en-US" sz="3200" dirty="0" smtClean="0"/>
              <a:t> </a:t>
            </a:r>
            <a:r>
              <a:rPr lang="en-US" sz="3200" dirty="0" err="1" smtClean="0"/>
              <a:t>sampel</a:t>
            </a:r>
            <a:r>
              <a:rPr lang="en-US" sz="3200" dirty="0" smtClean="0"/>
              <a:t> yang </a:t>
            </a:r>
            <a:r>
              <a:rPr lang="en-US" sz="3200" dirty="0" err="1" smtClean="0"/>
              <a:t>pada</a:t>
            </a:r>
            <a:r>
              <a:rPr lang="en-US" sz="3200" dirty="0" smtClean="0"/>
              <a:t> </a:t>
            </a:r>
            <a:r>
              <a:rPr lang="en-US" sz="3200" dirty="0" err="1" smtClean="0"/>
              <a:t>mulanya</a:t>
            </a:r>
            <a:r>
              <a:rPr lang="en-US" sz="3200" dirty="0" smtClean="0"/>
              <a:t> </a:t>
            </a:r>
            <a:r>
              <a:rPr lang="en-US" sz="3200" dirty="0" err="1" smtClean="0"/>
              <a:t>jumlahnya</a:t>
            </a:r>
            <a:r>
              <a:rPr lang="en-US" sz="3200" dirty="0" smtClean="0"/>
              <a:t> </a:t>
            </a:r>
            <a:r>
              <a:rPr lang="en-US" sz="3200" dirty="0" err="1" smtClean="0"/>
              <a:t>kecil</a:t>
            </a:r>
            <a:r>
              <a:rPr lang="en-US" sz="3200" dirty="0" smtClean="0"/>
              <a:t> </a:t>
            </a:r>
            <a:r>
              <a:rPr lang="en-US" sz="3200" dirty="0" err="1" smtClean="0"/>
              <a:t>tetapi</a:t>
            </a:r>
            <a:r>
              <a:rPr lang="en-US" sz="3200" dirty="0" smtClean="0"/>
              <a:t> </a:t>
            </a:r>
            <a:r>
              <a:rPr lang="en-US" sz="3200" dirty="0" err="1" smtClean="0"/>
              <a:t>makin</a:t>
            </a:r>
            <a:r>
              <a:rPr lang="en-US" sz="3200" dirty="0" smtClean="0"/>
              <a:t> lama </a:t>
            </a:r>
            <a:r>
              <a:rPr lang="en-US" sz="3200" dirty="0" err="1" smtClean="0"/>
              <a:t>makin</a:t>
            </a:r>
            <a:r>
              <a:rPr lang="en-US" sz="3200" dirty="0" smtClean="0"/>
              <a:t> </a:t>
            </a:r>
            <a:r>
              <a:rPr lang="en-US" sz="3200" dirty="0" err="1" smtClean="0"/>
              <a:t>banyak</a:t>
            </a:r>
            <a:r>
              <a:rPr lang="en-US" sz="3200" dirty="0" smtClean="0"/>
              <a:t> </a:t>
            </a:r>
            <a:r>
              <a:rPr lang="en-US" sz="3200" dirty="0" err="1" smtClean="0"/>
              <a:t>berhenti</a:t>
            </a:r>
            <a:r>
              <a:rPr lang="en-US" sz="3200" dirty="0" smtClean="0"/>
              <a:t> </a:t>
            </a:r>
            <a:r>
              <a:rPr lang="en-US" sz="3200" dirty="0" err="1" smtClean="0"/>
              <a:t>sampai</a:t>
            </a:r>
            <a:r>
              <a:rPr lang="en-US" sz="3200" dirty="0" smtClean="0"/>
              <a:t> </a:t>
            </a:r>
            <a:r>
              <a:rPr lang="en-US" sz="3200" dirty="0" err="1" smtClean="0"/>
              <a:t>informasi</a:t>
            </a:r>
            <a:r>
              <a:rPr lang="en-US" sz="3200" dirty="0" smtClean="0"/>
              <a:t> yang </a:t>
            </a:r>
            <a:r>
              <a:rPr lang="en-US" sz="3200" dirty="0" err="1" smtClean="0"/>
              <a:t>didapatkan</a:t>
            </a:r>
            <a:r>
              <a:rPr lang="en-US" sz="3200" dirty="0" smtClean="0"/>
              <a:t> </a:t>
            </a:r>
            <a:r>
              <a:rPr lang="en-US" sz="3200" dirty="0" err="1" smtClean="0"/>
              <a:t>dinilai</a:t>
            </a:r>
            <a:r>
              <a:rPr lang="en-US" sz="3200" dirty="0" smtClean="0"/>
              <a:t> </a:t>
            </a:r>
            <a:r>
              <a:rPr lang="en-US" sz="3200" dirty="0" err="1" smtClean="0"/>
              <a:t>telah</a:t>
            </a:r>
            <a:r>
              <a:rPr lang="en-US" sz="3200" dirty="0" smtClean="0"/>
              <a:t> </a:t>
            </a:r>
            <a:r>
              <a:rPr lang="en-US" sz="3200" dirty="0" err="1" smtClean="0"/>
              <a:t>cukup</a:t>
            </a:r>
            <a:r>
              <a:rPr lang="en-US" sz="3200" dirty="0" smtClean="0"/>
              <a:t>.  </a:t>
            </a:r>
            <a:r>
              <a:rPr lang="en-US" sz="3200" dirty="0" err="1" smtClean="0"/>
              <a:t>Teknik</a:t>
            </a:r>
            <a:r>
              <a:rPr lang="en-US" sz="3200" dirty="0" smtClean="0"/>
              <a:t> </a:t>
            </a:r>
            <a:r>
              <a:rPr lang="en-US" sz="3200" dirty="0" err="1" smtClean="0"/>
              <a:t>ini</a:t>
            </a:r>
            <a:r>
              <a:rPr lang="en-US" sz="3200" dirty="0" smtClean="0"/>
              <a:t> </a:t>
            </a:r>
            <a:r>
              <a:rPr lang="en-US" sz="3200" dirty="0" err="1" smtClean="0"/>
              <a:t>baik</a:t>
            </a:r>
            <a:r>
              <a:rPr lang="en-US" sz="3200" dirty="0" smtClean="0"/>
              <a:t> </a:t>
            </a:r>
            <a:r>
              <a:rPr lang="en-US" sz="3200" dirty="0" err="1" smtClean="0"/>
              <a:t>untuk</a:t>
            </a:r>
            <a:r>
              <a:rPr lang="en-US" sz="3200" dirty="0" smtClean="0"/>
              <a:t> </a:t>
            </a:r>
            <a:r>
              <a:rPr lang="en-US" sz="3200" dirty="0" err="1" smtClean="0"/>
              <a:t>diterapkan</a:t>
            </a:r>
            <a:r>
              <a:rPr lang="en-US" sz="3200" dirty="0" smtClean="0"/>
              <a:t> </a:t>
            </a:r>
            <a:r>
              <a:rPr lang="en-US" sz="3200" dirty="0" err="1" smtClean="0"/>
              <a:t>jika</a:t>
            </a:r>
            <a:r>
              <a:rPr lang="en-US" sz="3200" dirty="0" smtClean="0"/>
              <a:t> </a:t>
            </a:r>
            <a:r>
              <a:rPr lang="en-US" sz="3200" dirty="0" err="1" smtClean="0"/>
              <a:t>calon</a:t>
            </a:r>
            <a:r>
              <a:rPr lang="en-US" sz="3200" dirty="0" smtClean="0"/>
              <a:t> </a:t>
            </a:r>
            <a:r>
              <a:rPr lang="en-US" sz="3200" dirty="0" err="1" smtClean="0"/>
              <a:t>responden</a:t>
            </a:r>
            <a:r>
              <a:rPr lang="en-US" sz="3200" dirty="0" smtClean="0"/>
              <a:t> </a:t>
            </a:r>
            <a:r>
              <a:rPr lang="en-US" sz="3200" dirty="0" err="1" smtClean="0"/>
              <a:t>sulit</a:t>
            </a:r>
            <a:r>
              <a:rPr lang="en-US" sz="3200" dirty="0" smtClean="0"/>
              <a:t> </a:t>
            </a:r>
            <a:r>
              <a:rPr lang="en-US" sz="3200" dirty="0" err="1" smtClean="0"/>
              <a:t>untuk</a:t>
            </a:r>
            <a:r>
              <a:rPr lang="en-US" sz="3200" dirty="0" smtClean="0"/>
              <a:t> </a:t>
            </a:r>
            <a:r>
              <a:rPr lang="en-US" sz="3200" dirty="0" err="1" smtClean="0"/>
              <a:t>identifikasi</a:t>
            </a:r>
            <a:r>
              <a:rPr lang="en-US" sz="3200" dirty="0" smtClean="0"/>
              <a:t>.</a:t>
            </a:r>
          </a:p>
          <a:p>
            <a:pPr marL="274320" indent="-274320" eaLnBrk="1" fontAlgn="auto" hangingPunct="1">
              <a:spcAft>
                <a:spcPts val="0"/>
              </a:spcAft>
              <a:buFont typeface="Arial" pitchFamily="34" charset="0"/>
              <a:buNone/>
              <a:defRPr/>
            </a:pPr>
            <a:r>
              <a:rPr lang="en-US" sz="3200" dirty="0" smtClean="0"/>
              <a:t> </a:t>
            </a:r>
          </a:p>
          <a:p>
            <a:pPr marL="274320" indent="-274320" eaLnBrk="1" fontAlgn="auto" hangingPunct="1">
              <a:spcAft>
                <a:spcPts val="0"/>
              </a:spcAft>
              <a:buFont typeface="Arial" pitchFamily="34" charset="0"/>
              <a:buNone/>
              <a:defRPr/>
            </a:pPr>
            <a:endParaRPr lang="en-US" dirty="0" smtClean="0"/>
          </a:p>
        </p:txBody>
      </p:sp>
      <p:sp>
        <p:nvSpPr>
          <p:cNvPr id="117762" name="Title 1"/>
          <p:cNvSpPr>
            <a:spLocks noGrp="1"/>
          </p:cNvSpPr>
          <p:nvPr>
            <p:ph type="title"/>
          </p:nvPr>
        </p:nvSpPr>
        <p:spPr>
          <a:xfrm>
            <a:off x="457200" y="320675"/>
            <a:ext cx="7239000" cy="1143000"/>
          </a:xfrm>
        </p:spPr>
        <p:txBody>
          <a:bodyPr/>
          <a:lstStyle/>
          <a:p>
            <a:pPr eaLnBrk="1" hangingPunct="1"/>
            <a:r>
              <a:rPr lang="en-US" smtClean="0"/>
              <a:t>Snowball Sampling (1)</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Grp="1"/>
          </p:cNvGrpSpPr>
          <p:nvPr>
            <p:ph idx="1"/>
          </p:nvPr>
        </p:nvGrpSpPr>
        <p:grpSpPr bwMode="auto">
          <a:xfrm>
            <a:off x="457200" y="1609725"/>
            <a:ext cx="7239000" cy="4846638"/>
            <a:chOff x="2988" y="11211"/>
            <a:chExt cx="6660" cy="2880"/>
          </a:xfrm>
        </p:grpSpPr>
        <p:sp>
          <p:nvSpPr>
            <p:cNvPr id="5" name="Oval 5"/>
            <p:cNvSpPr>
              <a:spLocks noChangeArrowheads="1"/>
            </p:cNvSpPr>
            <p:nvPr/>
          </p:nvSpPr>
          <p:spPr bwMode="auto">
            <a:xfrm>
              <a:off x="5867" y="11211"/>
              <a:ext cx="723"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fontAlgn="auto">
                <a:spcBef>
                  <a:spcPts val="0"/>
                </a:spcBef>
                <a:spcAft>
                  <a:spcPts val="0"/>
                </a:spcAft>
                <a:defRPr/>
              </a:pPr>
              <a:r>
                <a:rPr lang="en-US" sz="1200">
                  <a:latin typeface="+mn-lt"/>
                </a:rPr>
                <a:t>A</a:t>
              </a:r>
              <a:endParaRPr lang="en-US">
                <a:latin typeface="+mn-lt"/>
              </a:endParaRPr>
            </a:p>
          </p:txBody>
        </p:sp>
        <p:sp>
          <p:nvSpPr>
            <p:cNvPr id="6" name="Oval 6"/>
            <p:cNvSpPr>
              <a:spLocks noChangeArrowheads="1"/>
            </p:cNvSpPr>
            <p:nvPr/>
          </p:nvSpPr>
          <p:spPr bwMode="auto">
            <a:xfrm>
              <a:off x="4067" y="12111"/>
              <a:ext cx="719" cy="541"/>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fontAlgn="auto">
                <a:spcBef>
                  <a:spcPts val="0"/>
                </a:spcBef>
                <a:spcAft>
                  <a:spcPts val="0"/>
                </a:spcAft>
                <a:defRPr/>
              </a:pPr>
              <a:r>
                <a:rPr lang="en-US" sz="1200">
                  <a:latin typeface="+mn-lt"/>
                </a:rPr>
                <a:t>B1</a:t>
              </a:r>
              <a:endParaRPr lang="en-US">
                <a:latin typeface="+mn-lt"/>
              </a:endParaRPr>
            </a:p>
          </p:txBody>
        </p:sp>
        <p:sp>
          <p:nvSpPr>
            <p:cNvPr id="7" name="Oval 7"/>
            <p:cNvSpPr>
              <a:spLocks noChangeArrowheads="1"/>
            </p:cNvSpPr>
            <p:nvPr/>
          </p:nvSpPr>
          <p:spPr bwMode="auto">
            <a:xfrm>
              <a:off x="5829" y="12111"/>
              <a:ext cx="719" cy="541"/>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fontAlgn="auto">
                <a:spcBef>
                  <a:spcPts val="0"/>
                </a:spcBef>
                <a:spcAft>
                  <a:spcPts val="0"/>
                </a:spcAft>
                <a:defRPr/>
              </a:pPr>
              <a:r>
                <a:rPr lang="en-US" sz="1200">
                  <a:latin typeface="+mn-lt"/>
                </a:rPr>
                <a:t>B2</a:t>
              </a:r>
              <a:endParaRPr lang="en-US">
                <a:latin typeface="+mn-lt"/>
              </a:endParaRPr>
            </a:p>
          </p:txBody>
        </p:sp>
        <p:sp>
          <p:nvSpPr>
            <p:cNvPr id="8" name="Oval 8"/>
            <p:cNvSpPr>
              <a:spLocks noChangeArrowheads="1"/>
            </p:cNvSpPr>
            <p:nvPr/>
          </p:nvSpPr>
          <p:spPr bwMode="auto">
            <a:xfrm>
              <a:off x="7670" y="12111"/>
              <a:ext cx="717" cy="541"/>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fontAlgn="auto">
                <a:spcBef>
                  <a:spcPts val="0"/>
                </a:spcBef>
                <a:spcAft>
                  <a:spcPts val="0"/>
                </a:spcAft>
                <a:defRPr/>
              </a:pPr>
              <a:r>
                <a:rPr lang="en-US" sz="1200">
                  <a:latin typeface="+mn-lt"/>
                </a:rPr>
                <a:t>B3</a:t>
              </a:r>
              <a:endParaRPr lang="en-US">
                <a:latin typeface="+mn-lt"/>
              </a:endParaRPr>
            </a:p>
          </p:txBody>
        </p:sp>
        <p:sp>
          <p:nvSpPr>
            <p:cNvPr id="9" name="Oval 9"/>
            <p:cNvSpPr>
              <a:spLocks noChangeArrowheads="1"/>
            </p:cNvSpPr>
            <p:nvPr/>
          </p:nvSpPr>
          <p:spPr bwMode="auto">
            <a:xfrm>
              <a:off x="2988"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C1</a:t>
              </a:r>
              <a:endParaRPr lang="en-US">
                <a:latin typeface="+mn-lt"/>
              </a:endParaRPr>
            </a:p>
          </p:txBody>
        </p:sp>
        <p:sp>
          <p:nvSpPr>
            <p:cNvPr id="10" name="Oval 10"/>
            <p:cNvSpPr>
              <a:spLocks noChangeArrowheads="1"/>
            </p:cNvSpPr>
            <p:nvPr/>
          </p:nvSpPr>
          <p:spPr bwMode="auto">
            <a:xfrm>
              <a:off x="4489"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C2</a:t>
              </a:r>
              <a:endParaRPr lang="en-US">
                <a:latin typeface="+mn-lt"/>
              </a:endParaRPr>
            </a:p>
          </p:txBody>
        </p:sp>
        <p:sp>
          <p:nvSpPr>
            <p:cNvPr id="11" name="Oval 11"/>
            <p:cNvSpPr>
              <a:spLocks noChangeArrowheads="1"/>
            </p:cNvSpPr>
            <p:nvPr/>
          </p:nvSpPr>
          <p:spPr bwMode="auto">
            <a:xfrm>
              <a:off x="5548" y="13551"/>
              <a:ext cx="717"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C3</a:t>
              </a:r>
              <a:endParaRPr lang="en-US">
                <a:latin typeface="+mn-lt"/>
              </a:endParaRPr>
            </a:p>
          </p:txBody>
        </p:sp>
        <p:sp>
          <p:nvSpPr>
            <p:cNvPr id="12" name="Oval 12"/>
            <p:cNvSpPr>
              <a:spLocks noChangeArrowheads="1"/>
            </p:cNvSpPr>
            <p:nvPr/>
          </p:nvSpPr>
          <p:spPr bwMode="auto">
            <a:xfrm>
              <a:off x="6590" y="13551"/>
              <a:ext cx="720"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C4</a:t>
              </a:r>
              <a:endParaRPr lang="en-US">
                <a:latin typeface="+mn-lt"/>
              </a:endParaRPr>
            </a:p>
          </p:txBody>
        </p:sp>
        <p:sp>
          <p:nvSpPr>
            <p:cNvPr id="13" name="Oval 13"/>
            <p:cNvSpPr>
              <a:spLocks noChangeArrowheads="1"/>
            </p:cNvSpPr>
            <p:nvPr/>
          </p:nvSpPr>
          <p:spPr bwMode="auto">
            <a:xfrm>
              <a:off x="7670" y="13551"/>
              <a:ext cx="717"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C5</a:t>
              </a:r>
              <a:endParaRPr lang="en-US">
                <a:latin typeface="+mn-lt"/>
              </a:endParaRPr>
            </a:p>
          </p:txBody>
        </p:sp>
        <p:sp>
          <p:nvSpPr>
            <p:cNvPr id="14" name="Oval 14"/>
            <p:cNvSpPr>
              <a:spLocks noChangeArrowheads="1"/>
            </p:cNvSpPr>
            <p:nvPr/>
          </p:nvSpPr>
          <p:spPr bwMode="auto">
            <a:xfrm>
              <a:off x="8929"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fontAlgn="auto">
                <a:spcBef>
                  <a:spcPts val="0"/>
                </a:spcBef>
                <a:spcAft>
                  <a:spcPts val="0"/>
                </a:spcAft>
                <a:defRPr/>
              </a:pPr>
              <a:r>
                <a:rPr lang="en-US" sz="1200">
                  <a:latin typeface="+mn-lt"/>
                </a:rPr>
                <a:t>C6</a:t>
              </a:r>
              <a:endParaRPr lang="en-US">
                <a:latin typeface="+mn-lt"/>
              </a:endParaRPr>
            </a:p>
          </p:txBody>
        </p:sp>
        <p:sp>
          <p:nvSpPr>
            <p:cNvPr id="118798" name="Line 15"/>
            <p:cNvSpPr>
              <a:spLocks noChangeShapeType="1"/>
            </p:cNvSpPr>
            <p:nvPr/>
          </p:nvSpPr>
          <p:spPr bwMode="auto">
            <a:xfrm>
              <a:off x="6228" y="11751"/>
              <a:ext cx="0" cy="360"/>
            </a:xfrm>
            <a:prstGeom prst="line">
              <a:avLst/>
            </a:prstGeom>
            <a:noFill/>
            <a:ln w="9525">
              <a:solidFill>
                <a:srgbClr val="000000"/>
              </a:solidFill>
              <a:round/>
              <a:headEnd/>
              <a:tailEnd type="triangle" w="med" len="med"/>
            </a:ln>
          </p:spPr>
          <p:txBody>
            <a:bodyPr/>
            <a:lstStyle/>
            <a:p>
              <a:endParaRPr lang="en-US"/>
            </a:p>
          </p:txBody>
        </p:sp>
        <p:sp>
          <p:nvSpPr>
            <p:cNvPr id="118799" name="Line 16"/>
            <p:cNvSpPr>
              <a:spLocks noChangeShapeType="1"/>
            </p:cNvSpPr>
            <p:nvPr/>
          </p:nvSpPr>
          <p:spPr bwMode="auto">
            <a:xfrm>
              <a:off x="6228" y="11751"/>
              <a:ext cx="1440" cy="540"/>
            </a:xfrm>
            <a:prstGeom prst="line">
              <a:avLst/>
            </a:prstGeom>
            <a:noFill/>
            <a:ln w="9525">
              <a:solidFill>
                <a:srgbClr val="000000"/>
              </a:solidFill>
              <a:round/>
              <a:headEnd/>
              <a:tailEnd type="triangle" w="med" len="med"/>
            </a:ln>
          </p:spPr>
          <p:txBody>
            <a:bodyPr/>
            <a:lstStyle/>
            <a:p>
              <a:endParaRPr lang="en-US"/>
            </a:p>
          </p:txBody>
        </p:sp>
        <p:sp>
          <p:nvSpPr>
            <p:cNvPr id="118800" name="Line 17"/>
            <p:cNvSpPr>
              <a:spLocks noChangeShapeType="1"/>
            </p:cNvSpPr>
            <p:nvPr/>
          </p:nvSpPr>
          <p:spPr bwMode="auto">
            <a:xfrm flipH="1">
              <a:off x="4788" y="11751"/>
              <a:ext cx="1440" cy="540"/>
            </a:xfrm>
            <a:prstGeom prst="line">
              <a:avLst/>
            </a:prstGeom>
            <a:noFill/>
            <a:ln w="9525">
              <a:solidFill>
                <a:srgbClr val="000000"/>
              </a:solidFill>
              <a:round/>
              <a:headEnd/>
              <a:tailEnd type="triangle" w="med" len="med"/>
            </a:ln>
          </p:spPr>
          <p:txBody>
            <a:bodyPr/>
            <a:lstStyle/>
            <a:p>
              <a:endParaRPr lang="en-US"/>
            </a:p>
          </p:txBody>
        </p:sp>
        <p:sp>
          <p:nvSpPr>
            <p:cNvPr id="118801" name="Line 18"/>
            <p:cNvSpPr>
              <a:spLocks noChangeShapeType="1"/>
            </p:cNvSpPr>
            <p:nvPr/>
          </p:nvSpPr>
          <p:spPr bwMode="auto">
            <a:xfrm flipH="1">
              <a:off x="3528" y="12651"/>
              <a:ext cx="900" cy="900"/>
            </a:xfrm>
            <a:prstGeom prst="line">
              <a:avLst/>
            </a:prstGeom>
            <a:noFill/>
            <a:ln w="9525">
              <a:solidFill>
                <a:srgbClr val="000000"/>
              </a:solidFill>
              <a:round/>
              <a:headEnd/>
              <a:tailEnd type="triangle" w="med" len="med"/>
            </a:ln>
          </p:spPr>
          <p:txBody>
            <a:bodyPr/>
            <a:lstStyle/>
            <a:p>
              <a:endParaRPr lang="en-US"/>
            </a:p>
          </p:txBody>
        </p:sp>
        <p:sp>
          <p:nvSpPr>
            <p:cNvPr id="118802" name="Line 19"/>
            <p:cNvSpPr>
              <a:spLocks noChangeShapeType="1"/>
            </p:cNvSpPr>
            <p:nvPr/>
          </p:nvSpPr>
          <p:spPr bwMode="auto">
            <a:xfrm>
              <a:off x="4428" y="12651"/>
              <a:ext cx="360" cy="900"/>
            </a:xfrm>
            <a:prstGeom prst="line">
              <a:avLst/>
            </a:prstGeom>
            <a:noFill/>
            <a:ln w="9525">
              <a:solidFill>
                <a:srgbClr val="000000"/>
              </a:solidFill>
              <a:round/>
              <a:headEnd/>
              <a:tailEnd type="triangle" w="med" len="med"/>
            </a:ln>
          </p:spPr>
          <p:txBody>
            <a:bodyPr/>
            <a:lstStyle/>
            <a:p>
              <a:endParaRPr lang="en-US"/>
            </a:p>
          </p:txBody>
        </p:sp>
        <p:sp>
          <p:nvSpPr>
            <p:cNvPr id="118803" name="Line 20"/>
            <p:cNvSpPr>
              <a:spLocks noChangeShapeType="1"/>
            </p:cNvSpPr>
            <p:nvPr/>
          </p:nvSpPr>
          <p:spPr bwMode="auto">
            <a:xfrm flipH="1">
              <a:off x="5868" y="12651"/>
              <a:ext cx="360" cy="900"/>
            </a:xfrm>
            <a:prstGeom prst="line">
              <a:avLst/>
            </a:prstGeom>
            <a:noFill/>
            <a:ln w="9525">
              <a:solidFill>
                <a:srgbClr val="000000"/>
              </a:solidFill>
              <a:round/>
              <a:headEnd/>
              <a:tailEnd type="triangle" w="med" len="med"/>
            </a:ln>
          </p:spPr>
          <p:txBody>
            <a:bodyPr/>
            <a:lstStyle/>
            <a:p>
              <a:endParaRPr lang="en-US"/>
            </a:p>
          </p:txBody>
        </p:sp>
        <p:sp>
          <p:nvSpPr>
            <p:cNvPr id="118804" name="Line 21"/>
            <p:cNvSpPr>
              <a:spLocks noChangeShapeType="1"/>
            </p:cNvSpPr>
            <p:nvPr/>
          </p:nvSpPr>
          <p:spPr bwMode="auto">
            <a:xfrm>
              <a:off x="6228" y="12651"/>
              <a:ext cx="540" cy="900"/>
            </a:xfrm>
            <a:prstGeom prst="line">
              <a:avLst/>
            </a:prstGeom>
            <a:noFill/>
            <a:ln w="9525">
              <a:solidFill>
                <a:srgbClr val="000000"/>
              </a:solidFill>
              <a:round/>
              <a:headEnd/>
              <a:tailEnd type="triangle" w="med" len="med"/>
            </a:ln>
          </p:spPr>
          <p:txBody>
            <a:bodyPr/>
            <a:lstStyle/>
            <a:p>
              <a:endParaRPr lang="en-US"/>
            </a:p>
          </p:txBody>
        </p:sp>
        <p:sp>
          <p:nvSpPr>
            <p:cNvPr id="118805" name="Line 22"/>
            <p:cNvSpPr>
              <a:spLocks noChangeShapeType="1"/>
            </p:cNvSpPr>
            <p:nvPr/>
          </p:nvSpPr>
          <p:spPr bwMode="auto">
            <a:xfrm>
              <a:off x="8028" y="12651"/>
              <a:ext cx="0" cy="900"/>
            </a:xfrm>
            <a:prstGeom prst="line">
              <a:avLst/>
            </a:prstGeom>
            <a:noFill/>
            <a:ln w="9525">
              <a:solidFill>
                <a:srgbClr val="000000"/>
              </a:solidFill>
              <a:round/>
              <a:headEnd/>
              <a:tailEnd type="triangle" w="med" len="med"/>
            </a:ln>
          </p:spPr>
          <p:txBody>
            <a:bodyPr/>
            <a:lstStyle/>
            <a:p>
              <a:endParaRPr lang="en-US"/>
            </a:p>
          </p:txBody>
        </p:sp>
        <p:sp>
          <p:nvSpPr>
            <p:cNvPr id="118806" name="Line 23"/>
            <p:cNvSpPr>
              <a:spLocks noChangeShapeType="1"/>
            </p:cNvSpPr>
            <p:nvPr/>
          </p:nvSpPr>
          <p:spPr bwMode="auto">
            <a:xfrm>
              <a:off x="8028" y="12651"/>
              <a:ext cx="1080" cy="1080"/>
            </a:xfrm>
            <a:prstGeom prst="line">
              <a:avLst/>
            </a:prstGeom>
            <a:noFill/>
            <a:ln w="9525">
              <a:solidFill>
                <a:srgbClr val="000000"/>
              </a:solidFill>
              <a:round/>
              <a:headEnd/>
              <a:tailEnd type="triangle" w="med" len="med"/>
            </a:ln>
          </p:spPr>
          <p:txBody>
            <a:bodyPr/>
            <a:lstStyle/>
            <a:p>
              <a:endParaRPr lang="en-US"/>
            </a:p>
          </p:txBody>
        </p:sp>
      </p:grpSp>
      <p:sp>
        <p:nvSpPr>
          <p:cNvPr id="118786" name="Title 1"/>
          <p:cNvSpPr>
            <a:spLocks noGrp="1"/>
          </p:cNvSpPr>
          <p:nvPr>
            <p:ph type="title"/>
          </p:nvPr>
        </p:nvSpPr>
        <p:spPr>
          <a:xfrm>
            <a:off x="457200" y="320675"/>
            <a:ext cx="7239000" cy="1143000"/>
          </a:xfrm>
        </p:spPr>
        <p:txBody>
          <a:bodyPr/>
          <a:lstStyle/>
          <a:p>
            <a:pPr eaLnBrk="1" hangingPunct="1"/>
            <a:r>
              <a:rPr lang="en-US" smtClean="0"/>
              <a:t>Snowball Sampling (2)</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fontAlgn="auto">
              <a:spcAft>
                <a:spcPts val="0"/>
              </a:spcAft>
              <a:defRPr/>
            </a:pPr>
            <a:r>
              <a:rPr lang="en-US" dirty="0" err="1" smtClean="0"/>
              <a:t>Pertemuan</a:t>
            </a:r>
            <a:r>
              <a:rPr lang="en-US" dirty="0" smtClean="0"/>
              <a:t> </a:t>
            </a:r>
            <a:r>
              <a:rPr lang="id-ID" dirty="0" smtClean="0"/>
              <a:t>X</a:t>
            </a:r>
            <a:endParaRPr lang="en-US" dirty="0" smtClean="0"/>
          </a:p>
        </p:txBody>
      </p:sp>
      <p:sp>
        <p:nvSpPr>
          <p:cNvPr id="119811" name="Subtitle 2"/>
          <p:cNvSpPr>
            <a:spLocks noGrp="1"/>
          </p:cNvSpPr>
          <p:nvPr>
            <p:ph type="subTitle" idx="1"/>
          </p:nvPr>
        </p:nvSpPr>
        <p:spPr>
          <a:xfrm>
            <a:off x="533400" y="3228975"/>
            <a:ext cx="7854950" cy="1752600"/>
          </a:xfrm>
        </p:spPr>
        <p:txBody>
          <a:bodyPr/>
          <a:lstStyle/>
          <a:p>
            <a:pPr marR="0">
              <a:buFont typeface="Arial" pitchFamily="34" charset="0"/>
              <a:buNone/>
            </a:pPr>
            <a:r>
              <a:rPr lang="en-US" sz="3600" smtClean="0"/>
              <a:t>Instrumen Penelitian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Content Placeholder 2"/>
          <p:cNvSpPr>
            <a:spLocks noGrp="1"/>
          </p:cNvSpPr>
          <p:nvPr>
            <p:ph idx="1"/>
          </p:nvPr>
        </p:nvSpPr>
        <p:spPr/>
        <p:txBody>
          <a:bodyPr/>
          <a:lstStyle/>
          <a:p>
            <a:pPr algn="just" eaLnBrk="1" hangingPunct="1">
              <a:lnSpc>
                <a:spcPct val="90000"/>
              </a:lnSpc>
            </a:pPr>
            <a:r>
              <a:rPr lang="en-US" sz="3600" smtClean="0"/>
              <a:t>POPULASI adalah wilayah generalisasi yang terdiri dari objek yang memiliki karakteristik sesuai dengan yang ditetapkan oleh peneliti.</a:t>
            </a:r>
          </a:p>
          <a:p>
            <a:pPr algn="just" eaLnBrk="1" hangingPunct="1">
              <a:lnSpc>
                <a:spcPct val="90000"/>
              </a:lnSpc>
            </a:pPr>
            <a:r>
              <a:rPr lang="en-US" sz="3600" smtClean="0"/>
              <a:t>SAMPEL adalah bagian dari populasi yang memiliki karakter sama dengan populasinya</a:t>
            </a:r>
            <a:r>
              <a:rPr lang="en-US" smtClean="0"/>
              <a:t>.</a:t>
            </a:r>
          </a:p>
        </p:txBody>
      </p:sp>
      <p:sp>
        <p:nvSpPr>
          <p:cNvPr id="102402" name="Title 1"/>
          <p:cNvSpPr>
            <a:spLocks noGrp="1"/>
          </p:cNvSpPr>
          <p:nvPr>
            <p:ph type="title"/>
          </p:nvPr>
        </p:nvSpPr>
        <p:spPr>
          <a:xfrm>
            <a:off x="457200" y="320675"/>
            <a:ext cx="7239000" cy="1143000"/>
          </a:xfrm>
        </p:spPr>
        <p:txBody>
          <a:bodyPr/>
          <a:lstStyle/>
          <a:p>
            <a:pPr eaLnBrk="1" hangingPunct="1"/>
            <a:r>
              <a:rPr lang="en-US" smtClean="0"/>
              <a:t>Populasi dan Sampel</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Content Placeholder 2"/>
          <p:cNvSpPr>
            <a:spLocks noGrp="1"/>
          </p:cNvSpPr>
          <p:nvPr>
            <p:ph idx="1"/>
          </p:nvPr>
        </p:nvSpPr>
        <p:spPr/>
        <p:txBody>
          <a:bodyPr/>
          <a:lstStyle/>
          <a:p>
            <a:pPr indent="22225" algn="just">
              <a:buFont typeface="Arial" pitchFamily="34" charset="0"/>
              <a:buNone/>
            </a:pPr>
            <a:r>
              <a:rPr lang="en-US" sz="4000" smtClean="0"/>
              <a:t>Instrumen Penelitian adalah alat bantu yang digunakan oleh peneliti dalam kegiatannya mengumpulan data, agar kegiatan tersebut menjadi sistematis dan dipermudah olehnya.</a:t>
            </a:r>
          </a:p>
        </p:txBody>
      </p:sp>
      <p:sp>
        <p:nvSpPr>
          <p:cNvPr id="120834" name="Title 1"/>
          <p:cNvSpPr>
            <a:spLocks noGrp="1"/>
          </p:cNvSpPr>
          <p:nvPr>
            <p:ph type="title"/>
          </p:nvPr>
        </p:nvSpPr>
        <p:spPr/>
        <p:txBody>
          <a:bodyPr/>
          <a:lstStyle/>
          <a:p>
            <a:r>
              <a:rPr lang="en-US" smtClean="0"/>
              <a:t>Instrumen Penelitian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Content Placeholder 2"/>
          <p:cNvSpPr>
            <a:spLocks noGrp="1"/>
          </p:cNvSpPr>
          <p:nvPr>
            <p:ph idx="1"/>
          </p:nvPr>
        </p:nvSpPr>
        <p:spPr/>
        <p:txBody>
          <a:bodyPr/>
          <a:lstStyle/>
          <a:p>
            <a:pPr marL="514350" indent="-514350">
              <a:buFont typeface="Calibri" pitchFamily="34" charset="0"/>
              <a:buAutoNum type="arabicPeriod"/>
            </a:pPr>
            <a:r>
              <a:rPr lang="en-US" smtClean="0"/>
              <a:t>Kuisioner/angket</a:t>
            </a:r>
          </a:p>
          <a:p>
            <a:pPr marL="514350" indent="-514350">
              <a:buFont typeface="Calibri" pitchFamily="34" charset="0"/>
              <a:buAutoNum type="arabicPeriod"/>
            </a:pPr>
            <a:r>
              <a:rPr lang="en-US" smtClean="0"/>
              <a:t>Pedoman wawancara</a:t>
            </a:r>
          </a:p>
          <a:p>
            <a:pPr marL="514350" indent="-514350">
              <a:buFont typeface="Calibri" pitchFamily="34" charset="0"/>
              <a:buAutoNum type="arabicPeriod"/>
            </a:pPr>
            <a:r>
              <a:rPr lang="en-US" smtClean="0"/>
              <a:t>Pedoman Observasi</a:t>
            </a:r>
          </a:p>
          <a:p>
            <a:pPr marL="514350" indent="-514350">
              <a:buFont typeface="Calibri" pitchFamily="34" charset="0"/>
              <a:buAutoNum type="arabicPeriod"/>
            </a:pPr>
            <a:r>
              <a:rPr lang="en-US" smtClean="0"/>
              <a:t>Pedoman Dokumentasi</a:t>
            </a:r>
          </a:p>
          <a:p>
            <a:pPr marL="514350" indent="-514350">
              <a:buFont typeface="Calibri" pitchFamily="34" charset="0"/>
              <a:buAutoNum type="arabicPeriod"/>
            </a:pPr>
            <a:r>
              <a:rPr lang="en-US" smtClean="0"/>
              <a:t>Test</a:t>
            </a:r>
          </a:p>
          <a:p>
            <a:pPr marL="514350" indent="-514350">
              <a:buFont typeface="Calibri" pitchFamily="34" charset="0"/>
              <a:buAutoNum type="arabicPeriod"/>
            </a:pPr>
            <a:r>
              <a:rPr lang="en-US" smtClean="0"/>
              <a:t>Chekl-list</a:t>
            </a:r>
          </a:p>
          <a:p>
            <a:pPr marL="514350" indent="-514350">
              <a:buFont typeface="Calibri" pitchFamily="34" charset="0"/>
              <a:buAutoNum type="arabicPeriod"/>
            </a:pPr>
            <a:r>
              <a:rPr lang="en-US" smtClean="0"/>
              <a:t>Peneliti</a:t>
            </a:r>
          </a:p>
        </p:txBody>
      </p:sp>
      <p:sp>
        <p:nvSpPr>
          <p:cNvPr id="121858" name="Title 1"/>
          <p:cNvSpPr>
            <a:spLocks noGrp="1"/>
          </p:cNvSpPr>
          <p:nvPr>
            <p:ph type="title"/>
          </p:nvPr>
        </p:nvSpPr>
        <p:spPr/>
        <p:txBody>
          <a:bodyPr/>
          <a:lstStyle/>
          <a:p>
            <a:r>
              <a:rPr lang="en-US" smtClean="0"/>
              <a:t>Jenis-jenis Instrumen Penelitian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Content Placeholder 2"/>
          <p:cNvSpPr>
            <a:spLocks noGrp="1"/>
          </p:cNvSpPr>
          <p:nvPr>
            <p:ph idx="1"/>
          </p:nvPr>
        </p:nvSpPr>
        <p:spPr/>
        <p:txBody>
          <a:bodyPr/>
          <a:lstStyle/>
          <a:p>
            <a:pPr algn="just"/>
            <a:r>
              <a:rPr lang="en-US" smtClean="0"/>
              <a:t>Instrumen untuk metode test adalah test atau soal tes</a:t>
            </a:r>
          </a:p>
          <a:p>
            <a:pPr algn="just"/>
            <a:r>
              <a:rPr lang="en-US" smtClean="0"/>
              <a:t>Instrumen untuk metode angket atau kuisioner adalah angket atau kuisioner</a:t>
            </a:r>
          </a:p>
          <a:p>
            <a:pPr algn="just"/>
            <a:r>
              <a:rPr lang="en-US" smtClean="0"/>
              <a:t>Instrumen untuk metode observasi adalah check-list</a:t>
            </a:r>
          </a:p>
          <a:p>
            <a:pPr algn="just"/>
            <a:r>
              <a:rPr lang="en-US" smtClean="0"/>
              <a:t>Instrumen untuk metode dokumentasi adalah pedoman dokumentasi atau bisa juga chek-list</a:t>
            </a:r>
          </a:p>
        </p:txBody>
      </p:sp>
      <p:sp>
        <p:nvSpPr>
          <p:cNvPr id="122882" name="Title 1"/>
          <p:cNvSpPr>
            <a:spLocks noGrp="1"/>
          </p:cNvSpPr>
          <p:nvPr>
            <p:ph type="title"/>
          </p:nvPr>
        </p:nvSpPr>
        <p:spPr/>
        <p:txBody>
          <a:bodyPr/>
          <a:lstStyle/>
          <a:p>
            <a:r>
              <a:rPr lang="en-US" smtClean="0"/>
              <a:t>Instrumen dan Metode</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Content Placeholder 2"/>
          <p:cNvSpPr>
            <a:spLocks noGrp="1"/>
          </p:cNvSpPr>
          <p:nvPr>
            <p:ph idx="1"/>
          </p:nvPr>
        </p:nvSpPr>
        <p:spPr/>
        <p:txBody>
          <a:bodyPr/>
          <a:lstStyle/>
          <a:p>
            <a:pPr marL="514350" indent="-514350">
              <a:buFont typeface="Calibri" pitchFamily="34" charset="0"/>
              <a:buAutoNum type="arabicPeriod"/>
            </a:pPr>
            <a:r>
              <a:rPr lang="en-US" sz="3600" smtClean="0"/>
              <a:t>Tujuan penelitian</a:t>
            </a:r>
          </a:p>
          <a:p>
            <a:pPr marL="514350" indent="-514350">
              <a:buFont typeface="Calibri" pitchFamily="34" charset="0"/>
              <a:buAutoNum type="arabicPeriod"/>
            </a:pPr>
            <a:r>
              <a:rPr lang="en-US" sz="3600" smtClean="0"/>
              <a:t>Sampel penelitian</a:t>
            </a:r>
          </a:p>
          <a:p>
            <a:pPr marL="514350" indent="-514350">
              <a:buFont typeface="Calibri" pitchFamily="34" charset="0"/>
              <a:buAutoNum type="arabicPeriod"/>
            </a:pPr>
            <a:r>
              <a:rPr lang="en-US" sz="3600" smtClean="0"/>
              <a:t>Lokasi</a:t>
            </a:r>
          </a:p>
          <a:p>
            <a:pPr marL="514350" indent="-514350">
              <a:buFont typeface="Calibri" pitchFamily="34" charset="0"/>
              <a:buAutoNum type="arabicPeriod"/>
            </a:pPr>
            <a:r>
              <a:rPr lang="en-US" sz="3600" smtClean="0"/>
              <a:t>Pelaksana</a:t>
            </a:r>
          </a:p>
          <a:p>
            <a:pPr marL="514350" indent="-514350">
              <a:buFont typeface="Calibri" pitchFamily="34" charset="0"/>
              <a:buAutoNum type="arabicPeriod"/>
            </a:pPr>
            <a:r>
              <a:rPr lang="en-US" sz="3600" smtClean="0"/>
              <a:t>Biaya dan Waktu</a:t>
            </a:r>
          </a:p>
          <a:p>
            <a:pPr marL="514350" indent="-514350">
              <a:buFont typeface="Calibri" pitchFamily="34" charset="0"/>
              <a:buAutoNum type="arabicPeriod"/>
            </a:pPr>
            <a:r>
              <a:rPr lang="en-US" sz="3600" smtClean="0"/>
              <a:t>data</a:t>
            </a: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Yang </a:t>
            </a:r>
            <a:r>
              <a:rPr lang="en-US" dirty="0" err="1" smtClean="0"/>
              <a:t>mempengaruhi</a:t>
            </a:r>
            <a:r>
              <a:rPr lang="en-US" dirty="0" smtClean="0"/>
              <a:t> </a:t>
            </a:r>
            <a:r>
              <a:rPr lang="en-US" dirty="0" err="1" smtClean="0"/>
              <a:t>Pemilihan</a:t>
            </a:r>
            <a:r>
              <a:rPr lang="en-US" dirty="0" smtClean="0"/>
              <a:t> </a:t>
            </a:r>
            <a:r>
              <a:rPr lang="en-US" dirty="0" err="1" smtClean="0"/>
              <a:t>Metode</a:t>
            </a:r>
            <a:r>
              <a:rPr lang="en-US" dirty="0" smtClean="0"/>
              <a:t> </a:t>
            </a:r>
            <a:r>
              <a:rPr lang="en-US" dirty="0" err="1" smtClean="0"/>
              <a:t>dan</a:t>
            </a:r>
            <a:r>
              <a:rPr lang="en-US" dirty="0" smtClean="0"/>
              <a:t> </a:t>
            </a:r>
            <a:r>
              <a:rPr lang="en-US" dirty="0" err="1" smtClean="0"/>
              <a:t>Instrumen</a:t>
            </a:r>
            <a:endParaRPr lang="en-US" dirty="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Content Placeholder 2"/>
          <p:cNvSpPr>
            <a:spLocks noGrp="1"/>
          </p:cNvSpPr>
          <p:nvPr>
            <p:ph idx="1"/>
          </p:nvPr>
        </p:nvSpPr>
        <p:spPr/>
        <p:txBody>
          <a:bodyPr/>
          <a:lstStyle/>
          <a:p>
            <a:pPr marL="514350" indent="-514350" algn="just">
              <a:buFont typeface="Calibri" pitchFamily="34" charset="0"/>
              <a:buAutoNum type="arabicPeriod"/>
            </a:pPr>
            <a:r>
              <a:rPr lang="en-US" smtClean="0"/>
              <a:t>Kisi-kisi umum adalah kisi-kisi yang dibuat untuk menggambarkan semua variabel yang diukur, dilengkapi dengan semua kemungkinan sumber data, semua metode dan instrumen yang mungkin dapat dipakai.</a:t>
            </a:r>
          </a:p>
          <a:p>
            <a:pPr marL="514350" indent="-514350" algn="just">
              <a:buFont typeface="Calibri" pitchFamily="34" charset="0"/>
              <a:buAutoNum type="arabicPeriod"/>
            </a:pPr>
            <a:r>
              <a:rPr lang="en-US" smtClean="0"/>
              <a:t>Kisi-kisi khusus yaitu kisi-kisi yang dibuat untuk menggambarkan rancangan butir-butir yang akan disusun untuk sesuatu instrumen.</a:t>
            </a: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err="1" smtClean="0"/>
              <a:t>Rancangan</a:t>
            </a:r>
            <a:r>
              <a:rPr lang="en-US" dirty="0" smtClean="0"/>
              <a:t> </a:t>
            </a:r>
            <a:r>
              <a:rPr lang="en-US" dirty="0" err="1" smtClean="0"/>
              <a:t>Penyusunan</a:t>
            </a:r>
            <a:r>
              <a:rPr lang="en-US" dirty="0" smtClean="0"/>
              <a:t> (Kisi-</a:t>
            </a:r>
            <a:r>
              <a:rPr lang="en-US" dirty="0" err="1" smtClean="0"/>
              <a:t>kisi</a:t>
            </a:r>
            <a:r>
              <a:rPr lang="en-US" dirty="0" smtClean="0"/>
              <a:t>) </a:t>
            </a:r>
            <a:r>
              <a:rPr lang="en-US" dirty="0" err="1" smtClean="0"/>
              <a:t>instrumen</a:t>
            </a:r>
            <a:endParaRPr lang="en-US" dirty="0"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Content Placeholder 2"/>
          <p:cNvSpPr>
            <a:spLocks noGrp="1"/>
          </p:cNvSpPr>
          <p:nvPr>
            <p:ph idx="1"/>
          </p:nvPr>
        </p:nvSpPr>
        <p:spPr/>
        <p:txBody>
          <a:bodyPr>
            <a:normAutofit lnSpcReduction="10000"/>
          </a:bodyPr>
          <a:lstStyle/>
          <a:p>
            <a:pPr marL="514350" indent="-514350" algn="just">
              <a:buFont typeface="Calibri" pitchFamily="34" charset="0"/>
              <a:buAutoNum type="arabicPeriod"/>
            </a:pPr>
            <a:r>
              <a:rPr lang="en-US" smtClean="0"/>
              <a:t>Peneliti memiliki gambaran yang jelas dan lengkap tentang jenis instrumen dan isi dari butir-butir yang akan disusun.</a:t>
            </a:r>
          </a:p>
          <a:p>
            <a:pPr marL="514350" indent="-514350" algn="just">
              <a:buFont typeface="Calibri" pitchFamily="34" charset="0"/>
              <a:buAutoNum type="arabicPeriod"/>
            </a:pPr>
            <a:r>
              <a:rPr lang="en-US" smtClean="0"/>
              <a:t>Peneliti akan mendapatkan kemudahan dalam menyusun instrumen karena kisi-kisi ini berfungsi sebagai pedoman dalam menuliskan butir-butir.</a:t>
            </a:r>
          </a:p>
          <a:p>
            <a:pPr marL="514350" indent="-514350" algn="just">
              <a:buFont typeface="Calibri" pitchFamily="34" charset="0"/>
              <a:buAutoNum type="arabicPeriod"/>
            </a:pPr>
            <a:r>
              <a:rPr lang="en-US" smtClean="0"/>
              <a:t>Instrumen yang disusun akan lengkap dan sistematis karena ketika menyusun kisi-kisi peneliti belum dituntut untuk memikirkan rumusan butir-butirnya.</a:t>
            </a: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err="1" smtClean="0"/>
              <a:t>Manfaat</a:t>
            </a:r>
            <a:r>
              <a:rPr lang="en-US" dirty="0" smtClean="0"/>
              <a:t> </a:t>
            </a:r>
            <a:r>
              <a:rPr lang="en-US" dirty="0" err="1" smtClean="0"/>
              <a:t>dari</a:t>
            </a:r>
            <a:r>
              <a:rPr lang="en-US" dirty="0" smtClean="0"/>
              <a:t> </a:t>
            </a:r>
            <a:r>
              <a:rPr lang="en-US" dirty="0" err="1" smtClean="0"/>
              <a:t>rancangan</a:t>
            </a:r>
            <a:r>
              <a:rPr lang="en-US" dirty="0" smtClean="0"/>
              <a:t> </a:t>
            </a:r>
            <a:r>
              <a:rPr lang="en-US" dirty="0" err="1" smtClean="0"/>
              <a:t>penyusunan</a:t>
            </a:r>
            <a:r>
              <a:rPr lang="en-US" dirty="0" smtClean="0"/>
              <a:t> </a:t>
            </a:r>
            <a:r>
              <a:rPr lang="en-US" dirty="0" err="1" smtClean="0"/>
              <a:t>instrumen</a:t>
            </a:r>
            <a:r>
              <a:rPr lang="en-US" dirty="0" smtClean="0"/>
              <a:t>  (1)</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Content Placeholder 2"/>
          <p:cNvSpPr>
            <a:spLocks noGrp="1"/>
          </p:cNvSpPr>
          <p:nvPr>
            <p:ph idx="1"/>
          </p:nvPr>
        </p:nvSpPr>
        <p:spPr/>
        <p:txBody>
          <a:bodyPr>
            <a:normAutofit lnSpcReduction="10000"/>
          </a:bodyPr>
          <a:lstStyle/>
          <a:p>
            <a:pPr marL="514350" indent="-514350" algn="just">
              <a:buFont typeface="Calibri" pitchFamily="34" charset="0"/>
              <a:buAutoNum type="arabicPeriod" startAt="4"/>
            </a:pPr>
            <a:r>
              <a:rPr lang="en-US" smtClean="0"/>
              <a:t>Kisi-kisi berfungsi sebagai “peta perjalanan” dari aspek yang akan dikumpulan datanya, darimana data diambil, dan dengan apa pula data tersebut diambil.</a:t>
            </a:r>
          </a:p>
          <a:p>
            <a:pPr marL="514350" indent="-514350" algn="just">
              <a:buFont typeface="Calibri" pitchFamily="34" charset="0"/>
              <a:buAutoNum type="arabicPeriod" startAt="4"/>
            </a:pPr>
            <a:r>
              <a:rPr lang="en-US" smtClean="0"/>
              <a:t>Peneliti dapat menyerahkan tugas menyusun atau membagi tugas dengan anggota tim ketika menyusun instrumen.</a:t>
            </a:r>
          </a:p>
          <a:p>
            <a:pPr marL="514350" indent="-514350" algn="just">
              <a:buFont typeface="Calibri" pitchFamily="34" charset="0"/>
              <a:buAutoNum type="arabicPeriod" startAt="4"/>
            </a:pPr>
            <a:r>
              <a:rPr lang="en-US" smtClean="0"/>
              <a:t>Validitas dan reliabilitas instrumen dapat diperoleh dan diketahui oleh pihak-pihak luar tim peneliti sehingga pertanggungjawaban peneliti lebih terjamin.</a:t>
            </a:r>
          </a:p>
          <a:p>
            <a:pPr marL="514350" indent="-514350" algn="just">
              <a:buFont typeface="Arial" pitchFamily="34" charset="0"/>
              <a:buNone/>
            </a:pPr>
            <a:endParaRPr lang="en-US" smtClean="0"/>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err="1" smtClean="0"/>
              <a:t>Manfaat</a:t>
            </a:r>
            <a:r>
              <a:rPr lang="en-US" dirty="0" smtClean="0"/>
              <a:t> </a:t>
            </a:r>
            <a:r>
              <a:rPr lang="en-US" dirty="0" err="1" smtClean="0"/>
              <a:t>dari</a:t>
            </a:r>
            <a:r>
              <a:rPr lang="en-US" dirty="0" smtClean="0"/>
              <a:t> </a:t>
            </a:r>
            <a:r>
              <a:rPr lang="en-US" dirty="0" err="1" smtClean="0"/>
              <a:t>rancangan</a:t>
            </a:r>
            <a:r>
              <a:rPr lang="en-US" dirty="0" smtClean="0"/>
              <a:t> </a:t>
            </a:r>
            <a:r>
              <a:rPr lang="en-US" dirty="0" err="1" smtClean="0"/>
              <a:t>penyusunan</a:t>
            </a:r>
            <a:r>
              <a:rPr lang="en-US" dirty="0" smtClean="0"/>
              <a:t> </a:t>
            </a:r>
            <a:r>
              <a:rPr lang="en-US" dirty="0" err="1" smtClean="0"/>
              <a:t>instrumen</a:t>
            </a:r>
            <a:r>
              <a:rPr lang="en-US" dirty="0" smtClean="0"/>
              <a:t>  (2)</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Content Placeholder 2"/>
          <p:cNvSpPr>
            <a:spLocks noGrp="1"/>
          </p:cNvSpPr>
          <p:nvPr>
            <p:ph idx="1"/>
          </p:nvPr>
        </p:nvSpPr>
        <p:spPr/>
        <p:txBody>
          <a:bodyPr/>
          <a:lstStyle/>
          <a:p>
            <a:pPr marL="514350" indent="-514350">
              <a:buFont typeface="Calibri" pitchFamily="34" charset="0"/>
              <a:buAutoNum type="arabicPeriod"/>
            </a:pPr>
            <a:r>
              <a:rPr lang="en-US" smtClean="0"/>
              <a:t>Perencanaan</a:t>
            </a:r>
          </a:p>
          <a:p>
            <a:pPr marL="514350" indent="-514350">
              <a:buFont typeface="Calibri" pitchFamily="34" charset="0"/>
              <a:buAutoNum type="arabicPeriod"/>
            </a:pPr>
            <a:r>
              <a:rPr lang="en-US" smtClean="0"/>
              <a:t>Penulisan butir soal</a:t>
            </a:r>
          </a:p>
          <a:p>
            <a:pPr marL="514350" indent="-514350">
              <a:buFont typeface="Calibri" pitchFamily="34" charset="0"/>
              <a:buAutoNum type="arabicPeriod"/>
            </a:pPr>
            <a:r>
              <a:rPr lang="en-US" smtClean="0"/>
              <a:t>Penyuntingan</a:t>
            </a:r>
          </a:p>
          <a:p>
            <a:pPr marL="514350" indent="-514350">
              <a:buFont typeface="Calibri" pitchFamily="34" charset="0"/>
              <a:buAutoNum type="arabicPeriod"/>
            </a:pPr>
            <a:r>
              <a:rPr lang="en-US" smtClean="0"/>
              <a:t>Uji coba</a:t>
            </a:r>
          </a:p>
          <a:p>
            <a:pPr marL="514350" indent="-514350">
              <a:buFont typeface="Calibri" pitchFamily="34" charset="0"/>
              <a:buAutoNum type="arabicPeriod"/>
            </a:pPr>
            <a:r>
              <a:rPr lang="en-US" smtClean="0"/>
              <a:t>Penganalisaan hasil</a:t>
            </a:r>
          </a:p>
          <a:p>
            <a:pPr marL="514350" indent="-514350">
              <a:buFont typeface="Calibri" pitchFamily="34" charset="0"/>
              <a:buAutoNum type="arabicPeriod"/>
            </a:pPr>
            <a:r>
              <a:rPr lang="en-US" smtClean="0"/>
              <a:t>Mengadakan Revisi</a:t>
            </a: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err="1" smtClean="0"/>
              <a:t>Prosedur</a:t>
            </a:r>
            <a:r>
              <a:rPr lang="en-US" dirty="0" smtClean="0"/>
              <a:t> </a:t>
            </a:r>
            <a:r>
              <a:rPr lang="en-US" dirty="0" err="1" smtClean="0"/>
              <a:t>dalam</a:t>
            </a:r>
            <a:r>
              <a:rPr lang="en-US" dirty="0" smtClean="0"/>
              <a:t> </a:t>
            </a:r>
            <a:r>
              <a:rPr lang="en-US" dirty="0" err="1" smtClean="0"/>
              <a:t>pengadaan</a:t>
            </a:r>
            <a:r>
              <a:rPr lang="en-US" dirty="0" smtClean="0"/>
              <a:t> </a:t>
            </a:r>
            <a:r>
              <a:rPr lang="en-US" dirty="0" err="1" smtClean="0"/>
              <a:t>instrumen</a:t>
            </a:r>
            <a:r>
              <a:rPr lang="en-US" dirty="0" smtClean="0"/>
              <a:t> yang </a:t>
            </a:r>
            <a:r>
              <a:rPr lang="en-US" dirty="0" err="1" smtClean="0"/>
              <a:t>baik</a:t>
            </a:r>
            <a:endParaRPr lang="en-US" dirty="0" smtClean="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Content Placeholder 2"/>
          <p:cNvSpPr>
            <a:spLocks noGrp="1"/>
          </p:cNvSpPr>
          <p:nvPr>
            <p:ph idx="1"/>
          </p:nvPr>
        </p:nvSpPr>
        <p:spPr/>
        <p:txBody>
          <a:bodyPr/>
          <a:lstStyle/>
          <a:p>
            <a:pPr marL="514350" indent="-514350">
              <a:buFont typeface="Calibri" pitchFamily="34" charset="0"/>
              <a:buAutoNum type="arabicPeriod"/>
            </a:pPr>
            <a:r>
              <a:rPr lang="en-US" smtClean="0"/>
              <a:t>Reliabilitas</a:t>
            </a:r>
          </a:p>
          <a:p>
            <a:pPr marL="514350" indent="-514350">
              <a:buFont typeface="Calibri" pitchFamily="34" charset="0"/>
              <a:buAutoNum type="arabicPeriod"/>
            </a:pPr>
            <a:r>
              <a:rPr lang="en-US" smtClean="0"/>
              <a:t>Validitas</a:t>
            </a:r>
          </a:p>
          <a:p>
            <a:pPr marL="514350" indent="-514350">
              <a:buFont typeface="Calibri" pitchFamily="34" charset="0"/>
              <a:buAutoNum type="arabicPeriod"/>
            </a:pPr>
            <a:r>
              <a:rPr lang="en-US" smtClean="0"/>
              <a:t>Sensitivitas</a:t>
            </a:r>
          </a:p>
          <a:p>
            <a:pPr marL="514350" indent="-514350">
              <a:buFont typeface="Calibri" pitchFamily="34" charset="0"/>
              <a:buAutoNum type="arabicPeriod"/>
            </a:pPr>
            <a:r>
              <a:rPr lang="en-US" smtClean="0"/>
              <a:t>Objektivitas</a:t>
            </a:r>
          </a:p>
          <a:p>
            <a:pPr marL="514350" indent="-514350">
              <a:buFont typeface="Calibri" pitchFamily="34" charset="0"/>
              <a:buAutoNum type="arabicPeriod"/>
            </a:pPr>
            <a:r>
              <a:rPr lang="en-US" smtClean="0"/>
              <a:t>Fisibilitas</a:t>
            </a:r>
          </a:p>
        </p:txBody>
      </p:sp>
      <p:sp>
        <p:nvSpPr>
          <p:cNvPr id="129026" name="Title 1"/>
          <p:cNvSpPr>
            <a:spLocks noGrp="1"/>
          </p:cNvSpPr>
          <p:nvPr>
            <p:ph type="title"/>
          </p:nvPr>
        </p:nvSpPr>
        <p:spPr/>
        <p:txBody>
          <a:bodyPr/>
          <a:lstStyle/>
          <a:p>
            <a:r>
              <a:rPr lang="en-US" smtClean="0"/>
              <a:t>Kriteria Instrumen Yang Baik</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Content Placeholder 2"/>
          <p:cNvSpPr>
            <a:spLocks noGrp="1"/>
          </p:cNvSpPr>
          <p:nvPr>
            <p:ph idx="1"/>
          </p:nvPr>
        </p:nvSpPr>
        <p:spPr/>
        <p:txBody>
          <a:bodyPr/>
          <a:lstStyle/>
          <a:p>
            <a:pPr marL="514350" indent="-514350" algn="just">
              <a:buFont typeface="Calibri" pitchFamily="34" charset="0"/>
              <a:buAutoNum type="arabicPeriod"/>
            </a:pPr>
            <a:r>
              <a:rPr lang="en-US" sz="4000" smtClean="0"/>
              <a:t>Uji coba untuk tujuan manajerial dan substansial</a:t>
            </a:r>
          </a:p>
          <a:p>
            <a:pPr marL="514350" indent="-514350" algn="just">
              <a:buFont typeface="Calibri" pitchFamily="34" charset="0"/>
              <a:buAutoNum type="arabicPeriod"/>
            </a:pPr>
            <a:r>
              <a:rPr lang="en-US" sz="4000" smtClean="0"/>
              <a:t>Uji coba untuk tujuan keandalan instrumen</a:t>
            </a:r>
          </a:p>
        </p:txBody>
      </p:sp>
      <p:sp>
        <p:nvSpPr>
          <p:cNvPr id="130050" name="Title 1"/>
          <p:cNvSpPr>
            <a:spLocks noGrp="1"/>
          </p:cNvSpPr>
          <p:nvPr>
            <p:ph type="title"/>
          </p:nvPr>
        </p:nvSpPr>
        <p:spPr/>
        <p:txBody>
          <a:bodyPr/>
          <a:lstStyle/>
          <a:p>
            <a:r>
              <a:rPr lang="en-US" smtClean="0"/>
              <a:t>Uji Coba Instrumen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571500" indent="-571500" algn="just" eaLnBrk="1" fontAlgn="auto" hangingPunct="1">
              <a:lnSpc>
                <a:spcPct val="80000"/>
              </a:lnSpc>
              <a:spcAft>
                <a:spcPts val="0"/>
              </a:spcAft>
              <a:buFont typeface="Wingdings" pitchFamily="2" charset="2"/>
              <a:buAutoNum type="arabicPeriod"/>
              <a:defRPr/>
            </a:pPr>
            <a:r>
              <a:rPr lang="en-US" sz="3600" dirty="0" err="1" smtClean="0"/>
              <a:t>Mengurangi</a:t>
            </a:r>
            <a:r>
              <a:rPr lang="en-US" sz="3600" dirty="0" smtClean="0"/>
              <a:t> </a:t>
            </a:r>
            <a:r>
              <a:rPr lang="en-US" sz="3600" dirty="0" err="1" smtClean="0"/>
              <a:t>kerepotan</a:t>
            </a:r>
            <a:endParaRPr lang="en-US" sz="3600" dirty="0" smtClean="0"/>
          </a:p>
          <a:p>
            <a:pPr marL="571500" indent="-571500" algn="just" eaLnBrk="1" fontAlgn="auto" hangingPunct="1">
              <a:lnSpc>
                <a:spcPct val="80000"/>
              </a:lnSpc>
              <a:spcAft>
                <a:spcPts val="0"/>
              </a:spcAft>
              <a:buFont typeface="Wingdings" pitchFamily="2" charset="2"/>
              <a:buAutoNum type="arabicPeriod"/>
              <a:defRPr/>
            </a:pPr>
            <a:r>
              <a:rPr lang="en-US" sz="3600" dirty="0" err="1" smtClean="0"/>
              <a:t>Jika</a:t>
            </a:r>
            <a:r>
              <a:rPr lang="en-US" sz="3600" dirty="0" smtClean="0"/>
              <a:t> </a:t>
            </a:r>
            <a:r>
              <a:rPr lang="en-US" sz="3600" dirty="0" err="1" smtClean="0"/>
              <a:t>populasinya</a:t>
            </a:r>
            <a:r>
              <a:rPr lang="en-US" sz="3600" dirty="0" smtClean="0"/>
              <a:t> </a:t>
            </a:r>
            <a:r>
              <a:rPr lang="en-US" sz="3600" dirty="0" err="1" smtClean="0"/>
              <a:t>terlalu</a:t>
            </a:r>
            <a:r>
              <a:rPr lang="en-US" sz="3600" dirty="0" smtClean="0"/>
              <a:t> </a:t>
            </a:r>
            <a:r>
              <a:rPr lang="en-US" sz="3600" dirty="0" err="1" smtClean="0"/>
              <a:t>besar</a:t>
            </a:r>
            <a:r>
              <a:rPr lang="en-US" sz="3600" dirty="0" smtClean="0"/>
              <a:t> </a:t>
            </a:r>
            <a:r>
              <a:rPr lang="en-US" sz="3600" dirty="0" err="1" smtClean="0"/>
              <a:t>maka</a:t>
            </a:r>
            <a:r>
              <a:rPr lang="en-US" sz="3600" dirty="0" smtClean="0"/>
              <a:t> </a:t>
            </a:r>
            <a:r>
              <a:rPr lang="en-US" sz="3600" dirty="0" err="1" smtClean="0"/>
              <a:t>akan</a:t>
            </a:r>
            <a:r>
              <a:rPr lang="en-US" sz="3600" dirty="0" smtClean="0"/>
              <a:t> </a:t>
            </a:r>
            <a:r>
              <a:rPr lang="en-US" sz="3600" dirty="0" err="1" smtClean="0"/>
              <a:t>ada</a:t>
            </a:r>
            <a:r>
              <a:rPr lang="en-US" sz="3600" dirty="0" smtClean="0"/>
              <a:t> yang </a:t>
            </a:r>
            <a:r>
              <a:rPr lang="en-US" sz="3600" dirty="0" err="1" smtClean="0"/>
              <a:t>terlewati</a:t>
            </a:r>
            <a:endParaRPr lang="en-US" sz="3600" dirty="0" smtClean="0"/>
          </a:p>
          <a:p>
            <a:pPr marL="571500" indent="-571500" algn="just" eaLnBrk="1" fontAlgn="auto" hangingPunct="1">
              <a:lnSpc>
                <a:spcPct val="80000"/>
              </a:lnSpc>
              <a:spcAft>
                <a:spcPts val="0"/>
              </a:spcAft>
              <a:buFont typeface="Wingdings" pitchFamily="2" charset="2"/>
              <a:buAutoNum type="arabicPeriod" startAt="3"/>
              <a:defRPr/>
            </a:pPr>
            <a:r>
              <a:rPr lang="en-US" sz="3600" dirty="0" err="1" smtClean="0"/>
              <a:t>Dengan</a:t>
            </a:r>
            <a:r>
              <a:rPr lang="en-US" sz="3600" dirty="0" smtClean="0"/>
              <a:t> </a:t>
            </a:r>
            <a:r>
              <a:rPr lang="en-US" sz="3600" dirty="0" err="1" smtClean="0"/>
              <a:t>penelitian</a:t>
            </a:r>
            <a:r>
              <a:rPr lang="en-US" sz="3600" dirty="0" smtClean="0"/>
              <a:t> </a:t>
            </a:r>
            <a:r>
              <a:rPr lang="en-US" sz="3600" dirty="0" err="1" smtClean="0"/>
              <a:t>sampel</a:t>
            </a:r>
            <a:r>
              <a:rPr lang="en-US" sz="3600" dirty="0" smtClean="0"/>
              <a:t> </a:t>
            </a:r>
            <a:r>
              <a:rPr lang="en-US" sz="3600" dirty="0" err="1" smtClean="0"/>
              <a:t>maka</a:t>
            </a:r>
            <a:r>
              <a:rPr lang="en-US" sz="3600" dirty="0" smtClean="0"/>
              <a:t> </a:t>
            </a:r>
            <a:r>
              <a:rPr lang="en-US" sz="3600" dirty="0" err="1" smtClean="0"/>
              <a:t>akan</a:t>
            </a:r>
            <a:r>
              <a:rPr lang="en-US" sz="3600" dirty="0" smtClean="0"/>
              <a:t> </a:t>
            </a:r>
            <a:r>
              <a:rPr lang="en-US" sz="3600" dirty="0" err="1" smtClean="0"/>
              <a:t>lebih</a:t>
            </a:r>
            <a:r>
              <a:rPr lang="en-US" sz="3600" dirty="0" smtClean="0"/>
              <a:t> </a:t>
            </a:r>
            <a:r>
              <a:rPr lang="en-US" sz="3600" dirty="0" err="1" smtClean="0"/>
              <a:t>efesien</a:t>
            </a:r>
            <a:endParaRPr lang="en-US" sz="3600" dirty="0" smtClean="0"/>
          </a:p>
          <a:p>
            <a:pPr marL="571500" indent="-571500" algn="just" eaLnBrk="1" fontAlgn="auto" hangingPunct="1">
              <a:lnSpc>
                <a:spcPct val="80000"/>
              </a:lnSpc>
              <a:spcAft>
                <a:spcPts val="0"/>
              </a:spcAft>
              <a:buFont typeface="Wingdings" pitchFamily="2" charset="2"/>
              <a:buAutoNum type="arabicPeriod" startAt="3"/>
              <a:defRPr/>
            </a:pPr>
            <a:r>
              <a:rPr lang="id-ID" sz="3600" dirty="0" smtClean="0"/>
              <a:t>Mudah </a:t>
            </a:r>
            <a:r>
              <a:rPr lang="en-US" sz="3600" dirty="0" err="1" smtClean="0"/>
              <a:t>dalam</a:t>
            </a:r>
            <a:r>
              <a:rPr lang="en-US" sz="3600" dirty="0" smtClean="0"/>
              <a:t> </a:t>
            </a:r>
            <a:r>
              <a:rPr lang="en-US" sz="3600" dirty="0" err="1" smtClean="0"/>
              <a:t>pengumpulan</a:t>
            </a:r>
            <a:r>
              <a:rPr lang="en-US" sz="3600" dirty="0" smtClean="0"/>
              <a:t> data</a:t>
            </a:r>
          </a:p>
          <a:p>
            <a:pPr marL="571500" indent="-571500" algn="just" eaLnBrk="1" fontAlgn="auto" hangingPunct="1">
              <a:lnSpc>
                <a:spcPct val="80000"/>
              </a:lnSpc>
              <a:spcAft>
                <a:spcPts val="0"/>
              </a:spcAft>
              <a:buFont typeface="Wingdings" pitchFamily="2" charset="2"/>
              <a:buAutoNum type="arabicPeriod" startAt="3"/>
              <a:defRPr/>
            </a:pPr>
            <a:r>
              <a:rPr lang="en-US" sz="3600" dirty="0" err="1" smtClean="0"/>
              <a:t>Seringkali</a:t>
            </a:r>
            <a:r>
              <a:rPr lang="en-US" sz="3600" dirty="0" smtClean="0"/>
              <a:t> </a:t>
            </a:r>
            <a:r>
              <a:rPr lang="en-US" sz="3600" dirty="0" err="1" smtClean="0"/>
              <a:t>tidak</a:t>
            </a:r>
            <a:r>
              <a:rPr lang="en-US" sz="3600" dirty="0" smtClean="0"/>
              <a:t> </a:t>
            </a:r>
            <a:r>
              <a:rPr lang="en-US" sz="3600" dirty="0" err="1" smtClean="0"/>
              <a:t>mungkin</a:t>
            </a:r>
            <a:r>
              <a:rPr lang="en-US" sz="3600" dirty="0" smtClean="0"/>
              <a:t> </a:t>
            </a:r>
            <a:r>
              <a:rPr lang="en-US" sz="3600" dirty="0" err="1" smtClean="0"/>
              <a:t>dilakukan</a:t>
            </a:r>
            <a:r>
              <a:rPr lang="en-US" sz="3600" dirty="0" smtClean="0"/>
              <a:t> </a:t>
            </a:r>
            <a:r>
              <a:rPr lang="en-US" sz="3600" dirty="0" err="1" smtClean="0"/>
              <a:t>penelitian</a:t>
            </a:r>
            <a:r>
              <a:rPr lang="en-US" sz="3600" dirty="0" smtClean="0"/>
              <a:t>  </a:t>
            </a:r>
            <a:r>
              <a:rPr lang="en-US" sz="3600" dirty="0" err="1" smtClean="0"/>
              <a:t>dengan</a:t>
            </a:r>
            <a:r>
              <a:rPr lang="en-US" sz="3600" dirty="0" smtClean="0"/>
              <a:t> </a:t>
            </a:r>
            <a:r>
              <a:rPr lang="en-US" sz="3600" dirty="0" err="1" smtClean="0"/>
              <a:t>populasi</a:t>
            </a:r>
            <a:endParaRPr lang="en-US" sz="3600" dirty="0" smtClean="0"/>
          </a:p>
          <a:p>
            <a:pPr marL="274320" indent="-274320" eaLnBrk="1" fontAlgn="auto" hangingPunct="1">
              <a:spcAft>
                <a:spcPts val="0"/>
              </a:spcAft>
              <a:buFont typeface="Arial" pitchFamily="34" charset="0"/>
              <a:buChar char="•"/>
              <a:defRPr/>
            </a:pPr>
            <a:endParaRPr lang="en-US" dirty="0" smtClean="0"/>
          </a:p>
        </p:txBody>
      </p:sp>
      <p:sp>
        <p:nvSpPr>
          <p:cNvPr id="2" name="Title 1"/>
          <p:cNvSpPr>
            <a:spLocks noGrp="1"/>
          </p:cNvSpPr>
          <p:nvPr>
            <p:ph type="title"/>
          </p:nvPr>
        </p:nvSpPr>
        <p:spPr>
          <a:xfrm>
            <a:off x="457200" y="320675"/>
            <a:ext cx="7239000" cy="1143000"/>
          </a:xfrm>
        </p:spPr>
        <p:txBody>
          <a:bodyPr rtlCol="0">
            <a:normAutofit fontScale="90000"/>
          </a:bodyPr>
          <a:lstStyle/>
          <a:p>
            <a:pPr eaLnBrk="1" fontAlgn="auto" hangingPunct="1">
              <a:spcAft>
                <a:spcPts val="0"/>
              </a:spcAft>
              <a:defRPr/>
            </a:pPr>
            <a:r>
              <a:rPr lang="en-US" dirty="0" err="1" smtClean="0"/>
              <a:t>Alasan</a:t>
            </a:r>
            <a:r>
              <a:rPr lang="en-US" dirty="0" smtClean="0"/>
              <a:t> </a:t>
            </a:r>
            <a:r>
              <a:rPr lang="en-US" dirty="0" err="1" smtClean="0"/>
              <a:t>Menggunakan</a:t>
            </a:r>
            <a:r>
              <a:rPr lang="en-US" dirty="0" smtClean="0"/>
              <a:t> </a:t>
            </a:r>
            <a:r>
              <a:rPr lang="en-US" dirty="0" err="1" smtClean="0"/>
              <a:t>Sampel</a:t>
            </a:r>
            <a:r>
              <a:rPr lang="en-US" dirty="0" smtClean="0"/>
              <a:t/>
            </a:r>
            <a:br>
              <a:rPr lang="en-US" dirty="0" smtClean="0"/>
            </a:br>
            <a:endParaRPr lang="en-US" dirty="0" smtClean="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algn="just" fontAlgn="auto">
              <a:spcAft>
                <a:spcPts val="0"/>
              </a:spcAft>
              <a:buFont typeface="Arial" pitchFamily="34" charset="0"/>
              <a:buNone/>
              <a:defRPr/>
            </a:pPr>
            <a:r>
              <a:rPr lang="en-US" sz="4000" dirty="0" err="1" smtClean="0"/>
              <a:t>Instrumen</a:t>
            </a:r>
            <a:r>
              <a:rPr lang="en-US" sz="4000" dirty="0" smtClean="0"/>
              <a:t> yang </a:t>
            </a:r>
            <a:r>
              <a:rPr lang="en-US" sz="4000" dirty="0" err="1" smtClean="0"/>
              <a:t>baik</a:t>
            </a:r>
            <a:r>
              <a:rPr lang="en-US" sz="4000" dirty="0" smtClean="0"/>
              <a:t> </a:t>
            </a:r>
            <a:r>
              <a:rPr lang="en-US" sz="4000" dirty="0" err="1" smtClean="0"/>
              <a:t>harus</a:t>
            </a:r>
            <a:r>
              <a:rPr lang="en-US" sz="4000" dirty="0" smtClean="0"/>
              <a:t> </a:t>
            </a:r>
            <a:r>
              <a:rPr lang="en-US" sz="4000" dirty="0" err="1" smtClean="0"/>
              <a:t>memenuhi</a:t>
            </a:r>
            <a:r>
              <a:rPr lang="en-US" sz="4000" dirty="0" smtClean="0"/>
              <a:t> </a:t>
            </a:r>
            <a:r>
              <a:rPr lang="en-US" sz="4000" dirty="0" err="1" smtClean="0"/>
              <a:t>dua</a:t>
            </a:r>
            <a:r>
              <a:rPr lang="en-US" sz="4000" dirty="0" smtClean="0"/>
              <a:t> </a:t>
            </a:r>
            <a:r>
              <a:rPr lang="en-US" sz="4000" dirty="0" err="1" smtClean="0"/>
              <a:t>persyaratan</a:t>
            </a:r>
            <a:r>
              <a:rPr lang="en-US" sz="4000" dirty="0" smtClean="0"/>
              <a:t> </a:t>
            </a:r>
            <a:r>
              <a:rPr lang="en-US" sz="4000" dirty="0" err="1" smtClean="0"/>
              <a:t>penting</a:t>
            </a:r>
            <a:r>
              <a:rPr lang="en-US" sz="4000" dirty="0" smtClean="0"/>
              <a:t> </a:t>
            </a:r>
            <a:r>
              <a:rPr lang="en-US" sz="4000" dirty="0" err="1" smtClean="0"/>
              <a:t>yaitu</a:t>
            </a:r>
            <a:r>
              <a:rPr lang="en-US" sz="4000" dirty="0" smtClean="0"/>
              <a:t>:</a:t>
            </a:r>
          </a:p>
          <a:p>
            <a:pPr marL="514350" indent="-514350" algn="just" fontAlgn="auto">
              <a:spcAft>
                <a:spcPts val="0"/>
              </a:spcAft>
              <a:buFont typeface="Arial" pitchFamily="34" charset="0"/>
              <a:buAutoNum type="arabicPeriod"/>
              <a:defRPr/>
            </a:pPr>
            <a:r>
              <a:rPr lang="en-US" sz="4000" dirty="0" smtClean="0"/>
              <a:t>Valid</a:t>
            </a:r>
          </a:p>
          <a:p>
            <a:pPr marL="514350" indent="-514350" algn="just" fontAlgn="auto">
              <a:spcAft>
                <a:spcPts val="0"/>
              </a:spcAft>
              <a:buFont typeface="Arial" pitchFamily="34" charset="0"/>
              <a:buAutoNum type="arabicPeriod"/>
              <a:defRPr/>
            </a:pPr>
            <a:r>
              <a:rPr lang="en-US" sz="4000" dirty="0" err="1" smtClean="0"/>
              <a:t>Reliabel</a:t>
            </a:r>
            <a:endParaRPr lang="en-US" sz="4000" dirty="0" smtClean="0"/>
          </a:p>
        </p:txBody>
      </p:sp>
      <p:sp>
        <p:nvSpPr>
          <p:cNvPr id="131074" name="Title 1"/>
          <p:cNvSpPr>
            <a:spLocks noGrp="1"/>
          </p:cNvSpPr>
          <p:nvPr>
            <p:ph type="title"/>
          </p:nvPr>
        </p:nvSpPr>
        <p:spPr/>
        <p:txBody>
          <a:bodyPr/>
          <a:lstStyle/>
          <a:p>
            <a:r>
              <a:rPr lang="en-US" smtClean="0"/>
              <a:t>Keampuhan Instrumen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Content Placeholder 2"/>
          <p:cNvSpPr>
            <a:spLocks noGrp="1"/>
          </p:cNvSpPr>
          <p:nvPr>
            <p:ph idx="1"/>
          </p:nvPr>
        </p:nvSpPr>
        <p:spPr/>
        <p:txBody>
          <a:bodyPr/>
          <a:lstStyle/>
          <a:p>
            <a:pPr algn="just"/>
            <a:r>
              <a:rPr lang="en-US" smtClean="0"/>
              <a:t>Validitas adalah suatu ukuran yang menunjukkan tingkat-tingkat kevalidan atau kesahihan sesuatu instrumen.</a:t>
            </a:r>
          </a:p>
          <a:p>
            <a:pPr algn="just"/>
            <a:r>
              <a:rPr lang="en-US" smtClean="0"/>
              <a:t>Reliabilitas menunjuk pada satu pengertian bahwa sesuatu instrumen cukup dapat dipercaya untuk digunakan sebagai alat pengumpul data karena instrumen tersebut sudah baik.</a:t>
            </a:r>
          </a:p>
        </p:txBody>
      </p:sp>
      <p:sp>
        <p:nvSpPr>
          <p:cNvPr id="132098" name="Title 1"/>
          <p:cNvSpPr>
            <a:spLocks noGrp="1"/>
          </p:cNvSpPr>
          <p:nvPr>
            <p:ph type="title"/>
          </p:nvPr>
        </p:nvSpPr>
        <p:spPr/>
        <p:txBody>
          <a:bodyPr/>
          <a:lstStyle/>
          <a:p>
            <a:r>
              <a:rPr lang="en-US" smtClean="0"/>
              <a:t>Validitas dan Reliabilitas</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err="1" smtClean="0"/>
              <a:t>Pertemuan</a:t>
            </a:r>
            <a:r>
              <a:rPr lang="en-US" dirty="0" smtClean="0"/>
              <a:t> X</a:t>
            </a:r>
            <a:r>
              <a:rPr lang="id-ID" dirty="0" smtClean="0"/>
              <a:t>I</a:t>
            </a:r>
            <a:endParaRPr lang="en-US" dirty="0"/>
          </a:p>
        </p:txBody>
      </p:sp>
      <p:sp>
        <p:nvSpPr>
          <p:cNvPr id="133123" name="Subtitle 2"/>
          <p:cNvSpPr>
            <a:spLocks noGrp="1"/>
          </p:cNvSpPr>
          <p:nvPr>
            <p:ph type="subTitle" idx="1"/>
          </p:nvPr>
        </p:nvSpPr>
        <p:spPr>
          <a:xfrm>
            <a:off x="533400" y="3228975"/>
            <a:ext cx="7854950" cy="1752600"/>
          </a:xfrm>
        </p:spPr>
        <p:txBody>
          <a:bodyPr/>
          <a:lstStyle/>
          <a:p>
            <a:pPr marR="0"/>
            <a:r>
              <a:rPr lang="en-US" sz="3200" smtClean="0"/>
              <a:t>Pengumpulan Data</a:t>
            </a:r>
          </a:p>
          <a:p>
            <a:pPr marR="0"/>
            <a:r>
              <a:rPr lang="en-US" sz="3200" smtClean="0"/>
              <a:t>(Kuesioner)</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Content Placeholder 2"/>
          <p:cNvSpPr>
            <a:spLocks noGrp="1"/>
          </p:cNvSpPr>
          <p:nvPr>
            <p:ph idx="1"/>
          </p:nvPr>
        </p:nvSpPr>
        <p:spPr/>
        <p:txBody>
          <a:bodyPr/>
          <a:lstStyle/>
          <a:p>
            <a:pPr algn="just">
              <a:buFont typeface="Wingdings 2" pitchFamily="18" charset="2"/>
              <a:buNone/>
            </a:pPr>
            <a:r>
              <a:rPr lang="en-US" smtClean="0"/>
              <a:t>	</a:t>
            </a:r>
            <a:r>
              <a:rPr lang="en-US" sz="4000" smtClean="0"/>
              <a:t>Kuisioner adalah sejumlah pertanyaan tertulis yang digunakan untuk memperoleh informasi dari responden dalam arti laporan tentang pribadinya ataupun hal-hal yang ia ketahui.</a:t>
            </a:r>
          </a:p>
        </p:txBody>
      </p:sp>
      <p:sp>
        <p:nvSpPr>
          <p:cNvPr id="134146" name="Title 1"/>
          <p:cNvSpPr>
            <a:spLocks noGrp="1"/>
          </p:cNvSpPr>
          <p:nvPr>
            <p:ph type="title"/>
          </p:nvPr>
        </p:nvSpPr>
        <p:spPr/>
        <p:txBody>
          <a:bodyPr/>
          <a:lstStyle/>
          <a:p>
            <a:r>
              <a:rPr lang="en-US" smtClean="0"/>
              <a:t>Kuisioner</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Content Placeholder 2"/>
          <p:cNvSpPr>
            <a:spLocks noGrp="1"/>
          </p:cNvSpPr>
          <p:nvPr>
            <p:ph idx="1"/>
          </p:nvPr>
        </p:nvSpPr>
        <p:spPr/>
        <p:txBody>
          <a:bodyPr/>
          <a:lstStyle/>
          <a:p>
            <a:pPr marL="514350" indent="-514350" algn="just">
              <a:buFont typeface="Calibri" pitchFamily="34" charset="0"/>
              <a:buAutoNum type="arabicPeriod"/>
            </a:pPr>
            <a:r>
              <a:rPr lang="en-US" sz="3600" smtClean="0"/>
              <a:t>Kuesioner terbuka, yang memberi kesempatan kepada responden untuk menjawab dengan kalimatnya sendiri</a:t>
            </a:r>
          </a:p>
          <a:p>
            <a:pPr marL="514350" indent="-514350" algn="just">
              <a:buFont typeface="Calibri" pitchFamily="34" charset="0"/>
              <a:buAutoNum type="arabicPeriod"/>
            </a:pPr>
            <a:r>
              <a:rPr lang="en-US" sz="3600" smtClean="0"/>
              <a:t>Kuesioner tertutup, yang disediakan jawabannya sehingga responden tinggal memilih</a:t>
            </a:r>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Kuesioner</a:t>
            </a:r>
            <a:r>
              <a:rPr lang="en-US" dirty="0" smtClean="0"/>
              <a:t> </a:t>
            </a:r>
            <a:r>
              <a:rPr lang="en-US" dirty="0" err="1" smtClean="0"/>
              <a:t>dipandang</a:t>
            </a:r>
            <a:r>
              <a:rPr lang="en-US" dirty="0" smtClean="0"/>
              <a:t> </a:t>
            </a:r>
            <a:r>
              <a:rPr lang="en-US" dirty="0" err="1" smtClean="0"/>
              <a:t>dari</a:t>
            </a:r>
            <a:r>
              <a:rPr lang="en-US" dirty="0" smtClean="0"/>
              <a:t> </a:t>
            </a:r>
            <a:r>
              <a:rPr lang="en-US" dirty="0" err="1" smtClean="0"/>
              <a:t>cara</a:t>
            </a:r>
            <a:r>
              <a:rPr lang="en-US" dirty="0" smtClean="0"/>
              <a:t> </a:t>
            </a:r>
            <a:r>
              <a:rPr lang="en-US" dirty="0" err="1" smtClean="0"/>
              <a:t>menjawab</a:t>
            </a:r>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Content Placeholder 2"/>
          <p:cNvSpPr>
            <a:spLocks noGrp="1"/>
          </p:cNvSpPr>
          <p:nvPr>
            <p:ph idx="1"/>
          </p:nvPr>
        </p:nvSpPr>
        <p:spPr/>
        <p:txBody>
          <a:bodyPr/>
          <a:lstStyle/>
          <a:p>
            <a:pPr marL="514350" indent="-514350" algn="just">
              <a:buFont typeface="Calibri" pitchFamily="34" charset="0"/>
              <a:buAutoNum type="arabicPeriod"/>
            </a:pPr>
            <a:r>
              <a:rPr lang="en-US" sz="4000" smtClean="0"/>
              <a:t>Kuesioner langsung, yaitu responden menjawab tentang dirinya</a:t>
            </a:r>
          </a:p>
          <a:p>
            <a:pPr marL="514350" indent="-514350" algn="just">
              <a:buFont typeface="Calibri" pitchFamily="34" charset="0"/>
              <a:buAutoNum type="arabicPeriod"/>
            </a:pPr>
            <a:r>
              <a:rPr lang="en-US" sz="4000" smtClean="0"/>
              <a:t>Kuesioner tidak langsung, yaitu jika responden menjawab tentang orang lain</a:t>
            </a:r>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Kuesioner</a:t>
            </a:r>
            <a:r>
              <a:rPr lang="en-US" dirty="0" smtClean="0"/>
              <a:t> </a:t>
            </a:r>
            <a:r>
              <a:rPr lang="en-US" dirty="0" err="1" smtClean="0"/>
              <a:t>dipandang</a:t>
            </a:r>
            <a:r>
              <a:rPr lang="en-US" dirty="0" smtClean="0"/>
              <a:t> </a:t>
            </a:r>
            <a:r>
              <a:rPr lang="en-US" dirty="0" err="1" smtClean="0"/>
              <a:t>dari</a:t>
            </a:r>
            <a:r>
              <a:rPr lang="en-US" dirty="0" smtClean="0"/>
              <a:t> </a:t>
            </a:r>
            <a:r>
              <a:rPr lang="en-US" dirty="0" err="1" smtClean="0"/>
              <a:t>jawaban</a:t>
            </a:r>
            <a:endParaRPr lang="en-US"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lgn="just" fontAlgn="auto">
              <a:spcAft>
                <a:spcPts val="0"/>
              </a:spcAft>
              <a:buClr>
                <a:schemeClr val="accent3"/>
              </a:buClr>
              <a:buFont typeface="+mj-lt"/>
              <a:buAutoNum type="arabicPeriod"/>
              <a:defRPr/>
            </a:pPr>
            <a:r>
              <a:rPr lang="en-US" dirty="0" err="1" smtClean="0"/>
              <a:t>Kuesioner</a:t>
            </a:r>
            <a:r>
              <a:rPr lang="en-US" dirty="0" smtClean="0"/>
              <a:t> </a:t>
            </a:r>
            <a:r>
              <a:rPr lang="en-US" dirty="0" err="1" smtClean="0"/>
              <a:t>pilihan</a:t>
            </a:r>
            <a:r>
              <a:rPr lang="en-US" dirty="0" smtClean="0"/>
              <a:t> </a:t>
            </a:r>
            <a:r>
              <a:rPr lang="en-US" dirty="0" err="1" smtClean="0"/>
              <a:t>ganda</a:t>
            </a:r>
            <a:r>
              <a:rPr lang="en-US" dirty="0" smtClean="0"/>
              <a:t>, yang </a:t>
            </a:r>
            <a:r>
              <a:rPr lang="en-US" dirty="0" err="1" smtClean="0"/>
              <a:t>dimaksud</a:t>
            </a:r>
            <a:r>
              <a:rPr lang="en-US" dirty="0" smtClean="0"/>
              <a:t> </a:t>
            </a:r>
            <a:r>
              <a:rPr lang="en-US" dirty="0" err="1" smtClean="0"/>
              <a:t>adalah</a:t>
            </a:r>
            <a:r>
              <a:rPr lang="en-US" dirty="0" smtClean="0"/>
              <a:t> </a:t>
            </a:r>
            <a:r>
              <a:rPr lang="en-US" dirty="0" err="1" smtClean="0"/>
              <a:t>sama</a:t>
            </a:r>
            <a:r>
              <a:rPr lang="en-US" dirty="0" smtClean="0"/>
              <a:t> </a:t>
            </a:r>
            <a:r>
              <a:rPr lang="en-US" dirty="0" err="1" smtClean="0"/>
              <a:t>dengan</a:t>
            </a:r>
            <a:r>
              <a:rPr lang="en-US" dirty="0" smtClean="0"/>
              <a:t> </a:t>
            </a:r>
            <a:r>
              <a:rPr lang="en-US" dirty="0" err="1" smtClean="0"/>
              <a:t>kuesioner</a:t>
            </a:r>
            <a:r>
              <a:rPr lang="en-US" dirty="0" smtClean="0"/>
              <a:t> </a:t>
            </a:r>
            <a:r>
              <a:rPr lang="en-US" dirty="0" err="1" smtClean="0"/>
              <a:t>tertutup</a:t>
            </a:r>
            <a:r>
              <a:rPr lang="en-US" dirty="0" smtClean="0"/>
              <a:t>.</a:t>
            </a:r>
          </a:p>
          <a:p>
            <a:pPr marL="514350" indent="-514350" algn="just" fontAlgn="auto">
              <a:spcAft>
                <a:spcPts val="0"/>
              </a:spcAft>
              <a:buClr>
                <a:schemeClr val="accent3"/>
              </a:buClr>
              <a:buFont typeface="+mj-lt"/>
              <a:buAutoNum type="arabicPeriod"/>
              <a:defRPr/>
            </a:pPr>
            <a:r>
              <a:rPr lang="en-US" dirty="0" err="1" smtClean="0"/>
              <a:t>Kuesioner</a:t>
            </a:r>
            <a:r>
              <a:rPr lang="en-US" dirty="0" smtClean="0"/>
              <a:t> </a:t>
            </a:r>
            <a:r>
              <a:rPr lang="en-US" dirty="0" err="1" smtClean="0"/>
              <a:t>isian</a:t>
            </a:r>
            <a:r>
              <a:rPr lang="en-US" dirty="0" smtClean="0"/>
              <a:t>, yang </a:t>
            </a:r>
            <a:r>
              <a:rPr lang="en-US" dirty="0" err="1" smtClean="0"/>
              <a:t>dimaksud</a:t>
            </a:r>
            <a:r>
              <a:rPr lang="en-US" dirty="0" smtClean="0"/>
              <a:t> </a:t>
            </a:r>
            <a:r>
              <a:rPr lang="en-US" dirty="0" err="1" smtClean="0"/>
              <a:t>adalah</a:t>
            </a:r>
            <a:r>
              <a:rPr lang="en-US" dirty="0" smtClean="0"/>
              <a:t> </a:t>
            </a:r>
            <a:r>
              <a:rPr lang="en-US" dirty="0" err="1" smtClean="0"/>
              <a:t>kuesioner</a:t>
            </a:r>
            <a:r>
              <a:rPr lang="en-US" dirty="0" smtClean="0"/>
              <a:t> </a:t>
            </a:r>
            <a:r>
              <a:rPr lang="en-US" dirty="0" err="1" smtClean="0"/>
              <a:t>terbuka</a:t>
            </a:r>
            <a:endParaRPr lang="en-US" dirty="0" smtClean="0"/>
          </a:p>
          <a:p>
            <a:pPr marL="514350" indent="-514350" algn="just" fontAlgn="auto">
              <a:spcAft>
                <a:spcPts val="0"/>
              </a:spcAft>
              <a:buClr>
                <a:schemeClr val="accent3"/>
              </a:buClr>
              <a:buFont typeface="+mj-lt"/>
              <a:buAutoNum type="arabicPeriod"/>
              <a:defRPr/>
            </a:pPr>
            <a:r>
              <a:rPr lang="en-US" dirty="0" smtClean="0"/>
              <a:t>Check-list, </a:t>
            </a:r>
            <a:r>
              <a:rPr lang="en-US" dirty="0" err="1" smtClean="0"/>
              <a:t>sebuah</a:t>
            </a:r>
            <a:r>
              <a:rPr lang="en-US" dirty="0" smtClean="0"/>
              <a:t> </a:t>
            </a:r>
            <a:r>
              <a:rPr lang="en-US" dirty="0" err="1" smtClean="0"/>
              <a:t>daftar</a:t>
            </a:r>
            <a:r>
              <a:rPr lang="en-US" dirty="0" smtClean="0"/>
              <a:t> </a:t>
            </a:r>
            <a:r>
              <a:rPr lang="en-US" dirty="0" err="1" smtClean="0"/>
              <a:t>dimana</a:t>
            </a:r>
            <a:r>
              <a:rPr lang="en-US" dirty="0" smtClean="0"/>
              <a:t> </a:t>
            </a:r>
            <a:r>
              <a:rPr lang="en-US" dirty="0" err="1" smtClean="0"/>
              <a:t>responden</a:t>
            </a:r>
            <a:r>
              <a:rPr lang="en-US" dirty="0" smtClean="0"/>
              <a:t> </a:t>
            </a:r>
            <a:r>
              <a:rPr lang="en-US" dirty="0" err="1" smtClean="0"/>
              <a:t>tinggal</a:t>
            </a:r>
            <a:r>
              <a:rPr lang="en-US" dirty="0" smtClean="0"/>
              <a:t> </a:t>
            </a:r>
            <a:r>
              <a:rPr lang="en-US" dirty="0" err="1" smtClean="0"/>
              <a:t>membubuhkan</a:t>
            </a:r>
            <a:r>
              <a:rPr lang="en-US" dirty="0" smtClean="0"/>
              <a:t> </a:t>
            </a:r>
            <a:r>
              <a:rPr lang="en-US" dirty="0" err="1" smtClean="0"/>
              <a:t>tanda</a:t>
            </a:r>
            <a:r>
              <a:rPr lang="en-US" dirty="0" smtClean="0"/>
              <a:t> check (√) </a:t>
            </a:r>
            <a:r>
              <a:rPr lang="en-US" dirty="0" err="1" smtClean="0"/>
              <a:t>pada</a:t>
            </a:r>
            <a:r>
              <a:rPr lang="en-US" dirty="0" smtClean="0"/>
              <a:t> </a:t>
            </a:r>
            <a:r>
              <a:rPr lang="en-US" dirty="0" err="1" smtClean="0"/>
              <a:t>kolom</a:t>
            </a:r>
            <a:r>
              <a:rPr lang="en-US" dirty="0" smtClean="0"/>
              <a:t> yang </a:t>
            </a:r>
            <a:r>
              <a:rPr lang="en-US" dirty="0" err="1" smtClean="0"/>
              <a:t>sesuai</a:t>
            </a:r>
            <a:endParaRPr lang="en-US" dirty="0" smtClean="0"/>
          </a:p>
          <a:p>
            <a:pPr marL="514350" indent="-514350" algn="just" fontAlgn="auto">
              <a:spcAft>
                <a:spcPts val="0"/>
              </a:spcAft>
              <a:buClr>
                <a:schemeClr val="accent3"/>
              </a:buClr>
              <a:buFont typeface="+mj-lt"/>
              <a:buAutoNum type="arabicPeriod"/>
              <a:defRPr/>
            </a:pPr>
            <a:r>
              <a:rPr lang="en-US" dirty="0" smtClean="0"/>
              <a:t>Rating scale (</a:t>
            </a:r>
            <a:r>
              <a:rPr lang="en-US" dirty="0" err="1" smtClean="0"/>
              <a:t>skala</a:t>
            </a:r>
            <a:r>
              <a:rPr lang="en-US" dirty="0" smtClean="0"/>
              <a:t> </a:t>
            </a:r>
            <a:r>
              <a:rPr lang="en-US" dirty="0" err="1" smtClean="0"/>
              <a:t>bertingkat</a:t>
            </a:r>
            <a:r>
              <a:rPr lang="en-US" dirty="0" smtClean="0"/>
              <a:t>), </a:t>
            </a:r>
            <a:r>
              <a:rPr lang="en-US" dirty="0" err="1" smtClean="0"/>
              <a:t>yaitu</a:t>
            </a:r>
            <a:r>
              <a:rPr lang="en-US" dirty="0" smtClean="0"/>
              <a:t> </a:t>
            </a:r>
            <a:r>
              <a:rPr lang="en-US" dirty="0" err="1" smtClean="0"/>
              <a:t>sebuah</a:t>
            </a:r>
            <a:r>
              <a:rPr lang="en-US" dirty="0" smtClean="0"/>
              <a:t> </a:t>
            </a:r>
            <a:r>
              <a:rPr lang="en-US" dirty="0" err="1" smtClean="0"/>
              <a:t>pernyataan</a:t>
            </a:r>
            <a:r>
              <a:rPr lang="en-US" dirty="0" smtClean="0"/>
              <a:t> </a:t>
            </a:r>
            <a:r>
              <a:rPr lang="en-US" dirty="0" err="1" smtClean="0"/>
              <a:t>diikuti</a:t>
            </a:r>
            <a:r>
              <a:rPr lang="en-US" dirty="0" smtClean="0"/>
              <a:t> </a:t>
            </a:r>
            <a:r>
              <a:rPr lang="en-US" dirty="0" err="1" smtClean="0"/>
              <a:t>oleh</a:t>
            </a:r>
            <a:r>
              <a:rPr lang="en-US" dirty="0" smtClean="0"/>
              <a:t> </a:t>
            </a:r>
            <a:r>
              <a:rPr lang="en-US" dirty="0" err="1" smtClean="0"/>
              <a:t>kolom-kolom</a:t>
            </a:r>
            <a:r>
              <a:rPr lang="en-US" dirty="0" smtClean="0"/>
              <a:t> yang </a:t>
            </a:r>
            <a:r>
              <a:rPr lang="en-US" dirty="0" err="1" smtClean="0"/>
              <a:t>menunjukkan</a:t>
            </a:r>
            <a:r>
              <a:rPr lang="en-US" dirty="0" smtClean="0"/>
              <a:t> </a:t>
            </a:r>
            <a:r>
              <a:rPr lang="en-US" dirty="0" err="1" smtClean="0"/>
              <a:t>tingkatan-tingkatan</a:t>
            </a:r>
            <a:r>
              <a:rPr lang="en-US" dirty="0" smtClean="0"/>
              <a:t> </a:t>
            </a:r>
            <a:r>
              <a:rPr lang="en-US" dirty="0" err="1" smtClean="0"/>
              <a:t>misalnya</a:t>
            </a:r>
            <a:r>
              <a:rPr lang="en-US" dirty="0" smtClean="0"/>
              <a:t> </a:t>
            </a:r>
            <a:r>
              <a:rPr lang="en-US" dirty="0" err="1" smtClean="0"/>
              <a:t>mulai</a:t>
            </a:r>
            <a:r>
              <a:rPr lang="en-US" dirty="0" smtClean="0"/>
              <a:t> </a:t>
            </a:r>
            <a:r>
              <a:rPr lang="en-US" dirty="0" err="1" smtClean="0"/>
              <a:t>dari</a:t>
            </a:r>
            <a:r>
              <a:rPr lang="en-US" dirty="0" smtClean="0"/>
              <a:t> </a:t>
            </a:r>
            <a:r>
              <a:rPr lang="en-US" dirty="0" err="1" smtClean="0"/>
              <a:t>sangat</a:t>
            </a:r>
            <a:r>
              <a:rPr lang="en-US" dirty="0" smtClean="0"/>
              <a:t> </a:t>
            </a:r>
            <a:r>
              <a:rPr lang="en-US" dirty="0" err="1" smtClean="0"/>
              <a:t>setuju</a:t>
            </a:r>
            <a:r>
              <a:rPr lang="en-US" dirty="0" smtClean="0"/>
              <a:t> </a:t>
            </a:r>
            <a:r>
              <a:rPr lang="en-US" dirty="0" err="1" smtClean="0"/>
              <a:t>sampai</a:t>
            </a:r>
            <a:r>
              <a:rPr lang="en-US" dirty="0" smtClean="0"/>
              <a:t> </a:t>
            </a:r>
            <a:r>
              <a:rPr lang="en-US" dirty="0" err="1" smtClean="0"/>
              <a:t>ke</a:t>
            </a:r>
            <a:r>
              <a:rPr lang="en-US" dirty="0" smtClean="0"/>
              <a:t> </a:t>
            </a:r>
            <a:r>
              <a:rPr lang="en-US" dirty="0" err="1" smtClean="0"/>
              <a:t>sangat</a:t>
            </a:r>
            <a:r>
              <a:rPr lang="en-US" dirty="0" smtClean="0"/>
              <a:t> </a:t>
            </a:r>
            <a:r>
              <a:rPr lang="en-US" dirty="0" err="1" smtClean="0"/>
              <a:t>tidak</a:t>
            </a:r>
            <a:r>
              <a:rPr lang="en-US" dirty="0" smtClean="0"/>
              <a:t> </a:t>
            </a:r>
            <a:r>
              <a:rPr lang="en-US" dirty="0" err="1" smtClean="0"/>
              <a:t>setuju</a:t>
            </a:r>
            <a:r>
              <a:rPr lang="en-US" dirty="0" smtClean="0"/>
              <a:t>.</a:t>
            </a:r>
            <a:endParaRPr lang="en-US" dirty="0"/>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Kuesioner</a:t>
            </a:r>
            <a:r>
              <a:rPr lang="en-US" dirty="0" smtClean="0"/>
              <a:t> </a:t>
            </a:r>
            <a:r>
              <a:rPr lang="en-US" dirty="0" err="1" smtClean="0"/>
              <a:t>dipandang</a:t>
            </a:r>
            <a:r>
              <a:rPr lang="en-US" dirty="0" smtClean="0"/>
              <a:t> </a:t>
            </a:r>
            <a:r>
              <a:rPr lang="en-US" dirty="0" err="1" smtClean="0"/>
              <a:t>dari</a:t>
            </a:r>
            <a:r>
              <a:rPr lang="en-US" dirty="0" smtClean="0"/>
              <a:t>  </a:t>
            </a:r>
            <a:r>
              <a:rPr lang="en-US" dirty="0" err="1" smtClean="0"/>
              <a:t>bentuknya</a:t>
            </a:r>
            <a:endParaRPr lang="en-US"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fontAlgn="auto">
              <a:spcAft>
                <a:spcPts val="0"/>
              </a:spcAft>
              <a:buClr>
                <a:schemeClr val="accent3"/>
              </a:buClr>
              <a:buFont typeface="+mj-lt"/>
              <a:buAutoNum type="arabicPeriod"/>
              <a:defRPr/>
            </a:pPr>
            <a:r>
              <a:rPr lang="en-US" dirty="0" err="1" smtClean="0"/>
              <a:t>Tidak</a:t>
            </a:r>
            <a:r>
              <a:rPr lang="en-US" dirty="0" smtClean="0"/>
              <a:t> </a:t>
            </a:r>
            <a:r>
              <a:rPr lang="en-US" dirty="0" err="1" smtClean="0"/>
              <a:t>memerlukan</a:t>
            </a:r>
            <a:r>
              <a:rPr lang="en-US" dirty="0" smtClean="0"/>
              <a:t> </a:t>
            </a:r>
            <a:r>
              <a:rPr lang="en-US" dirty="0" err="1" smtClean="0"/>
              <a:t>hadirnya</a:t>
            </a:r>
            <a:r>
              <a:rPr lang="en-US" dirty="0" smtClean="0"/>
              <a:t> </a:t>
            </a:r>
            <a:r>
              <a:rPr lang="en-US" dirty="0" err="1" smtClean="0"/>
              <a:t>peneliti</a:t>
            </a:r>
            <a:endParaRPr lang="en-US" dirty="0" smtClean="0"/>
          </a:p>
          <a:p>
            <a:pPr marL="514350" indent="-514350" algn="just" fontAlgn="auto">
              <a:spcAft>
                <a:spcPts val="0"/>
              </a:spcAft>
              <a:buClr>
                <a:schemeClr val="accent3"/>
              </a:buClr>
              <a:buFont typeface="+mj-lt"/>
              <a:buAutoNum type="arabicPeriod"/>
              <a:defRPr/>
            </a:pPr>
            <a:r>
              <a:rPr lang="en-US" dirty="0" err="1" smtClean="0"/>
              <a:t>Dapat</a:t>
            </a:r>
            <a:r>
              <a:rPr lang="en-US" dirty="0" smtClean="0"/>
              <a:t> </a:t>
            </a:r>
            <a:r>
              <a:rPr lang="en-US" dirty="0" err="1" smtClean="0"/>
              <a:t>dibagikan</a:t>
            </a:r>
            <a:r>
              <a:rPr lang="en-US" dirty="0" smtClean="0"/>
              <a:t> </a:t>
            </a:r>
            <a:r>
              <a:rPr lang="en-US" dirty="0" err="1" smtClean="0"/>
              <a:t>secara</a:t>
            </a:r>
            <a:r>
              <a:rPr lang="en-US" dirty="0" smtClean="0"/>
              <a:t> </a:t>
            </a:r>
            <a:r>
              <a:rPr lang="en-US" dirty="0" err="1" smtClean="0"/>
              <a:t>serentak</a:t>
            </a:r>
            <a:r>
              <a:rPr lang="id-ID" dirty="0" smtClean="0"/>
              <a:t> </a:t>
            </a:r>
            <a:r>
              <a:rPr lang="en-US" dirty="0" err="1" smtClean="0"/>
              <a:t>kepada</a:t>
            </a:r>
            <a:r>
              <a:rPr lang="en-US" dirty="0" smtClean="0"/>
              <a:t> </a:t>
            </a:r>
            <a:r>
              <a:rPr lang="en-US" dirty="0" err="1" smtClean="0"/>
              <a:t>banyak</a:t>
            </a:r>
            <a:r>
              <a:rPr lang="en-US" dirty="0" smtClean="0"/>
              <a:t> </a:t>
            </a:r>
            <a:r>
              <a:rPr lang="en-US" dirty="0" err="1" smtClean="0"/>
              <a:t>responden</a:t>
            </a:r>
            <a:endParaRPr lang="en-US" dirty="0" smtClean="0"/>
          </a:p>
          <a:p>
            <a:pPr marL="514350" indent="-514350" algn="just" fontAlgn="auto">
              <a:spcAft>
                <a:spcPts val="0"/>
              </a:spcAft>
              <a:buClr>
                <a:schemeClr val="accent3"/>
              </a:buClr>
              <a:buFont typeface="+mj-lt"/>
              <a:buAutoNum type="arabicPeriod"/>
              <a:defRPr/>
            </a:pPr>
            <a:r>
              <a:rPr lang="en-US" dirty="0" err="1" smtClean="0"/>
              <a:t>Dapat</a:t>
            </a:r>
            <a:r>
              <a:rPr lang="en-US" dirty="0" smtClean="0"/>
              <a:t> </a:t>
            </a:r>
            <a:r>
              <a:rPr lang="en-US" dirty="0" err="1" smtClean="0"/>
              <a:t>dijawab</a:t>
            </a:r>
            <a:r>
              <a:rPr lang="en-US" dirty="0" smtClean="0"/>
              <a:t> </a:t>
            </a:r>
            <a:r>
              <a:rPr lang="en-US" dirty="0" err="1" smtClean="0"/>
              <a:t>oleh</a:t>
            </a:r>
            <a:r>
              <a:rPr lang="en-US" dirty="0" smtClean="0"/>
              <a:t> </a:t>
            </a:r>
            <a:r>
              <a:rPr lang="en-US" dirty="0" err="1" smtClean="0"/>
              <a:t>responden</a:t>
            </a:r>
            <a:r>
              <a:rPr lang="en-US" dirty="0" smtClean="0"/>
              <a:t> </a:t>
            </a:r>
            <a:r>
              <a:rPr lang="en-US" dirty="0" err="1" smtClean="0"/>
              <a:t>menurut</a:t>
            </a:r>
            <a:r>
              <a:rPr lang="en-US" dirty="0" smtClean="0"/>
              <a:t> </a:t>
            </a:r>
            <a:r>
              <a:rPr lang="en-US" dirty="0" err="1" smtClean="0"/>
              <a:t>kecepatannya</a:t>
            </a:r>
            <a:r>
              <a:rPr lang="en-US" dirty="0" smtClean="0"/>
              <a:t> </a:t>
            </a:r>
            <a:r>
              <a:rPr lang="en-US" dirty="0" err="1" smtClean="0"/>
              <a:t>masing-masing</a:t>
            </a:r>
            <a:r>
              <a:rPr lang="en-US" dirty="0" smtClean="0"/>
              <a:t>, </a:t>
            </a:r>
            <a:r>
              <a:rPr lang="en-US" dirty="0" err="1" smtClean="0"/>
              <a:t>dan</a:t>
            </a:r>
            <a:r>
              <a:rPr lang="en-US" dirty="0" smtClean="0"/>
              <a:t> </a:t>
            </a:r>
            <a:r>
              <a:rPr lang="en-US" dirty="0" err="1" smtClean="0"/>
              <a:t>menurut</a:t>
            </a:r>
            <a:r>
              <a:rPr lang="en-US" dirty="0" smtClean="0"/>
              <a:t> </a:t>
            </a:r>
            <a:r>
              <a:rPr lang="en-US" dirty="0" err="1" smtClean="0"/>
              <a:t>waktu</a:t>
            </a:r>
            <a:r>
              <a:rPr lang="en-US" dirty="0" smtClean="0"/>
              <a:t> </a:t>
            </a:r>
            <a:r>
              <a:rPr lang="en-US" dirty="0" err="1" smtClean="0"/>
              <a:t>senggang</a:t>
            </a:r>
            <a:r>
              <a:rPr lang="en-US" dirty="0" smtClean="0"/>
              <a:t> </a:t>
            </a:r>
            <a:r>
              <a:rPr lang="en-US" dirty="0" err="1" smtClean="0"/>
              <a:t>responden</a:t>
            </a:r>
            <a:endParaRPr lang="en-US" dirty="0" smtClean="0"/>
          </a:p>
          <a:p>
            <a:pPr marL="514350" indent="-514350" algn="just" fontAlgn="auto">
              <a:spcAft>
                <a:spcPts val="0"/>
              </a:spcAft>
              <a:buClr>
                <a:schemeClr val="accent3"/>
              </a:buClr>
              <a:buFont typeface="+mj-lt"/>
              <a:buAutoNum type="arabicPeriod"/>
              <a:defRPr/>
            </a:pPr>
            <a:r>
              <a:rPr lang="en-US" dirty="0" err="1" smtClean="0"/>
              <a:t>Dapat</a:t>
            </a:r>
            <a:r>
              <a:rPr lang="en-US" dirty="0" smtClean="0"/>
              <a:t> </a:t>
            </a:r>
            <a:r>
              <a:rPr lang="en-US" dirty="0" err="1" smtClean="0"/>
              <a:t>dibuat</a:t>
            </a:r>
            <a:r>
              <a:rPr lang="en-US" dirty="0" smtClean="0"/>
              <a:t> </a:t>
            </a:r>
            <a:r>
              <a:rPr lang="en-US" dirty="0" err="1" smtClean="0"/>
              <a:t>anonim</a:t>
            </a:r>
            <a:r>
              <a:rPr lang="en-US" dirty="0" smtClean="0"/>
              <a:t> </a:t>
            </a:r>
            <a:r>
              <a:rPr lang="en-US" dirty="0" err="1" smtClean="0"/>
              <a:t>sehingga</a:t>
            </a:r>
            <a:r>
              <a:rPr lang="en-US" dirty="0" smtClean="0"/>
              <a:t> </a:t>
            </a:r>
            <a:r>
              <a:rPr lang="en-US" dirty="0" err="1" smtClean="0"/>
              <a:t>responden</a:t>
            </a:r>
            <a:r>
              <a:rPr lang="en-US" dirty="0" smtClean="0"/>
              <a:t> </a:t>
            </a:r>
            <a:r>
              <a:rPr lang="en-US" dirty="0" err="1" smtClean="0"/>
              <a:t>bebas</a:t>
            </a:r>
            <a:r>
              <a:rPr lang="en-US" dirty="0" smtClean="0"/>
              <a:t> </a:t>
            </a:r>
            <a:r>
              <a:rPr lang="en-US" dirty="0" err="1" smtClean="0"/>
              <a:t>jujur</a:t>
            </a:r>
            <a:r>
              <a:rPr lang="en-US" dirty="0" smtClean="0"/>
              <a:t> </a:t>
            </a:r>
            <a:r>
              <a:rPr lang="en-US" dirty="0" err="1" smtClean="0"/>
              <a:t>dan</a:t>
            </a:r>
            <a:r>
              <a:rPr lang="en-US" dirty="0" smtClean="0"/>
              <a:t> </a:t>
            </a:r>
            <a:r>
              <a:rPr lang="en-US" dirty="0" err="1" smtClean="0"/>
              <a:t>tidak</a:t>
            </a:r>
            <a:r>
              <a:rPr lang="en-US" dirty="0" smtClean="0"/>
              <a:t> </a:t>
            </a:r>
            <a:r>
              <a:rPr lang="en-US" dirty="0" err="1" smtClean="0"/>
              <a:t>malu-malu</a:t>
            </a:r>
            <a:r>
              <a:rPr lang="en-US" dirty="0" smtClean="0"/>
              <a:t> </a:t>
            </a:r>
            <a:r>
              <a:rPr lang="en-US" dirty="0" err="1" smtClean="0"/>
              <a:t>menjawab</a:t>
            </a:r>
            <a:endParaRPr lang="en-US" dirty="0" smtClean="0"/>
          </a:p>
          <a:p>
            <a:pPr marL="514350" indent="-514350" algn="just" fontAlgn="auto">
              <a:spcAft>
                <a:spcPts val="0"/>
              </a:spcAft>
              <a:buClr>
                <a:schemeClr val="accent3"/>
              </a:buClr>
              <a:buFont typeface="+mj-lt"/>
              <a:buAutoNum type="arabicPeriod"/>
              <a:defRPr/>
            </a:pPr>
            <a:r>
              <a:rPr lang="en-US" dirty="0" err="1" smtClean="0"/>
              <a:t>Dapat</a:t>
            </a:r>
            <a:r>
              <a:rPr lang="en-US" dirty="0" smtClean="0"/>
              <a:t> </a:t>
            </a:r>
            <a:r>
              <a:rPr lang="en-US" dirty="0" err="1" smtClean="0"/>
              <a:t>dibuat</a:t>
            </a:r>
            <a:r>
              <a:rPr lang="en-US" dirty="0" smtClean="0"/>
              <a:t> </a:t>
            </a:r>
            <a:r>
              <a:rPr lang="en-US" dirty="0" err="1" smtClean="0"/>
              <a:t>terstandar</a:t>
            </a:r>
            <a:r>
              <a:rPr lang="en-US" dirty="0" smtClean="0"/>
              <a:t> </a:t>
            </a:r>
            <a:r>
              <a:rPr lang="en-US" dirty="0" err="1" smtClean="0"/>
              <a:t>sehingga</a:t>
            </a:r>
            <a:r>
              <a:rPr lang="en-US" dirty="0" smtClean="0"/>
              <a:t> </a:t>
            </a:r>
            <a:r>
              <a:rPr lang="en-US" dirty="0" err="1" smtClean="0"/>
              <a:t>bagi</a:t>
            </a:r>
            <a:r>
              <a:rPr lang="en-US" dirty="0" smtClean="0"/>
              <a:t> </a:t>
            </a:r>
            <a:r>
              <a:rPr lang="en-US" dirty="0" err="1" smtClean="0"/>
              <a:t>semua</a:t>
            </a:r>
            <a:r>
              <a:rPr lang="en-US" dirty="0" smtClean="0"/>
              <a:t> </a:t>
            </a:r>
            <a:r>
              <a:rPr lang="en-US" dirty="0" err="1" smtClean="0"/>
              <a:t>responden</a:t>
            </a:r>
            <a:r>
              <a:rPr lang="en-US" dirty="0" smtClean="0"/>
              <a:t> </a:t>
            </a:r>
            <a:r>
              <a:rPr lang="en-US" dirty="0" err="1" smtClean="0"/>
              <a:t>dapat</a:t>
            </a:r>
            <a:r>
              <a:rPr lang="en-US" dirty="0" smtClean="0"/>
              <a:t> </a:t>
            </a:r>
            <a:r>
              <a:rPr lang="en-US" dirty="0" err="1" smtClean="0"/>
              <a:t>diberi</a:t>
            </a:r>
            <a:r>
              <a:rPr lang="en-US" dirty="0" smtClean="0"/>
              <a:t> </a:t>
            </a:r>
            <a:r>
              <a:rPr lang="en-US" dirty="0" err="1" smtClean="0"/>
              <a:t>pertanyaan</a:t>
            </a:r>
            <a:r>
              <a:rPr lang="en-US" dirty="0" smtClean="0"/>
              <a:t> yang </a:t>
            </a:r>
            <a:r>
              <a:rPr lang="en-US" dirty="0" err="1" smtClean="0"/>
              <a:t>benar-benar</a:t>
            </a:r>
            <a:r>
              <a:rPr lang="en-US" dirty="0" smtClean="0"/>
              <a:t> </a:t>
            </a:r>
            <a:r>
              <a:rPr lang="en-US" dirty="0" err="1" smtClean="0"/>
              <a:t>sama</a:t>
            </a:r>
            <a:endParaRPr lang="en-US" dirty="0" smtClean="0"/>
          </a:p>
          <a:p>
            <a:pPr marL="514350" indent="-514350" fontAlgn="auto">
              <a:spcAft>
                <a:spcPts val="0"/>
              </a:spcAft>
              <a:buClr>
                <a:schemeClr val="accent3"/>
              </a:buClr>
              <a:buFont typeface="+mj-lt"/>
              <a:buAutoNum type="arabicPeriod"/>
              <a:defRPr/>
            </a:pPr>
            <a:endParaRPr lang="en-US" dirty="0"/>
          </a:p>
        </p:txBody>
      </p:sp>
      <p:sp>
        <p:nvSpPr>
          <p:cNvPr id="138242" name="Title 1"/>
          <p:cNvSpPr>
            <a:spLocks noGrp="1"/>
          </p:cNvSpPr>
          <p:nvPr>
            <p:ph type="title"/>
          </p:nvPr>
        </p:nvSpPr>
        <p:spPr/>
        <p:txBody>
          <a:bodyPr/>
          <a:lstStyle/>
          <a:p>
            <a:r>
              <a:rPr lang="en-US" smtClean="0"/>
              <a:t>Keuntungan Kuesioner</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Content Placeholder 2"/>
          <p:cNvSpPr>
            <a:spLocks noGrp="1"/>
          </p:cNvSpPr>
          <p:nvPr>
            <p:ph idx="1"/>
          </p:nvPr>
        </p:nvSpPr>
        <p:spPr/>
        <p:txBody>
          <a:bodyPr>
            <a:normAutofit lnSpcReduction="10000"/>
          </a:bodyPr>
          <a:lstStyle/>
          <a:p>
            <a:pPr marL="514350" indent="-514350" algn="just">
              <a:buFont typeface="Calibri" pitchFamily="34" charset="0"/>
              <a:buAutoNum type="arabicPeriod"/>
            </a:pPr>
            <a:r>
              <a:rPr lang="en-US" smtClean="0"/>
              <a:t>Responden seringtidak teliti dalam menjawab sehingga ada pertanyaan yang terlewati tidak dijawab.</a:t>
            </a:r>
          </a:p>
          <a:p>
            <a:pPr marL="514350" indent="-514350" algn="just">
              <a:buFont typeface="Calibri" pitchFamily="34" charset="0"/>
              <a:buAutoNum type="arabicPeriod"/>
            </a:pPr>
            <a:r>
              <a:rPr lang="en-US" smtClean="0"/>
              <a:t>Seringkali sukar dicari validitasnya</a:t>
            </a:r>
          </a:p>
          <a:p>
            <a:pPr marL="514350" indent="-514350" algn="just">
              <a:buFont typeface="Calibri" pitchFamily="34" charset="0"/>
              <a:buAutoNum type="arabicPeriod"/>
            </a:pPr>
            <a:r>
              <a:rPr lang="en-US" smtClean="0"/>
              <a:t>Walaupun dibuat anonim, kadang-kadang responden dengan sengaja memberikan jawaban yang tidak jujur.</a:t>
            </a:r>
          </a:p>
          <a:p>
            <a:pPr marL="514350" indent="-514350" algn="just">
              <a:buFont typeface="Calibri" pitchFamily="34" charset="0"/>
              <a:buAutoNum type="arabicPeriod"/>
            </a:pPr>
            <a:r>
              <a:rPr lang="en-US" smtClean="0"/>
              <a:t>Seringkali tidak kembali, terutama jika lewat pos.</a:t>
            </a:r>
          </a:p>
          <a:p>
            <a:pPr marL="514350" indent="-514350" algn="just">
              <a:buFont typeface="Calibri" pitchFamily="34" charset="0"/>
              <a:buAutoNum type="arabicPeriod"/>
            </a:pPr>
            <a:r>
              <a:rPr lang="en-US" smtClean="0"/>
              <a:t>Waktu pengembaliannya tidak bersama-sama</a:t>
            </a:r>
          </a:p>
        </p:txBody>
      </p:sp>
      <p:sp>
        <p:nvSpPr>
          <p:cNvPr id="139266" name="Title 1"/>
          <p:cNvSpPr>
            <a:spLocks noGrp="1"/>
          </p:cNvSpPr>
          <p:nvPr>
            <p:ph type="title"/>
          </p:nvPr>
        </p:nvSpPr>
        <p:spPr/>
        <p:txBody>
          <a:bodyPr/>
          <a:lstStyle/>
          <a:p>
            <a:r>
              <a:rPr lang="en-US" smtClean="0"/>
              <a:t>Kelemahan Kuesioner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Content Placeholder 2"/>
          <p:cNvSpPr>
            <a:spLocks noGrp="1"/>
          </p:cNvSpPr>
          <p:nvPr>
            <p:ph idx="1"/>
          </p:nvPr>
        </p:nvSpPr>
        <p:spPr/>
        <p:txBody>
          <a:bodyPr>
            <a:normAutofit lnSpcReduction="10000"/>
          </a:bodyPr>
          <a:lstStyle/>
          <a:p>
            <a:pPr marL="514350" indent="-514350">
              <a:buFont typeface="Calibri" pitchFamily="34" charset="0"/>
              <a:buAutoNum type="arabicPeriod"/>
            </a:pPr>
            <a:r>
              <a:rPr lang="en-US" smtClean="0"/>
              <a:t>Tentukan  sasaran</a:t>
            </a:r>
          </a:p>
          <a:p>
            <a:pPr marL="514350" indent="-514350">
              <a:buFont typeface="Calibri" pitchFamily="34" charset="0"/>
              <a:buAutoNum type="arabicPeriod"/>
            </a:pPr>
            <a:r>
              <a:rPr lang="en-US" smtClean="0"/>
              <a:t>Bagaimana akan diterapkan</a:t>
            </a:r>
          </a:p>
          <a:p>
            <a:pPr marL="514350" indent="-514350">
              <a:buFont typeface="Calibri" pitchFamily="34" charset="0"/>
              <a:buAutoNum type="arabicPeriod"/>
            </a:pPr>
            <a:r>
              <a:rPr lang="en-US" smtClean="0"/>
              <a:t>Buat  kata pengantar</a:t>
            </a:r>
          </a:p>
          <a:p>
            <a:pPr marL="514350" indent="-514350">
              <a:buFont typeface="Calibri" pitchFamily="34" charset="0"/>
              <a:buAutoNum type="arabicPeriod"/>
            </a:pPr>
            <a:r>
              <a:rPr lang="en-US" smtClean="0"/>
              <a:t>Urutan pertanyaan</a:t>
            </a:r>
          </a:p>
          <a:p>
            <a:pPr marL="514350" indent="-514350">
              <a:buFont typeface="Calibri" pitchFamily="34" charset="0"/>
              <a:buAutoNum type="arabicPeriod"/>
            </a:pPr>
            <a:r>
              <a:rPr lang="en-US" smtClean="0"/>
              <a:t>Tipe pertanyaan</a:t>
            </a:r>
          </a:p>
          <a:p>
            <a:pPr marL="514350" indent="-514350">
              <a:buFont typeface="Calibri" pitchFamily="34" charset="0"/>
              <a:buAutoNum type="arabicPeriod"/>
            </a:pPr>
            <a:r>
              <a:rPr lang="en-US" smtClean="0"/>
              <a:t>Jawaban yang mungkin dijawab responden</a:t>
            </a:r>
          </a:p>
          <a:p>
            <a:pPr marL="514350" indent="-514350">
              <a:buFont typeface="Calibri" pitchFamily="34" charset="0"/>
              <a:buAutoNum type="arabicPeriod"/>
            </a:pPr>
            <a:r>
              <a:rPr lang="en-US" smtClean="0"/>
              <a:t>Pikirkan bagaimana data akan diolah</a:t>
            </a:r>
          </a:p>
          <a:p>
            <a:pPr marL="514350" indent="-514350">
              <a:buFont typeface="Calibri" pitchFamily="34" charset="0"/>
              <a:buAutoNum type="arabicPeriod"/>
            </a:pPr>
            <a:r>
              <a:rPr lang="en-US" smtClean="0"/>
              <a:t>Kaitkan pertanyaan dengan masalah penelitian</a:t>
            </a:r>
          </a:p>
          <a:p>
            <a:pPr marL="514350" indent="-514350">
              <a:buFont typeface="Calibri" pitchFamily="34" charset="0"/>
              <a:buAutoNum type="arabicPeriod"/>
            </a:pPr>
            <a:r>
              <a:rPr lang="en-US" smtClean="0"/>
              <a:t>Buat pertanyaan yang sifatnya netral</a:t>
            </a:r>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Pedoman</a:t>
            </a:r>
            <a:r>
              <a:rPr lang="en-US" dirty="0" smtClean="0"/>
              <a:t> </a:t>
            </a:r>
            <a:r>
              <a:rPr lang="en-US" dirty="0" err="1" smtClean="0"/>
              <a:t>Pembuatan</a:t>
            </a:r>
            <a:r>
              <a:rPr lang="en-US" dirty="0" smtClean="0"/>
              <a:t> </a:t>
            </a:r>
            <a:r>
              <a:rPr lang="en-US" dirty="0" err="1" smtClean="0"/>
              <a:t>Kuesioner</a:t>
            </a:r>
            <a:r>
              <a:rPr lang="en-US" dirty="0" smtClean="0"/>
              <a:t> (1)</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571500" indent="-571500" algn="just" eaLnBrk="1" fontAlgn="auto" hangingPunct="1">
              <a:spcAft>
                <a:spcPts val="0"/>
              </a:spcAft>
              <a:buFont typeface="Wingdings" pitchFamily="2" charset="2"/>
              <a:buAutoNum type="arabicPeriod"/>
              <a:defRPr/>
            </a:pPr>
            <a:r>
              <a:rPr lang="en-US" sz="4000" dirty="0" err="1" smtClean="0"/>
              <a:t>Berapa</a:t>
            </a:r>
            <a:r>
              <a:rPr lang="en-US" sz="4000" dirty="0" smtClean="0"/>
              <a:t> </a:t>
            </a:r>
            <a:r>
              <a:rPr lang="en-US" sz="4000" dirty="0" err="1" smtClean="0"/>
              <a:t>jumlah</a:t>
            </a:r>
            <a:r>
              <a:rPr lang="en-US" sz="4000" dirty="0" smtClean="0"/>
              <a:t> </a:t>
            </a:r>
            <a:r>
              <a:rPr lang="en-US" sz="4000" dirty="0" err="1" smtClean="0"/>
              <a:t>sampel</a:t>
            </a:r>
            <a:r>
              <a:rPr lang="en-US" sz="4000" dirty="0" smtClean="0"/>
              <a:t> yang </a:t>
            </a:r>
            <a:r>
              <a:rPr lang="en-US" sz="4000" dirty="0" err="1" smtClean="0"/>
              <a:t>akan</a:t>
            </a:r>
            <a:r>
              <a:rPr lang="en-US" sz="4000" dirty="0" smtClean="0"/>
              <a:t> </a:t>
            </a:r>
            <a:r>
              <a:rPr lang="en-US" sz="4000" dirty="0" err="1" smtClean="0"/>
              <a:t>diambil</a:t>
            </a:r>
            <a:endParaRPr lang="en-US" sz="4000" dirty="0" smtClean="0"/>
          </a:p>
          <a:p>
            <a:pPr marL="571500" indent="-571500" algn="just" eaLnBrk="1" fontAlgn="auto" hangingPunct="1">
              <a:spcAft>
                <a:spcPts val="0"/>
              </a:spcAft>
              <a:buFont typeface="Wingdings" pitchFamily="2" charset="2"/>
              <a:buAutoNum type="arabicPeriod"/>
              <a:defRPr/>
            </a:pPr>
            <a:r>
              <a:rPr lang="en-US" sz="4000" dirty="0" err="1" smtClean="0"/>
              <a:t>Bagaimana</a:t>
            </a:r>
            <a:r>
              <a:rPr lang="en-US" sz="4000" dirty="0" smtClean="0"/>
              <a:t> </a:t>
            </a:r>
            <a:r>
              <a:rPr lang="en-US" sz="4000" dirty="0" err="1" smtClean="0"/>
              <a:t>teknik</a:t>
            </a:r>
            <a:r>
              <a:rPr lang="en-US" sz="4000" dirty="0" smtClean="0"/>
              <a:t> </a:t>
            </a:r>
            <a:r>
              <a:rPr lang="en-US" sz="4000" dirty="0" err="1" smtClean="0"/>
              <a:t>pengambilan</a:t>
            </a:r>
            <a:r>
              <a:rPr lang="en-US" sz="4000" dirty="0" smtClean="0"/>
              <a:t> </a:t>
            </a:r>
            <a:r>
              <a:rPr lang="en-US" sz="4000" dirty="0" err="1" smtClean="0"/>
              <a:t>sampel</a:t>
            </a:r>
            <a:endParaRPr lang="en-US" sz="4000" dirty="0" smtClean="0"/>
          </a:p>
          <a:p>
            <a:pPr marL="274320" indent="-274320" eaLnBrk="1" fontAlgn="auto" hangingPunct="1">
              <a:spcAft>
                <a:spcPts val="0"/>
              </a:spcAft>
              <a:buFont typeface="Arial" pitchFamily="34" charset="0"/>
              <a:buChar char="•"/>
              <a:defRPr/>
            </a:pPr>
            <a:endParaRPr lang="en-US" dirty="0" smtClean="0"/>
          </a:p>
        </p:txBody>
      </p:sp>
      <p:sp>
        <p:nvSpPr>
          <p:cNvPr id="5122" name="Title 1"/>
          <p:cNvSpPr>
            <a:spLocks noGrp="1"/>
          </p:cNvSpPr>
          <p:nvPr>
            <p:ph type="title"/>
          </p:nvPr>
        </p:nvSpPr>
        <p:spPr>
          <a:xfrm>
            <a:off x="457200" y="320675"/>
            <a:ext cx="7239000" cy="1143000"/>
          </a:xfrm>
        </p:spPr>
        <p:txBody>
          <a:bodyPr>
            <a:normAutofit fontScale="90000"/>
          </a:bodyPr>
          <a:lstStyle/>
          <a:p>
            <a:pPr eaLnBrk="1" fontAlgn="auto" hangingPunct="1">
              <a:spcAft>
                <a:spcPts val="0"/>
              </a:spcAft>
              <a:defRPr/>
            </a:pPr>
            <a:r>
              <a:rPr lang="en-US" smtClean="0"/>
              <a:t>PERMASALAHAN DALAM SAMPEL</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Content Placeholder 2"/>
          <p:cNvSpPr>
            <a:spLocks noGrp="1"/>
          </p:cNvSpPr>
          <p:nvPr>
            <p:ph idx="1"/>
          </p:nvPr>
        </p:nvSpPr>
        <p:spPr/>
        <p:txBody>
          <a:bodyPr/>
          <a:lstStyle/>
          <a:p>
            <a:pPr marL="514350" indent="-514350" algn="just">
              <a:buFont typeface="Calibri" pitchFamily="34" charset="0"/>
              <a:buAutoNum type="arabicPeriod" startAt="10"/>
            </a:pPr>
            <a:r>
              <a:rPr lang="en-US" smtClean="0"/>
              <a:t>Perhatikan nilai-nilai yang berlaku pada diri responden</a:t>
            </a:r>
          </a:p>
          <a:p>
            <a:pPr marL="514350" indent="-514350" algn="just">
              <a:buFont typeface="Calibri" pitchFamily="34" charset="0"/>
              <a:buAutoNum type="arabicPeriod" startAt="10"/>
            </a:pPr>
            <a:r>
              <a:rPr lang="en-US" smtClean="0"/>
              <a:t>Dibuat dengan cara menjabarkan lebih lanjut dari variabel-sub variabel-indikator</a:t>
            </a:r>
          </a:p>
          <a:p>
            <a:pPr marL="514350" indent="-514350" algn="just">
              <a:buFont typeface="Calibri" pitchFamily="34" charset="0"/>
              <a:buAutoNum type="arabicPeriod" startAt="10"/>
            </a:pPr>
            <a:r>
              <a:rPr lang="en-US" smtClean="0"/>
              <a:t>Hindari membuat ringkasan kata yang tidak dimengerti responden</a:t>
            </a:r>
          </a:p>
          <a:p>
            <a:pPr marL="514350" indent="-514350" algn="just">
              <a:buFont typeface="Calibri" pitchFamily="34" charset="0"/>
              <a:buAutoNum type="arabicPeriod" startAt="10"/>
            </a:pPr>
            <a:r>
              <a:rPr lang="en-US" smtClean="0"/>
              <a:t>Hindari kata-katta yang tidak umum</a:t>
            </a:r>
          </a:p>
          <a:p>
            <a:pPr marL="514350" indent="-514350" algn="just">
              <a:buFont typeface="Calibri" pitchFamily="34" charset="0"/>
              <a:buAutoNum type="arabicPeriod" startAt="10"/>
            </a:pPr>
            <a:r>
              <a:rPr lang="en-US" smtClean="0"/>
              <a:t>Buat pertanyaan sependek mungkin</a:t>
            </a:r>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Pedoman</a:t>
            </a:r>
            <a:r>
              <a:rPr lang="en-US" dirty="0" smtClean="0"/>
              <a:t> </a:t>
            </a:r>
            <a:r>
              <a:rPr lang="en-US" dirty="0" err="1" smtClean="0"/>
              <a:t>Pembuatan</a:t>
            </a:r>
            <a:r>
              <a:rPr lang="en-US" dirty="0" smtClean="0"/>
              <a:t> </a:t>
            </a:r>
            <a:r>
              <a:rPr lang="en-US" dirty="0" err="1" smtClean="0"/>
              <a:t>Kuesioner</a:t>
            </a:r>
            <a:r>
              <a:rPr lang="en-US" dirty="0" smtClean="0"/>
              <a:t> (2)</a:t>
            </a:r>
            <a:endParaRPr 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Content Placeholder 2"/>
          <p:cNvSpPr>
            <a:spLocks noGrp="1"/>
          </p:cNvSpPr>
          <p:nvPr>
            <p:ph idx="1"/>
          </p:nvPr>
        </p:nvSpPr>
        <p:spPr/>
        <p:txBody>
          <a:bodyPr/>
          <a:lstStyle/>
          <a:p>
            <a:pPr marL="514350" indent="-514350">
              <a:buFont typeface="Calibri" pitchFamily="34" charset="0"/>
              <a:buAutoNum type="arabicPeriod" startAt="15"/>
            </a:pPr>
            <a:r>
              <a:rPr lang="en-US" smtClean="0"/>
              <a:t>Buat pertanyaan yang sangat spesifik</a:t>
            </a:r>
          </a:p>
          <a:p>
            <a:pPr marL="514350" indent="-514350" algn="just">
              <a:buFont typeface="Calibri" pitchFamily="34" charset="0"/>
              <a:buAutoNum type="arabicPeriod" startAt="15"/>
            </a:pPr>
            <a:r>
              <a:rPr lang="en-US" smtClean="0"/>
              <a:t>Pastikan pertanyaan dan jawaban tidak bertentangan</a:t>
            </a:r>
          </a:p>
          <a:p>
            <a:pPr marL="514350" indent="-514350">
              <a:buFont typeface="Calibri" pitchFamily="34" charset="0"/>
              <a:buAutoNum type="arabicPeriod" startAt="15"/>
            </a:pPr>
            <a:r>
              <a:rPr lang="en-US" smtClean="0"/>
              <a:t>Hindari pertanyaan negatif</a:t>
            </a:r>
          </a:p>
          <a:p>
            <a:pPr marL="514350" indent="-514350" algn="just">
              <a:buFont typeface="Calibri" pitchFamily="34" charset="0"/>
              <a:buAutoNum type="arabicPeriod" startAt="15"/>
            </a:pPr>
            <a:r>
              <a:rPr lang="en-US" smtClean="0"/>
              <a:t>Buatlah responden menjawab secara mudah</a:t>
            </a:r>
          </a:p>
          <a:p>
            <a:pPr marL="514350" indent="-514350" algn="just">
              <a:buFont typeface="Calibri" pitchFamily="34" charset="0"/>
              <a:buAutoNum type="arabicPeriod" startAt="15"/>
            </a:pPr>
            <a:r>
              <a:rPr lang="en-US" smtClean="0"/>
              <a:t>Perbaiki kalimat dan urutan pertanyaan dan susun kembali</a:t>
            </a:r>
          </a:p>
          <a:p>
            <a:pPr marL="514350" indent="-514350" algn="just">
              <a:buFont typeface="Calibri" pitchFamily="34" charset="0"/>
              <a:buAutoNum type="arabicPeriod" startAt="15"/>
            </a:pPr>
            <a:r>
              <a:rPr lang="en-US" smtClean="0"/>
              <a:t>Hindari salah ketik</a:t>
            </a:r>
          </a:p>
        </p:txBody>
      </p:sp>
      <p:sp>
        <p:nvSpPr>
          <p:cNvPr id="2" name="Title 1"/>
          <p:cNvSpPr>
            <a:spLocks noGrp="1"/>
          </p:cNvSpPr>
          <p:nvPr>
            <p:ph type="title"/>
          </p:nvPr>
        </p:nvSpPr>
        <p:spPr/>
        <p:txBody>
          <a:bodyPr>
            <a:normAutofit fontScale="90000"/>
          </a:bodyPr>
          <a:lstStyle/>
          <a:p>
            <a:pPr fontAlgn="auto">
              <a:spcAft>
                <a:spcPts val="0"/>
              </a:spcAft>
              <a:defRPr/>
            </a:pPr>
            <a:r>
              <a:rPr lang="en-US" dirty="0" err="1" smtClean="0"/>
              <a:t>Pedoman</a:t>
            </a:r>
            <a:r>
              <a:rPr lang="en-US" dirty="0" smtClean="0"/>
              <a:t> </a:t>
            </a:r>
            <a:r>
              <a:rPr lang="en-US" dirty="0" err="1" smtClean="0"/>
              <a:t>Pembuatan</a:t>
            </a:r>
            <a:r>
              <a:rPr lang="en-US" dirty="0" smtClean="0"/>
              <a:t> </a:t>
            </a:r>
            <a:r>
              <a:rPr lang="en-US" dirty="0" err="1" smtClean="0"/>
              <a:t>Kuesioner</a:t>
            </a:r>
            <a:r>
              <a:rPr lang="en-US" dirty="0" smtClean="0"/>
              <a:t> (3)</a:t>
            </a:r>
            <a:endParaRPr lang="en-US"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31925" y="360363"/>
            <a:ext cx="7407275" cy="1471612"/>
          </a:xfrm>
        </p:spPr>
        <p:txBody>
          <a:bodyPr/>
          <a:lstStyle/>
          <a:p>
            <a:pPr eaLnBrk="1" fontAlgn="auto" hangingPunct="1">
              <a:spcAft>
                <a:spcPts val="0"/>
              </a:spcAft>
              <a:defRPr/>
            </a:pPr>
            <a:r>
              <a:rPr lang="en-US" dirty="0" err="1" smtClean="0">
                <a:solidFill>
                  <a:schemeClr val="tx2">
                    <a:satMod val="130000"/>
                  </a:schemeClr>
                </a:solidFill>
              </a:rPr>
              <a:t>Pertemuan</a:t>
            </a:r>
            <a:r>
              <a:rPr lang="en-US" dirty="0" smtClean="0">
                <a:solidFill>
                  <a:schemeClr val="tx2">
                    <a:satMod val="130000"/>
                  </a:schemeClr>
                </a:solidFill>
              </a:rPr>
              <a:t> XI</a:t>
            </a:r>
            <a:r>
              <a:rPr lang="id-ID" dirty="0" smtClean="0">
                <a:solidFill>
                  <a:schemeClr val="tx2">
                    <a:satMod val="130000"/>
                  </a:schemeClr>
                </a:solidFill>
              </a:rPr>
              <a:t>I</a:t>
            </a:r>
            <a:endParaRPr lang="en-US" dirty="0" smtClean="0">
              <a:solidFill>
                <a:schemeClr val="tx2">
                  <a:satMod val="130000"/>
                </a:schemeClr>
              </a:solidFill>
            </a:endParaRPr>
          </a:p>
        </p:txBody>
      </p:sp>
      <p:sp>
        <p:nvSpPr>
          <p:cNvPr id="143363" name="Subtitle 2"/>
          <p:cNvSpPr>
            <a:spLocks noGrp="1"/>
          </p:cNvSpPr>
          <p:nvPr>
            <p:ph type="subTitle" idx="1"/>
          </p:nvPr>
        </p:nvSpPr>
        <p:spPr>
          <a:xfrm>
            <a:off x="1431925" y="1849438"/>
            <a:ext cx="7407275" cy="1752600"/>
          </a:xfrm>
        </p:spPr>
        <p:txBody>
          <a:bodyPr/>
          <a:lstStyle/>
          <a:p>
            <a:pPr marR="0" eaLnBrk="1" hangingPunct="1">
              <a:buFont typeface="Arial" pitchFamily="34" charset="0"/>
              <a:buNone/>
            </a:pPr>
            <a:r>
              <a:rPr lang="en-US" sz="4000" smtClean="0"/>
              <a:t>Pengumpulan Data </a:t>
            </a:r>
          </a:p>
          <a:p>
            <a:pPr marR="0" eaLnBrk="1" hangingPunct="1">
              <a:buFont typeface="Arial" pitchFamily="34" charset="0"/>
              <a:buNone/>
            </a:pPr>
            <a:r>
              <a:rPr lang="en-US" sz="4000" smtClean="0"/>
              <a:t>(Wawancara)</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Content Placeholder 2"/>
          <p:cNvSpPr>
            <a:spLocks noGrp="1"/>
          </p:cNvSpPr>
          <p:nvPr>
            <p:ph idx="1"/>
          </p:nvPr>
        </p:nvSpPr>
        <p:spPr/>
        <p:txBody>
          <a:bodyPr/>
          <a:lstStyle/>
          <a:p>
            <a:pPr algn="just" eaLnBrk="1" hangingPunct="1"/>
            <a:r>
              <a:rPr lang="en-US" smtClean="0"/>
              <a:t>Panduan wawancara digunakan untuk menggali sumber informasi secara mendalam untuk responden yang jumlahnya relatif terbatas.</a:t>
            </a:r>
          </a:p>
          <a:p>
            <a:pPr algn="just" eaLnBrk="1" hangingPunct="1"/>
            <a:r>
              <a:rPr lang="en-US" smtClean="0"/>
              <a:t>Cara membuat panduan wawancara yaitu dijabarkan dari Variabel-sub variable-indikator-pertanyaan.</a:t>
            </a:r>
          </a:p>
          <a:p>
            <a:pPr eaLnBrk="1" hangingPunct="1"/>
            <a:endParaRPr lang="en-US" smtClean="0"/>
          </a:p>
        </p:txBody>
      </p:sp>
      <p:sp>
        <p:nvSpPr>
          <p:cNvPr id="3074"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Panduan/Pedoman wawancara</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Content Placeholder 2"/>
          <p:cNvSpPr>
            <a:spLocks noGrp="1"/>
          </p:cNvSpPr>
          <p:nvPr>
            <p:ph idx="1"/>
          </p:nvPr>
        </p:nvSpPr>
        <p:spPr/>
        <p:txBody>
          <a:bodyPr/>
          <a:lstStyle/>
          <a:p>
            <a:pPr marL="514350" indent="-514350" algn="just" eaLnBrk="1" hangingPunct="1">
              <a:buFont typeface="Calibri" pitchFamily="34" charset="0"/>
              <a:buAutoNum type="arabicPeriod"/>
            </a:pPr>
            <a:r>
              <a:rPr lang="en-US" smtClean="0"/>
              <a:t>Pedoman wawancara tidak terstruktur, yaitu pedoman wawancara yang hanya memuat garis besar yang akan ditanyakan.</a:t>
            </a:r>
          </a:p>
          <a:p>
            <a:pPr marL="514350" indent="-514350" algn="just" eaLnBrk="1" hangingPunct="1">
              <a:buFont typeface="Calibri" pitchFamily="34" charset="0"/>
              <a:buAutoNum type="arabicPeriod"/>
            </a:pPr>
            <a:r>
              <a:rPr lang="en-US" smtClean="0"/>
              <a:t>Pedoman wawancara terstruktur, yaitu pedoman wawancara yang disusun secara terperinci sehingga menyerupai check-list</a:t>
            </a:r>
          </a:p>
        </p:txBody>
      </p:sp>
      <p:sp>
        <p:nvSpPr>
          <p:cNvPr id="4098"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2 Macam Pedoman Wawancara</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274638" lvl="1" indent="-274638" eaLnBrk="1" fontAlgn="auto" hangingPunct="1">
              <a:spcAft>
                <a:spcPts val="0"/>
              </a:spcAft>
              <a:buFont typeface="+mj-lt"/>
              <a:buAutoNum type="arabicPeriod"/>
              <a:defRPr/>
            </a:pPr>
            <a:r>
              <a:rPr lang="en-US" dirty="0" err="1" smtClean="0"/>
              <a:t>Pewawancara</a:t>
            </a:r>
            <a:endParaRPr lang="en-US" sz="2000" dirty="0" smtClean="0"/>
          </a:p>
          <a:p>
            <a:pPr marL="274638" lvl="1" indent="-274638" eaLnBrk="1" fontAlgn="auto" hangingPunct="1">
              <a:spcAft>
                <a:spcPts val="0"/>
              </a:spcAft>
              <a:buFont typeface="+mj-lt"/>
              <a:buAutoNum type="arabicPeriod"/>
              <a:defRPr/>
            </a:pPr>
            <a:r>
              <a:rPr lang="en-US" dirty="0" err="1" smtClean="0"/>
              <a:t>Teknik</a:t>
            </a:r>
            <a:r>
              <a:rPr lang="en-US" dirty="0" smtClean="0"/>
              <a:t> </a:t>
            </a:r>
            <a:r>
              <a:rPr lang="en-US" dirty="0" err="1" smtClean="0"/>
              <a:t>wawancara</a:t>
            </a:r>
            <a:endParaRPr lang="en-US" sz="2000" dirty="0" smtClean="0"/>
          </a:p>
          <a:p>
            <a:pPr marL="274638" lvl="1" indent="-274638" eaLnBrk="1" fontAlgn="auto" hangingPunct="1">
              <a:spcAft>
                <a:spcPts val="0"/>
              </a:spcAft>
              <a:buFont typeface="+mj-lt"/>
              <a:buAutoNum type="arabicPeriod"/>
              <a:defRPr/>
            </a:pPr>
            <a:r>
              <a:rPr lang="en-US" dirty="0" err="1" smtClean="0"/>
              <a:t>Tipe</a:t>
            </a:r>
            <a:r>
              <a:rPr lang="en-US" dirty="0" smtClean="0"/>
              <a:t> </a:t>
            </a:r>
            <a:r>
              <a:rPr lang="en-US" dirty="0" err="1" smtClean="0"/>
              <a:t>responden</a:t>
            </a:r>
            <a:endParaRPr lang="en-US" sz="2000" dirty="0" smtClean="0"/>
          </a:p>
          <a:p>
            <a:pPr marL="617538" lvl="1" indent="-342900" eaLnBrk="1" fontAlgn="auto" hangingPunct="1">
              <a:spcAft>
                <a:spcPts val="0"/>
              </a:spcAft>
              <a:buFont typeface="Arial" pitchFamily="34" charset="0"/>
              <a:buChar char="–"/>
              <a:defRPr/>
            </a:pPr>
            <a:r>
              <a:rPr lang="en-US" dirty="0" err="1" smtClean="0"/>
              <a:t>Manusia</a:t>
            </a:r>
            <a:r>
              <a:rPr lang="en-US" dirty="0" smtClean="0"/>
              <a:t> </a:t>
            </a:r>
            <a:r>
              <a:rPr lang="en-US" dirty="0" err="1" smtClean="0"/>
              <a:t>pembual</a:t>
            </a:r>
            <a:endParaRPr lang="en-US" sz="2000" dirty="0" smtClean="0"/>
          </a:p>
          <a:p>
            <a:pPr marL="617538" lvl="1" indent="-342900" eaLnBrk="1" fontAlgn="auto" hangingPunct="1">
              <a:spcAft>
                <a:spcPts val="0"/>
              </a:spcAft>
              <a:buFont typeface="Arial" pitchFamily="34" charset="0"/>
              <a:buChar char="–"/>
              <a:defRPr/>
            </a:pPr>
            <a:r>
              <a:rPr lang="en-US" dirty="0" err="1" smtClean="0"/>
              <a:t>Manusia</a:t>
            </a:r>
            <a:r>
              <a:rPr lang="en-US" dirty="0" smtClean="0"/>
              <a:t> </a:t>
            </a:r>
            <a:r>
              <a:rPr lang="en-US" dirty="0" err="1" smtClean="0"/>
              <a:t>Analis</a:t>
            </a:r>
            <a:endParaRPr lang="en-US" sz="2000" dirty="0" smtClean="0"/>
          </a:p>
          <a:p>
            <a:pPr marL="617538" lvl="1" indent="-342900" eaLnBrk="1" fontAlgn="auto" hangingPunct="1">
              <a:spcAft>
                <a:spcPts val="0"/>
              </a:spcAft>
              <a:buFont typeface="Arial" pitchFamily="34" charset="0"/>
              <a:buChar char="–"/>
              <a:defRPr/>
            </a:pPr>
            <a:r>
              <a:rPr lang="en-US" dirty="0" err="1" smtClean="0"/>
              <a:t>Reportasi</a:t>
            </a:r>
            <a:endParaRPr lang="en-US" sz="2000" dirty="0" smtClean="0"/>
          </a:p>
          <a:p>
            <a:pPr marL="617538" lvl="1" indent="-342900" eaLnBrk="1" fontAlgn="auto" hangingPunct="1">
              <a:spcAft>
                <a:spcPts val="0"/>
              </a:spcAft>
              <a:buFont typeface="Arial" pitchFamily="34" charset="0"/>
              <a:buChar char="–"/>
              <a:defRPr/>
            </a:pPr>
            <a:r>
              <a:rPr lang="en-US" dirty="0" err="1" smtClean="0"/>
              <a:t>Jaksa</a:t>
            </a:r>
            <a:endParaRPr lang="en-US" sz="2000" dirty="0" smtClean="0"/>
          </a:p>
          <a:p>
            <a:pPr marL="617538" lvl="1" indent="-342900" eaLnBrk="1" fontAlgn="auto" hangingPunct="1">
              <a:spcAft>
                <a:spcPts val="0"/>
              </a:spcAft>
              <a:buFont typeface="Arial" pitchFamily="34" charset="0"/>
              <a:buChar char="–"/>
              <a:defRPr/>
            </a:pPr>
            <a:r>
              <a:rPr lang="en-US" dirty="0" err="1" smtClean="0"/>
              <a:t>Manusia</a:t>
            </a:r>
            <a:r>
              <a:rPr lang="en-US" dirty="0" smtClean="0"/>
              <a:t> </a:t>
            </a:r>
            <a:r>
              <a:rPr lang="en-US" dirty="0" err="1" smtClean="0"/>
              <a:t>sok</a:t>
            </a:r>
            <a:r>
              <a:rPr lang="en-US" dirty="0" smtClean="0"/>
              <a:t> </a:t>
            </a:r>
            <a:r>
              <a:rPr lang="en-US" dirty="0" err="1" smtClean="0"/>
              <a:t>tahu</a:t>
            </a:r>
            <a:endParaRPr lang="en-US" sz="2000" dirty="0" smtClean="0"/>
          </a:p>
          <a:p>
            <a:pPr marL="365760" indent="-283464" eaLnBrk="1" fontAlgn="auto" hangingPunct="1">
              <a:spcAft>
                <a:spcPts val="0"/>
              </a:spcAft>
              <a:buFont typeface="Arial" pitchFamily="34" charset="0"/>
              <a:buChar char="•"/>
              <a:defRPr/>
            </a:pPr>
            <a:endParaRPr lang="en-US" dirty="0" smtClean="0"/>
          </a:p>
        </p:txBody>
      </p:sp>
      <p:sp>
        <p:nvSpPr>
          <p:cNvPr id="5122" name="Title 1"/>
          <p:cNvSpPr>
            <a:spLocks noGrp="1"/>
          </p:cNvSpPr>
          <p:nvPr>
            <p:ph type="title"/>
          </p:nvPr>
        </p:nvSpPr>
        <p:spPr/>
        <p:txBody>
          <a:bodyPr>
            <a:normAutofit fontScale="90000"/>
          </a:bodyPr>
          <a:lstStyle/>
          <a:p>
            <a:pPr eaLnBrk="1" fontAlgn="auto" hangingPunct="1">
              <a:spcAft>
                <a:spcPts val="0"/>
              </a:spcAft>
              <a:defRPr/>
            </a:pPr>
            <a:r>
              <a:rPr lang="en-US" sz="4000" smtClean="0">
                <a:solidFill>
                  <a:schemeClr val="tx2">
                    <a:satMod val="130000"/>
                  </a:schemeClr>
                </a:solidFill>
              </a:rPr>
              <a:t/>
            </a:r>
            <a:br>
              <a:rPr lang="en-US" sz="4000" smtClean="0">
                <a:solidFill>
                  <a:schemeClr val="tx2">
                    <a:satMod val="130000"/>
                  </a:schemeClr>
                </a:solidFill>
              </a:rPr>
            </a:br>
            <a:r>
              <a:rPr lang="en-US" sz="4000" smtClean="0">
                <a:solidFill>
                  <a:schemeClr val="tx2">
                    <a:satMod val="130000"/>
                  </a:schemeClr>
                </a:solidFill>
              </a:rPr>
              <a:t>Wawancara hasilnya tergantung pada:</a:t>
            </a:r>
            <a:r>
              <a:rPr lang="en-US" sz="3600" smtClean="0">
                <a:solidFill>
                  <a:schemeClr val="tx2">
                    <a:satMod val="130000"/>
                  </a:schemeClr>
                </a:solidFill>
              </a:rPr>
              <a:t/>
            </a:r>
            <a:br>
              <a:rPr lang="en-US" sz="3600"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eaLnBrk="1" fontAlgn="auto" hangingPunct="1">
              <a:spcAft>
                <a:spcPts val="0"/>
              </a:spcAft>
              <a:buFont typeface="Arial" pitchFamily="34" charset="0"/>
              <a:buChar char="•"/>
              <a:defRPr/>
            </a:pPr>
            <a:r>
              <a:rPr lang="en-US" dirty="0" err="1" smtClean="0"/>
              <a:t>Situasi</a:t>
            </a:r>
            <a:r>
              <a:rPr lang="en-US" dirty="0" smtClean="0"/>
              <a:t> </a:t>
            </a:r>
            <a:r>
              <a:rPr lang="en-US" dirty="0" err="1" smtClean="0"/>
              <a:t>wawancara</a:t>
            </a:r>
            <a:endParaRPr lang="en-US" sz="2400" dirty="0" smtClean="0"/>
          </a:p>
          <a:p>
            <a:pPr marL="640080" lvl="1" indent="-237744" eaLnBrk="1" fontAlgn="auto" hangingPunct="1">
              <a:spcAft>
                <a:spcPts val="0"/>
              </a:spcAft>
              <a:buFont typeface="Arial" pitchFamily="34" charset="0"/>
              <a:buChar char="–"/>
              <a:defRPr/>
            </a:pPr>
            <a:r>
              <a:rPr lang="en-US" dirty="0" err="1" smtClean="0"/>
              <a:t>Waktu</a:t>
            </a:r>
            <a:endParaRPr lang="en-US" sz="2000" dirty="0" smtClean="0"/>
          </a:p>
          <a:p>
            <a:pPr marL="640080" lvl="1" indent="-237744" eaLnBrk="1" fontAlgn="auto" hangingPunct="1">
              <a:spcAft>
                <a:spcPts val="0"/>
              </a:spcAft>
              <a:buFont typeface="Arial" pitchFamily="34" charset="0"/>
              <a:buChar char="–"/>
              <a:defRPr/>
            </a:pPr>
            <a:r>
              <a:rPr lang="en-US" dirty="0" err="1" smtClean="0"/>
              <a:t>Tempat</a:t>
            </a:r>
            <a:endParaRPr lang="en-US" sz="2000" dirty="0" smtClean="0"/>
          </a:p>
          <a:p>
            <a:pPr marL="640080" lvl="1" indent="-237744" eaLnBrk="1" fontAlgn="auto" hangingPunct="1">
              <a:spcAft>
                <a:spcPts val="0"/>
              </a:spcAft>
              <a:buFont typeface="Arial" pitchFamily="34" charset="0"/>
              <a:buChar char="–"/>
              <a:defRPr/>
            </a:pPr>
            <a:r>
              <a:rPr lang="en-US" dirty="0" err="1" smtClean="0"/>
              <a:t>Kehadiran</a:t>
            </a:r>
            <a:r>
              <a:rPr lang="en-US" dirty="0" smtClean="0"/>
              <a:t> </a:t>
            </a:r>
            <a:r>
              <a:rPr lang="en-US" dirty="0" err="1" smtClean="0"/>
              <a:t>orang</a:t>
            </a:r>
            <a:r>
              <a:rPr lang="en-US" dirty="0" smtClean="0"/>
              <a:t> ke-3</a:t>
            </a:r>
            <a:endParaRPr lang="en-US" sz="2000" dirty="0" smtClean="0"/>
          </a:p>
          <a:p>
            <a:pPr marL="640080" lvl="1" indent="-237744" eaLnBrk="1" fontAlgn="auto" hangingPunct="1">
              <a:spcAft>
                <a:spcPts val="0"/>
              </a:spcAft>
              <a:buFont typeface="Arial" pitchFamily="34" charset="0"/>
              <a:buChar char="–"/>
              <a:defRPr/>
            </a:pPr>
            <a:r>
              <a:rPr lang="en-US" dirty="0" err="1" smtClean="0"/>
              <a:t>Sikap</a:t>
            </a:r>
            <a:r>
              <a:rPr lang="en-US" dirty="0" smtClean="0"/>
              <a:t> </a:t>
            </a:r>
            <a:r>
              <a:rPr lang="en-US" dirty="0" err="1" smtClean="0"/>
              <a:t>masyarakat</a:t>
            </a:r>
            <a:endParaRPr lang="en-US" sz="2000" dirty="0" smtClean="0"/>
          </a:p>
          <a:p>
            <a:pPr marL="365760" indent="-283464" eaLnBrk="1" fontAlgn="auto" hangingPunct="1">
              <a:spcAft>
                <a:spcPts val="0"/>
              </a:spcAft>
              <a:buFont typeface="Arial" pitchFamily="34" charset="0"/>
              <a:buNone/>
              <a:defRPr/>
            </a:pPr>
            <a:endParaRPr lang="en-US" sz="2400" dirty="0" smtClean="0"/>
          </a:p>
          <a:p>
            <a:pPr marL="365760" indent="-283464" eaLnBrk="1" fontAlgn="auto" hangingPunct="1">
              <a:spcAft>
                <a:spcPts val="0"/>
              </a:spcAft>
              <a:buFont typeface="Arial" pitchFamily="34" charset="0"/>
              <a:buChar char="•"/>
              <a:defRPr/>
            </a:pPr>
            <a:r>
              <a:rPr lang="en-US" dirty="0" err="1" smtClean="0"/>
              <a:t>Responden</a:t>
            </a:r>
            <a:endParaRPr lang="en-US" sz="2400" dirty="0" smtClean="0"/>
          </a:p>
          <a:p>
            <a:pPr marL="640080" lvl="1" indent="-237744" eaLnBrk="1" fontAlgn="auto" hangingPunct="1">
              <a:spcAft>
                <a:spcPts val="0"/>
              </a:spcAft>
              <a:buFont typeface="Arial" pitchFamily="34" charset="0"/>
              <a:buChar char="–"/>
              <a:defRPr/>
            </a:pPr>
            <a:r>
              <a:rPr lang="en-US" dirty="0" err="1" smtClean="0"/>
              <a:t>Karakteristik</a:t>
            </a:r>
            <a:r>
              <a:rPr lang="en-US" dirty="0" smtClean="0"/>
              <a:t> social</a:t>
            </a:r>
            <a:endParaRPr lang="en-US" sz="2000" dirty="0" smtClean="0"/>
          </a:p>
          <a:p>
            <a:pPr marL="640080" lvl="1" indent="-237744" eaLnBrk="1" fontAlgn="auto" hangingPunct="1">
              <a:spcAft>
                <a:spcPts val="0"/>
              </a:spcAft>
              <a:buFont typeface="Arial" pitchFamily="34" charset="0"/>
              <a:buChar char="–"/>
              <a:defRPr/>
            </a:pPr>
            <a:r>
              <a:rPr lang="en-US" dirty="0" err="1" smtClean="0"/>
              <a:t>Kemampuan</a:t>
            </a:r>
            <a:r>
              <a:rPr lang="en-US" dirty="0" smtClean="0"/>
              <a:t> </a:t>
            </a:r>
            <a:r>
              <a:rPr lang="en-US" dirty="0" err="1" smtClean="0"/>
              <a:t>menangkap</a:t>
            </a:r>
            <a:r>
              <a:rPr lang="en-US" dirty="0" smtClean="0"/>
              <a:t> </a:t>
            </a:r>
            <a:r>
              <a:rPr lang="en-US" dirty="0" err="1" smtClean="0"/>
              <a:t>pertanyaan</a:t>
            </a:r>
            <a:endParaRPr lang="en-US" sz="2000" dirty="0" smtClean="0"/>
          </a:p>
          <a:p>
            <a:pPr marL="640080" lvl="1" indent="-237744" eaLnBrk="1" fontAlgn="auto" hangingPunct="1">
              <a:spcAft>
                <a:spcPts val="0"/>
              </a:spcAft>
              <a:buFont typeface="Arial" pitchFamily="34" charset="0"/>
              <a:buChar char="–"/>
              <a:defRPr/>
            </a:pPr>
            <a:r>
              <a:rPr lang="en-US" dirty="0" err="1" smtClean="0"/>
              <a:t>Kemampuan</a:t>
            </a:r>
            <a:r>
              <a:rPr lang="en-US" dirty="0" smtClean="0"/>
              <a:t> </a:t>
            </a:r>
            <a:r>
              <a:rPr lang="en-US" dirty="0" err="1" smtClean="0"/>
              <a:t>menjawab</a:t>
            </a:r>
            <a:r>
              <a:rPr lang="en-US" dirty="0" smtClean="0"/>
              <a:t> </a:t>
            </a:r>
            <a:r>
              <a:rPr lang="en-US" dirty="0" err="1" smtClean="0"/>
              <a:t>pertanyaan</a:t>
            </a:r>
            <a:endParaRPr lang="en-US" sz="2000" dirty="0" smtClean="0"/>
          </a:p>
          <a:p>
            <a:pPr marL="365760" indent="-283464" eaLnBrk="1" fontAlgn="auto" hangingPunct="1">
              <a:spcAft>
                <a:spcPts val="0"/>
              </a:spcAft>
              <a:buFont typeface="Arial" pitchFamily="34" charset="0"/>
              <a:buChar char="•"/>
              <a:defRPr/>
            </a:pPr>
            <a:endParaRPr lang="en-US" dirty="0" smtClean="0"/>
          </a:p>
        </p:txBody>
      </p:sp>
      <p:sp>
        <p:nvSpPr>
          <p:cNvPr id="6146" name="Title 1"/>
          <p:cNvSpPr>
            <a:spLocks noGrp="1"/>
          </p:cNvSpPr>
          <p:nvPr>
            <p:ph type="title"/>
          </p:nvPr>
        </p:nvSpPr>
        <p:spPr/>
        <p:txBody>
          <a:bodyPr>
            <a:normAutofit fontScale="90000"/>
          </a:bodyPr>
          <a:lstStyle/>
          <a:p>
            <a:pPr eaLnBrk="1" fontAlgn="auto" hangingPunct="1">
              <a:spcAft>
                <a:spcPts val="0"/>
              </a:spcAft>
              <a:defRPr/>
            </a:pPr>
            <a:r>
              <a:rPr lang="en-US" sz="3200" smtClean="0">
                <a:solidFill>
                  <a:schemeClr val="tx2">
                    <a:satMod val="130000"/>
                  </a:schemeClr>
                </a:solidFill>
              </a:rPr>
              <a:t/>
            </a:r>
            <a:br>
              <a:rPr lang="en-US" sz="3200" smtClean="0">
                <a:solidFill>
                  <a:schemeClr val="tx2">
                    <a:satMod val="130000"/>
                  </a:schemeClr>
                </a:solidFill>
              </a:rPr>
            </a:br>
            <a:r>
              <a:rPr lang="en-US" smtClean="0">
                <a:solidFill>
                  <a:schemeClr val="tx2">
                    <a:satMod val="130000"/>
                  </a:schemeClr>
                </a:solidFill>
              </a:rPr>
              <a:t>Faktor-faktor yang mempengaruhi komunikasi dalam wawancara:</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eaLnBrk="1" fontAlgn="auto" hangingPunct="1">
              <a:spcAft>
                <a:spcPts val="0"/>
              </a:spcAft>
              <a:buFont typeface="Arial" pitchFamily="34" charset="0"/>
              <a:buChar char="•"/>
              <a:defRPr/>
            </a:pPr>
            <a:r>
              <a:rPr lang="en-US" dirty="0" err="1" smtClean="0"/>
              <a:t>Pewawancara</a:t>
            </a:r>
            <a:endParaRPr lang="en-US" sz="2400" dirty="0" smtClean="0"/>
          </a:p>
          <a:p>
            <a:pPr marL="640080" lvl="1" indent="-237744" eaLnBrk="1" fontAlgn="auto" hangingPunct="1">
              <a:spcAft>
                <a:spcPts val="0"/>
              </a:spcAft>
              <a:buFont typeface="Arial" pitchFamily="34" charset="0"/>
              <a:buChar char="–"/>
              <a:defRPr/>
            </a:pPr>
            <a:r>
              <a:rPr lang="en-US" dirty="0" err="1" smtClean="0"/>
              <a:t>Karakteristik</a:t>
            </a:r>
            <a:r>
              <a:rPr lang="en-US" dirty="0" smtClean="0"/>
              <a:t> </a:t>
            </a:r>
            <a:r>
              <a:rPr lang="en-US" dirty="0" err="1" smtClean="0"/>
              <a:t>pewawancara</a:t>
            </a:r>
            <a:endParaRPr lang="en-US" sz="2000" dirty="0" smtClean="0"/>
          </a:p>
          <a:p>
            <a:pPr marL="640080" lvl="1" indent="-237744" eaLnBrk="1" fontAlgn="auto" hangingPunct="1">
              <a:spcAft>
                <a:spcPts val="0"/>
              </a:spcAft>
              <a:buFont typeface="Arial" pitchFamily="34" charset="0"/>
              <a:buChar char="–"/>
              <a:defRPr/>
            </a:pPr>
            <a:r>
              <a:rPr lang="en-US" dirty="0" err="1" smtClean="0"/>
              <a:t>Keterampilan</a:t>
            </a:r>
            <a:endParaRPr lang="en-US" sz="2000" dirty="0" smtClean="0"/>
          </a:p>
          <a:p>
            <a:pPr marL="640080" lvl="1" indent="-237744" eaLnBrk="1" fontAlgn="auto" hangingPunct="1">
              <a:spcAft>
                <a:spcPts val="0"/>
              </a:spcAft>
              <a:buFont typeface="Arial" pitchFamily="34" charset="0"/>
              <a:buChar char="–"/>
              <a:defRPr/>
            </a:pPr>
            <a:r>
              <a:rPr lang="en-US" dirty="0" err="1" smtClean="0"/>
              <a:t>Motivasi</a:t>
            </a:r>
            <a:endParaRPr lang="en-US" sz="2000" dirty="0" smtClean="0"/>
          </a:p>
          <a:p>
            <a:pPr marL="640080" lvl="1" indent="-237744" eaLnBrk="1" fontAlgn="auto" hangingPunct="1">
              <a:spcAft>
                <a:spcPts val="0"/>
              </a:spcAft>
              <a:buFont typeface="Arial" pitchFamily="34" charset="0"/>
              <a:buChar char="–"/>
              <a:defRPr/>
            </a:pPr>
            <a:r>
              <a:rPr lang="en-US" dirty="0" smtClean="0"/>
              <a:t>Rasa </a:t>
            </a:r>
            <a:r>
              <a:rPr lang="en-US" dirty="0" err="1" smtClean="0"/>
              <a:t>aman</a:t>
            </a:r>
            <a:endParaRPr lang="en-US" sz="2000" dirty="0" smtClean="0"/>
          </a:p>
          <a:p>
            <a:pPr marL="365760" indent="-283464" eaLnBrk="1" fontAlgn="auto" hangingPunct="1">
              <a:spcAft>
                <a:spcPts val="0"/>
              </a:spcAft>
              <a:buFont typeface="Arial" pitchFamily="34" charset="0"/>
              <a:buNone/>
              <a:defRPr/>
            </a:pPr>
            <a:endParaRPr lang="en-US" sz="2400" dirty="0" smtClean="0"/>
          </a:p>
          <a:p>
            <a:pPr marL="365760" indent="-283464" eaLnBrk="1" fontAlgn="auto" hangingPunct="1">
              <a:spcAft>
                <a:spcPts val="0"/>
              </a:spcAft>
              <a:buFont typeface="Arial" pitchFamily="34" charset="0"/>
              <a:buChar char="•"/>
              <a:defRPr/>
            </a:pPr>
            <a:r>
              <a:rPr lang="en-US" dirty="0" err="1" smtClean="0"/>
              <a:t>Isi</a:t>
            </a:r>
            <a:r>
              <a:rPr lang="en-US" dirty="0" smtClean="0"/>
              <a:t> </a:t>
            </a:r>
            <a:r>
              <a:rPr lang="en-US" dirty="0" err="1" smtClean="0"/>
              <a:t>Pertanyaan</a:t>
            </a:r>
            <a:endParaRPr lang="en-US" sz="2400" dirty="0" smtClean="0"/>
          </a:p>
          <a:p>
            <a:pPr marL="640080" lvl="1" indent="-237744" eaLnBrk="1" fontAlgn="auto" hangingPunct="1">
              <a:spcAft>
                <a:spcPts val="0"/>
              </a:spcAft>
              <a:buFont typeface="Arial" pitchFamily="34" charset="0"/>
              <a:buChar char="–"/>
              <a:defRPr/>
            </a:pPr>
            <a:r>
              <a:rPr lang="en-US" dirty="0" err="1" smtClean="0"/>
              <a:t>Sukar</a:t>
            </a:r>
            <a:r>
              <a:rPr lang="en-US" dirty="0" smtClean="0"/>
              <a:t>/</a:t>
            </a:r>
            <a:r>
              <a:rPr lang="en-US" dirty="0" err="1" smtClean="0"/>
              <a:t>mudah</a:t>
            </a:r>
            <a:endParaRPr lang="en-US" sz="2000" dirty="0" smtClean="0"/>
          </a:p>
          <a:p>
            <a:pPr marL="640080" lvl="1" indent="-237744" eaLnBrk="1" fontAlgn="auto" hangingPunct="1">
              <a:spcAft>
                <a:spcPts val="0"/>
              </a:spcAft>
              <a:buFont typeface="Arial" pitchFamily="34" charset="0"/>
              <a:buChar char="–"/>
              <a:defRPr/>
            </a:pPr>
            <a:r>
              <a:rPr lang="en-US" dirty="0" smtClean="0"/>
              <a:t>Tingkat </a:t>
            </a:r>
            <a:r>
              <a:rPr lang="en-US" dirty="0" err="1" smtClean="0"/>
              <a:t>minat</a:t>
            </a:r>
            <a:endParaRPr lang="en-US" sz="2000" dirty="0" smtClean="0"/>
          </a:p>
          <a:p>
            <a:pPr marL="640080" lvl="1" indent="-237744" eaLnBrk="1" fontAlgn="auto" hangingPunct="1">
              <a:spcAft>
                <a:spcPts val="0"/>
              </a:spcAft>
              <a:buFont typeface="Arial" pitchFamily="34" charset="0"/>
              <a:buChar char="–"/>
              <a:defRPr/>
            </a:pPr>
            <a:r>
              <a:rPr lang="en-US" dirty="0" err="1" smtClean="0"/>
              <a:t>Sumber</a:t>
            </a:r>
            <a:r>
              <a:rPr lang="en-US" dirty="0" smtClean="0"/>
              <a:t>/</a:t>
            </a:r>
            <a:r>
              <a:rPr lang="en-US" dirty="0" err="1" smtClean="0"/>
              <a:t>jenis</a:t>
            </a:r>
            <a:endParaRPr lang="en-US" sz="2000" dirty="0" smtClean="0"/>
          </a:p>
          <a:p>
            <a:pPr marL="365760" indent="-283464" eaLnBrk="1" fontAlgn="auto" hangingPunct="1">
              <a:spcAft>
                <a:spcPts val="0"/>
              </a:spcAft>
              <a:buFont typeface="Arial" pitchFamily="34" charset="0"/>
              <a:buChar char="•"/>
              <a:defRPr/>
            </a:pPr>
            <a:endParaRPr lang="en-US" dirty="0" smtClean="0"/>
          </a:p>
        </p:txBody>
      </p:sp>
      <p:sp>
        <p:nvSpPr>
          <p:cNvPr id="7170"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Faktor-faktor yang mempengaruhi komunikasi dalam wawancara:</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eaLnBrk="1" fontAlgn="auto" hangingPunct="1">
              <a:spcAft>
                <a:spcPts val="0"/>
              </a:spcAft>
              <a:buFont typeface="Arial" pitchFamily="34" charset="0"/>
              <a:buChar char="•"/>
              <a:defRPr/>
            </a:pPr>
            <a:r>
              <a:rPr lang="en-US" dirty="0" err="1" smtClean="0"/>
              <a:t>Pewawancara</a:t>
            </a:r>
            <a:endParaRPr lang="en-US" sz="2400" dirty="0" smtClean="0"/>
          </a:p>
          <a:p>
            <a:pPr marL="640080" lvl="1" indent="-237744" eaLnBrk="1" fontAlgn="auto" hangingPunct="1">
              <a:spcAft>
                <a:spcPts val="0"/>
              </a:spcAft>
              <a:buFont typeface="Arial" pitchFamily="34" charset="0"/>
              <a:buChar char="–"/>
              <a:defRPr/>
            </a:pPr>
            <a:r>
              <a:rPr lang="en-US" dirty="0" err="1" smtClean="0"/>
              <a:t>Netral</a:t>
            </a:r>
            <a:r>
              <a:rPr lang="en-US" dirty="0" smtClean="0"/>
              <a:t>, </a:t>
            </a:r>
            <a:r>
              <a:rPr lang="en-US" dirty="0" err="1" smtClean="0"/>
              <a:t>tidak</a:t>
            </a:r>
            <a:r>
              <a:rPr lang="en-US" dirty="0" smtClean="0"/>
              <a:t> </a:t>
            </a:r>
            <a:r>
              <a:rPr lang="en-US" dirty="0" err="1" smtClean="0"/>
              <a:t>mengarahkan</a:t>
            </a:r>
            <a:endParaRPr lang="en-US" sz="2000" dirty="0" smtClean="0"/>
          </a:p>
          <a:p>
            <a:pPr marL="640080" lvl="1" indent="-237744" eaLnBrk="1" fontAlgn="auto" hangingPunct="1">
              <a:spcAft>
                <a:spcPts val="0"/>
              </a:spcAft>
              <a:buFont typeface="Arial" pitchFamily="34" charset="0"/>
              <a:buChar char="–"/>
              <a:defRPr/>
            </a:pPr>
            <a:r>
              <a:rPr lang="en-US" dirty="0" err="1" smtClean="0"/>
              <a:t>Adil</a:t>
            </a:r>
            <a:r>
              <a:rPr lang="en-US" dirty="0" smtClean="0"/>
              <a:t>, </a:t>
            </a:r>
            <a:r>
              <a:rPr lang="en-US" dirty="0" err="1" smtClean="0"/>
              <a:t>tidak</a:t>
            </a:r>
            <a:r>
              <a:rPr lang="en-US" dirty="0" smtClean="0"/>
              <a:t> </a:t>
            </a:r>
            <a:r>
              <a:rPr lang="en-US" dirty="0" err="1" smtClean="0"/>
              <a:t>memihak</a:t>
            </a:r>
            <a:endParaRPr lang="en-US" sz="2000" dirty="0" smtClean="0"/>
          </a:p>
          <a:p>
            <a:pPr marL="640080" lvl="1" indent="-237744" eaLnBrk="1" fontAlgn="auto" hangingPunct="1">
              <a:spcAft>
                <a:spcPts val="0"/>
              </a:spcAft>
              <a:buFont typeface="Arial" pitchFamily="34" charset="0"/>
              <a:buChar char="–"/>
              <a:defRPr/>
            </a:pPr>
            <a:r>
              <a:rPr lang="en-US" dirty="0" smtClean="0"/>
              <a:t>Ramah</a:t>
            </a:r>
            <a:endParaRPr lang="en-US" sz="2000" dirty="0" smtClean="0"/>
          </a:p>
          <a:p>
            <a:pPr marL="640080" lvl="1" indent="-237744" eaLnBrk="1" fontAlgn="auto" hangingPunct="1">
              <a:spcAft>
                <a:spcPts val="0"/>
              </a:spcAft>
              <a:buFont typeface="Arial" pitchFamily="34" charset="0"/>
              <a:buChar char="–"/>
              <a:defRPr/>
            </a:pPr>
            <a:r>
              <a:rPr lang="en-US" dirty="0" err="1" smtClean="0"/>
              <a:t>Santai</a:t>
            </a:r>
            <a:r>
              <a:rPr lang="en-US" dirty="0" smtClean="0"/>
              <a:t> </a:t>
            </a:r>
            <a:r>
              <a:rPr lang="en-US" dirty="0" err="1" smtClean="0"/>
              <a:t>tapi</a:t>
            </a:r>
            <a:r>
              <a:rPr lang="en-US" dirty="0" smtClean="0"/>
              <a:t> </a:t>
            </a:r>
            <a:r>
              <a:rPr lang="en-US" dirty="0" err="1" smtClean="0"/>
              <a:t>serius</a:t>
            </a:r>
            <a:endParaRPr lang="en-US" sz="2000" dirty="0" smtClean="0"/>
          </a:p>
          <a:p>
            <a:pPr marL="640080" lvl="1" indent="-237744" eaLnBrk="1" fontAlgn="auto" hangingPunct="1">
              <a:spcAft>
                <a:spcPts val="0"/>
              </a:spcAft>
              <a:buFont typeface="Arial" pitchFamily="34" charset="0"/>
              <a:buChar char="–"/>
              <a:defRPr/>
            </a:pPr>
            <a:r>
              <a:rPr lang="en-US" dirty="0" err="1" smtClean="0"/>
              <a:t>Sopan</a:t>
            </a:r>
            <a:r>
              <a:rPr lang="en-US" dirty="0" smtClean="0"/>
              <a:t> </a:t>
            </a:r>
            <a:r>
              <a:rPr lang="en-US" dirty="0" err="1" smtClean="0"/>
              <a:t>dan</a:t>
            </a:r>
            <a:r>
              <a:rPr lang="en-US" dirty="0" smtClean="0"/>
              <a:t> </a:t>
            </a:r>
            <a:r>
              <a:rPr lang="en-US" dirty="0" err="1" smtClean="0"/>
              <a:t>hormat</a:t>
            </a:r>
            <a:endParaRPr lang="en-US" sz="2000" dirty="0" smtClean="0"/>
          </a:p>
          <a:p>
            <a:pPr marL="365760" indent="-283464" eaLnBrk="1" fontAlgn="auto" hangingPunct="1">
              <a:spcAft>
                <a:spcPts val="0"/>
              </a:spcAft>
              <a:buFont typeface="Arial" pitchFamily="34" charset="0"/>
              <a:buNone/>
              <a:defRPr/>
            </a:pPr>
            <a:endParaRPr lang="en-US" sz="2400" dirty="0" smtClean="0"/>
          </a:p>
          <a:p>
            <a:pPr marL="365760" indent="-283464" eaLnBrk="1" fontAlgn="auto" hangingPunct="1">
              <a:spcAft>
                <a:spcPts val="0"/>
              </a:spcAft>
              <a:buFont typeface="Arial" pitchFamily="34" charset="0"/>
              <a:buChar char="•"/>
              <a:defRPr/>
            </a:pPr>
            <a:r>
              <a:rPr lang="en-US" dirty="0" err="1" smtClean="0"/>
              <a:t>Kualitas</a:t>
            </a:r>
            <a:r>
              <a:rPr lang="en-US" dirty="0" smtClean="0"/>
              <a:t> </a:t>
            </a:r>
            <a:r>
              <a:rPr lang="en-US" dirty="0" err="1" smtClean="0"/>
              <a:t>pewawancara</a:t>
            </a:r>
            <a:endParaRPr lang="en-US" sz="2400" dirty="0" smtClean="0"/>
          </a:p>
          <a:p>
            <a:pPr marL="640080" lvl="1" indent="-237744" eaLnBrk="1" fontAlgn="auto" hangingPunct="1">
              <a:spcAft>
                <a:spcPts val="0"/>
              </a:spcAft>
              <a:buFont typeface="Arial" pitchFamily="34" charset="0"/>
              <a:buChar char="–"/>
              <a:defRPr/>
            </a:pPr>
            <a:r>
              <a:rPr lang="en-US" dirty="0" err="1" smtClean="0"/>
              <a:t>Menguasai</a:t>
            </a:r>
            <a:r>
              <a:rPr lang="en-US" dirty="0" smtClean="0"/>
              <a:t> </a:t>
            </a:r>
            <a:r>
              <a:rPr lang="en-US" dirty="0" err="1" smtClean="0"/>
              <a:t>materi</a:t>
            </a:r>
            <a:r>
              <a:rPr lang="en-US" dirty="0" smtClean="0"/>
              <a:t> yang </a:t>
            </a:r>
            <a:r>
              <a:rPr lang="en-US" dirty="0" err="1" smtClean="0"/>
              <a:t>akan</a:t>
            </a:r>
            <a:r>
              <a:rPr lang="en-US" dirty="0" smtClean="0"/>
              <a:t> </a:t>
            </a:r>
            <a:r>
              <a:rPr lang="en-US" dirty="0" err="1" smtClean="0"/>
              <a:t>diwawancarai</a:t>
            </a:r>
            <a:endParaRPr lang="en-US" sz="2000" dirty="0" smtClean="0"/>
          </a:p>
          <a:p>
            <a:pPr marL="640080" lvl="1" indent="-237744" eaLnBrk="1" fontAlgn="auto" hangingPunct="1">
              <a:spcAft>
                <a:spcPts val="0"/>
              </a:spcAft>
              <a:buFont typeface="Arial" pitchFamily="34" charset="0"/>
              <a:buChar char="–"/>
              <a:defRPr/>
            </a:pPr>
            <a:r>
              <a:rPr lang="en-US" dirty="0" err="1" smtClean="0"/>
              <a:t>Memiliki</a:t>
            </a:r>
            <a:r>
              <a:rPr lang="en-US" dirty="0" smtClean="0"/>
              <a:t> rasa </a:t>
            </a:r>
            <a:r>
              <a:rPr lang="en-US" dirty="0" err="1" smtClean="0"/>
              <a:t>percaya</a:t>
            </a:r>
            <a:r>
              <a:rPr lang="en-US" dirty="0" smtClean="0"/>
              <a:t> </a:t>
            </a:r>
            <a:r>
              <a:rPr lang="en-US" dirty="0" err="1" smtClean="0"/>
              <a:t>diri</a:t>
            </a:r>
            <a:r>
              <a:rPr lang="en-US" dirty="0" smtClean="0"/>
              <a:t> </a:t>
            </a:r>
            <a:r>
              <a:rPr lang="en-US" dirty="0" err="1" smtClean="0"/>
              <a:t>sehingga</a:t>
            </a:r>
            <a:r>
              <a:rPr lang="en-US" dirty="0" smtClean="0"/>
              <a:t> </a:t>
            </a:r>
            <a:r>
              <a:rPr lang="en-US" dirty="0" err="1" smtClean="0"/>
              <a:t>menimbulkan</a:t>
            </a:r>
            <a:r>
              <a:rPr lang="en-US" dirty="0" smtClean="0"/>
              <a:t> </a:t>
            </a:r>
            <a:r>
              <a:rPr lang="en-US" dirty="0" err="1" smtClean="0"/>
              <a:t>kepercayaan</a:t>
            </a:r>
            <a:r>
              <a:rPr lang="en-US" dirty="0" smtClean="0"/>
              <a:t> </a:t>
            </a:r>
            <a:r>
              <a:rPr lang="en-US" dirty="0" err="1" smtClean="0"/>
              <a:t>dari</a:t>
            </a:r>
            <a:r>
              <a:rPr lang="en-US" dirty="0" smtClean="0"/>
              <a:t> </a:t>
            </a:r>
            <a:r>
              <a:rPr lang="en-US" dirty="0" err="1" smtClean="0"/>
              <a:t>responden</a:t>
            </a:r>
            <a:endParaRPr lang="en-US" sz="2000" dirty="0" smtClean="0"/>
          </a:p>
          <a:p>
            <a:pPr marL="365760" indent="-283464" eaLnBrk="1" fontAlgn="auto" hangingPunct="1">
              <a:spcAft>
                <a:spcPts val="0"/>
              </a:spcAft>
              <a:buFont typeface="Arial" pitchFamily="34" charset="0"/>
              <a:buChar char="•"/>
              <a:defRPr/>
            </a:pPr>
            <a:endParaRPr lang="en-US" dirty="0" smtClean="0"/>
          </a:p>
        </p:txBody>
      </p:sp>
      <p:sp>
        <p:nvSpPr>
          <p:cNvPr id="8194"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Pewawancara</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Content Placeholder 2"/>
          <p:cNvSpPr>
            <a:spLocks noGrp="1"/>
          </p:cNvSpPr>
          <p:nvPr>
            <p:ph idx="1"/>
          </p:nvPr>
        </p:nvSpPr>
        <p:spPr/>
        <p:txBody>
          <a:bodyPr/>
          <a:lstStyle/>
          <a:p>
            <a:pPr eaLnBrk="1" hangingPunct="1">
              <a:buFont typeface="Arial" pitchFamily="34" charset="0"/>
              <a:buNone/>
            </a:pPr>
            <a:endParaRPr lang="en-US" sz="2400" smtClean="0"/>
          </a:p>
          <a:p>
            <a:pPr lvl="1" eaLnBrk="1" hangingPunct="1"/>
            <a:r>
              <a:rPr lang="en-US" smtClean="0"/>
              <a:t>mampu menciptakan hubungan baik dengan responden.</a:t>
            </a:r>
            <a:endParaRPr lang="en-US" sz="2000" smtClean="0"/>
          </a:p>
          <a:p>
            <a:pPr lvl="1" eaLnBrk="1" hangingPunct="1"/>
            <a:r>
              <a:rPr lang="en-US" smtClean="0"/>
              <a:t>Memperbaiki semua pertanyaan dengan baik dan tepat.</a:t>
            </a:r>
            <a:endParaRPr lang="en-US" sz="2000" smtClean="0"/>
          </a:p>
          <a:p>
            <a:pPr lvl="1" eaLnBrk="1" hangingPunct="1"/>
            <a:r>
              <a:rPr lang="en-US" smtClean="0"/>
              <a:t>Mencatat dan merekam jawaban isian.</a:t>
            </a:r>
            <a:endParaRPr lang="en-US" sz="2000" smtClean="0"/>
          </a:p>
          <a:p>
            <a:pPr lvl="1" eaLnBrk="1" hangingPunct="1"/>
            <a:r>
              <a:rPr lang="en-US" smtClean="0"/>
              <a:t>Dapat menggali informasi tambahan dari responden apabila diperlukan.</a:t>
            </a:r>
            <a:endParaRPr lang="en-US" sz="2000" smtClean="0"/>
          </a:p>
          <a:p>
            <a:pPr eaLnBrk="1" hangingPunct="1"/>
            <a:endParaRPr lang="en-US" smtClean="0"/>
          </a:p>
        </p:txBody>
      </p:sp>
      <p:sp>
        <p:nvSpPr>
          <p:cNvPr id="9218"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
            </a:r>
            <a:br>
              <a:rPr lang="en-US" smtClean="0">
                <a:solidFill>
                  <a:schemeClr val="tx2">
                    <a:satMod val="130000"/>
                  </a:schemeClr>
                </a:solidFill>
              </a:rPr>
            </a:br>
            <a:r>
              <a:rPr lang="en-US" smtClean="0">
                <a:solidFill>
                  <a:schemeClr val="tx2">
                    <a:satMod val="130000"/>
                  </a:schemeClr>
                </a:solidFill>
              </a:rPr>
              <a:t>Peranan pewawancara</a:t>
            </a:r>
            <a:r>
              <a:rPr lang="en-US" sz="3600" smtClean="0">
                <a:solidFill>
                  <a:schemeClr val="tx2">
                    <a:satMod val="130000"/>
                  </a:schemeClr>
                </a:solidFill>
              </a:rPr>
              <a:t/>
            </a:r>
            <a:br>
              <a:rPr lang="en-US" sz="3600"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Content Placeholder 2"/>
          <p:cNvSpPr>
            <a:spLocks noGrp="1"/>
          </p:cNvSpPr>
          <p:nvPr>
            <p:ph idx="1"/>
          </p:nvPr>
        </p:nvSpPr>
        <p:spPr/>
        <p:txBody>
          <a:bodyPr>
            <a:normAutofit lnSpcReduction="10000"/>
          </a:bodyPr>
          <a:lstStyle/>
          <a:p>
            <a:pPr marL="571500" indent="-571500" algn="just" eaLnBrk="1" hangingPunct="1">
              <a:buFont typeface="Wingdings" pitchFamily="2" charset="2"/>
              <a:buAutoNum type="arabicPeriod"/>
            </a:pPr>
            <a:r>
              <a:rPr lang="en-US" sz="3200" smtClean="0"/>
              <a:t>Seberapa besar keragaman populasi</a:t>
            </a:r>
          </a:p>
          <a:p>
            <a:pPr marL="571500" indent="-571500" algn="just" eaLnBrk="1" hangingPunct="1">
              <a:buFont typeface="Wingdings" pitchFamily="2" charset="2"/>
              <a:buAutoNum type="arabicPeriod"/>
            </a:pPr>
            <a:r>
              <a:rPr lang="en-US" sz="3200" smtClean="0"/>
              <a:t>Berapa besar tingkat keyakinan yang kita perlukan </a:t>
            </a:r>
          </a:p>
          <a:p>
            <a:pPr marL="571500" indent="-571500" algn="just" eaLnBrk="1" hangingPunct="1">
              <a:buFont typeface="Wingdings" pitchFamily="2" charset="2"/>
              <a:buAutoNum type="arabicPeriod"/>
            </a:pPr>
            <a:r>
              <a:rPr lang="en-US" sz="3200" smtClean="0"/>
              <a:t>Berapa toleransi tingkat kesalahan dapat diterima</a:t>
            </a:r>
          </a:p>
          <a:p>
            <a:pPr marL="571500" indent="-571500" algn="just" eaLnBrk="1" hangingPunct="1">
              <a:buFont typeface="Wingdings" pitchFamily="2" charset="2"/>
              <a:buAutoNum type="arabicPeriod"/>
            </a:pPr>
            <a:r>
              <a:rPr lang="en-US" sz="3200" smtClean="0"/>
              <a:t>Apa tujuan penelitian yang akan dilakukan </a:t>
            </a:r>
          </a:p>
          <a:p>
            <a:pPr marL="571500" indent="-571500" algn="just" eaLnBrk="1" hangingPunct="1">
              <a:buFont typeface="Wingdings" pitchFamily="2" charset="2"/>
              <a:buAutoNum type="arabicPeriod"/>
            </a:pPr>
            <a:r>
              <a:rPr lang="en-US" sz="3200" smtClean="0"/>
              <a:t>Keterbatasan yang dimiliki oleh peneliti</a:t>
            </a:r>
          </a:p>
        </p:txBody>
      </p:sp>
      <p:sp>
        <p:nvSpPr>
          <p:cNvPr id="2" name="Title 1"/>
          <p:cNvSpPr>
            <a:spLocks noGrp="1"/>
          </p:cNvSpPr>
          <p:nvPr>
            <p:ph type="title"/>
          </p:nvPr>
        </p:nvSpPr>
        <p:spPr>
          <a:xfrm>
            <a:off x="457200" y="320675"/>
            <a:ext cx="7239000" cy="1143000"/>
          </a:xfrm>
        </p:spPr>
        <p:txBody>
          <a:bodyPr rtlCol="0">
            <a:normAutofit fontScale="90000"/>
          </a:bodyPr>
          <a:lstStyle/>
          <a:p>
            <a:pPr eaLnBrk="1" fontAlgn="auto" hangingPunct="1">
              <a:spcAft>
                <a:spcPts val="0"/>
              </a:spcAft>
              <a:defRPr/>
            </a:pPr>
            <a:r>
              <a:rPr lang="en-US" dirty="0" err="1" smtClean="0"/>
              <a:t>Pertimbangan</a:t>
            </a:r>
            <a:r>
              <a:rPr lang="en-US" dirty="0" smtClean="0"/>
              <a:t> </a:t>
            </a:r>
            <a:r>
              <a:rPr lang="en-US" dirty="0" err="1" smtClean="0"/>
              <a:t>Dalam</a:t>
            </a:r>
            <a:r>
              <a:rPr lang="en-US" dirty="0" smtClean="0"/>
              <a:t> </a:t>
            </a:r>
            <a:r>
              <a:rPr lang="en-US" dirty="0" err="1" smtClean="0"/>
              <a:t>Menentukan</a:t>
            </a:r>
            <a:r>
              <a:rPr lang="en-US" dirty="0" smtClean="0"/>
              <a:t> </a:t>
            </a:r>
            <a:r>
              <a:rPr lang="en-US" dirty="0" err="1" smtClean="0"/>
              <a:t>Sampel</a:t>
            </a:r>
            <a:endParaRPr lang="en-US" dirty="0" smtClean="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eaLnBrk="1" fontAlgn="auto" hangingPunct="1">
              <a:spcAft>
                <a:spcPts val="0"/>
              </a:spcAft>
              <a:buFont typeface="Arial" pitchFamily="34" charset="0"/>
              <a:buChar char="•"/>
              <a:defRPr/>
            </a:pPr>
            <a:r>
              <a:rPr lang="en-US" dirty="0" err="1" smtClean="0"/>
              <a:t>Latih</a:t>
            </a:r>
            <a:r>
              <a:rPr lang="en-US" dirty="0" smtClean="0"/>
              <a:t> </a:t>
            </a:r>
            <a:r>
              <a:rPr lang="en-US" dirty="0" err="1" smtClean="0"/>
              <a:t>dan</a:t>
            </a:r>
            <a:r>
              <a:rPr lang="en-US" dirty="0" smtClean="0"/>
              <a:t> </a:t>
            </a:r>
            <a:r>
              <a:rPr lang="en-US" dirty="0" err="1" smtClean="0"/>
              <a:t>kuasai</a:t>
            </a:r>
            <a:r>
              <a:rPr lang="en-US" dirty="0" smtClean="0"/>
              <a:t> </a:t>
            </a:r>
            <a:r>
              <a:rPr lang="en-US" dirty="0" err="1" smtClean="0"/>
              <a:t>hal-hal</a:t>
            </a:r>
            <a:r>
              <a:rPr lang="en-US" dirty="0" smtClean="0"/>
              <a:t> </a:t>
            </a:r>
            <a:r>
              <a:rPr lang="en-US" dirty="0" err="1" smtClean="0"/>
              <a:t>sbb</a:t>
            </a:r>
            <a:r>
              <a:rPr lang="en-US" dirty="0" smtClean="0"/>
              <a:t>:</a:t>
            </a:r>
          </a:p>
          <a:p>
            <a:pPr marL="640080" lvl="1" indent="-237744" eaLnBrk="1" fontAlgn="auto" hangingPunct="1">
              <a:spcAft>
                <a:spcPts val="0"/>
              </a:spcAft>
              <a:buFont typeface="Arial" pitchFamily="34" charset="0"/>
              <a:buChar char="–"/>
              <a:defRPr/>
            </a:pPr>
            <a:r>
              <a:rPr lang="en-US" sz="3200" dirty="0" err="1" smtClean="0"/>
              <a:t>Penjelasan</a:t>
            </a:r>
            <a:r>
              <a:rPr lang="en-US" sz="3200" dirty="0" smtClean="0"/>
              <a:t> </a:t>
            </a:r>
            <a:r>
              <a:rPr lang="en-US" sz="3200" dirty="0" err="1" smtClean="0"/>
              <a:t>tujuan</a:t>
            </a:r>
            <a:r>
              <a:rPr lang="en-US" sz="3200" dirty="0" smtClean="0"/>
              <a:t> </a:t>
            </a:r>
            <a:r>
              <a:rPr lang="en-US" sz="3200" dirty="0" err="1" smtClean="0"/>
              <a:t>penelitian</a:t>
            </a:r>
            <a:endParaRPr lang="en-US" sz="3200" dirty="0" smtClean="0"/>
          </a:p>
          <a:p>
            <a:pPr marL="640080" lvl="1" indent="-237744" eaLnBrk="1" fontAlgn="auto" hangingPunct="1">
              <a:spcAft>
                <a:spcPts val="0"/>
              </a:spcAft>
              <a:buFont typeface="Arial" pitchFamily="34" charset="0"/>
              <a:buChar char="–"/>
              <a:defRPr/>
            </a:pPr>
            <a:r>
              <a:rPr lang="en-US" sz="3200" dirty="0" err="1" smtClean="0"/>
              <a:t>Penjelasan</a:t>
            </a:r>
            <a:r>
              <a:rPr lang="en-US" sz="3200" dirty="0" smtClean="0"/>
              <a:t> </a:t>
            </a:r>
            <a:r>
              <a:rPr lang="en-US" sz="3200" dirty="0" err="1" smtClean="0"/>
              <a:t>tugas</a:t>
            </a:r>
            <a:r>
              <a:rPr lang="en-US" sz="3200" dirty="0" smtClean="0"/>
              <a:t> </a:t>
            </a:r>
            <a:r>
              <a:rPr lang="en-US" sz="3200" dirty="0" err="1" smtClean="0"/>
              <a:t>pewawancara</a:t>
            </a:r>
            <a:endParaRPr lang="en-US" sz="3200" dirty="0" smtClean="0"/>
          </a:p>
          <a:p>
            <a:pPr marL="640080" lvl="1" indent="-237744" eaLnBrk="1" fontAlgn="auto" hangingPunct="1">
              <a:spcAft>
                <a:spcPts val="0"/>
              </a:spcAft>
              <a:buFont typeface="Arial" pitchFamily="34" charset="0"/>
              <a:buChar char="–"/>
              <a:defRPr/>
            </a:pPr>
            <a:r>
              <a:rPr lang="en-US" sz="3200" dirty="0" err="1" smtClean="0"/>
              <a:t>Penjelasan</a:t>
            </a:r>
            <a:r>
              <a:rPr lang="en-US" sz="3200" dirty="0" smtClean="0"/>
              <a:t> </a:t>
            </a:r>
            <a:r>
              <a:rPr lang="en-US" sz="3200" dirty="0" err="1" smtClean="0"/>
              <a:t>tiap</a:t>
            </a:r>
            <a:r>
              <a:rPr lang="en-US" sz="3200" dirty="0" smtClean="0"/>
              <a:t> </a:t>
            </a:r>
            <a:r>
              <a:rPr lang="en-US" sz="3200" dirty="0" err="1" smtClean="0"/>
              <a:t>nomor</a:t>
            </a:r>
            <a:r>
              <a:rPr lang="en-US" sz="3200" dirty="0" smtClean="0"/>
              <a:t> </a:t>
            </a:r>
            <a:r>
              <a:rPr lang="en-US" sz="3200" dirty="0" err="1" smtClean="0"/>
              <a:t>pertanyaan</a:t>
            </a:r>
            <a:endParaRPr lang="en-US" sz="3200" dirty="0" smtClean="0"/>
          </a:p>
          <a:p>
            <a:pPr marL="640080" lvl="1" indent="-237744" eaLnBrk="1" fontAlgn="auto" hangingPunct="1">
              <a:spcAft>
                <a:spcPts val="0"/>
              </a:spcAft>
              <a:buFont typeface="Arial" pitchFamily="34" charset="0"/>
              <a:buChar char="–"/>
              <a:defRPr/>
            </a:pPr>
            <a:r>
              <a:rPr lang="en-US" sz="3200" dirty="0" smtClean="0"/>
              <a:t>Cara </a:t>
            </a:r>
            <a:r>
              <a:rPr lang="en-US" sz="3200" dirty="0" err="1" smtClean="0"/>
              <a:t>mencatat</a:t>
            </a:r>
            <a:r>
              <a:rPr lang="en-US" sz="3200" dirty="0" smtClean="0"/>
              <a:t>/</a:t>
            </a:r>
            <a:r>
              <a:rPr lang="en-US" sz="3200" dirty="0" err="1" smtClean="0"/>
              <a:t>merekam</a:t>
            </a:r>
            <a:r>
              <a:rPr lang="en-US" sz="3200" dirty="0" smtClean="0"/>
              <a:t>.</a:t>
            </a:r>
          </a:p>
          <a:p>
            <a:pPr marL="800100" indent="-434975" eaLnBrk="1" fontAlgn="auto" hangingPunct="1">
              <a:spcAft>
                <a:spcPts val="0"/>
              </a:spcAft>
              <a:buFont typeface="Arial" charset="0"/>
              <a:buNone/>
              <a:defRPr/>
            </a:pPr>
            <a:endParaRPr lang="en-US" dirty="0" smtClean="0"/>
          </a:p>
        </p:txBody>
      </p:sp>
      <p:sp>
        <p:nvSpPr>
          <p:cNvPr id="10242"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
            </a:r>
            <a:br>
              <a:rPr lang="en-US" smtClean="0">
                <a:solidFill>
                  <a:schemeClr val="tx2">
                    <a:satMod val="130000"/>
                  </a:schemeClr>
                </a:solidFill>
              </a:rPr>
            </a:br>
            <a:r>
              <a:rPr lang="en-US" smtClean="0">
                <a:solidFill>
                  <a:schemeClr val="tx2">
                    <a:satMod val="130000"/>
                  </a:schemeClr>
                </a:solidFill>
              </a:rPr>
              <a:t>Persiapan wawancara</a:t>
            </a:r>
            <a:r>
              <a:rPr lang="en-US" sz="3600" smtClean="0">
                <a:solidFill>
                  <a:schemeClr val="tx2">
                    <a:satMod val="130000"/>
                  </a:schemeClr>
                </a:solidFill>
              </a:rPr>
              <a:t/>
            </a:r>
            <a:br>
              <a:rPr lang="en-US" sz="3600"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eaLnBrk="1" fontAlgn="auto" hangingPunct="1">
              <a:spcAft>
                <a:spcPts val="0"/>
              </a:spcAft>
              <a:buFont typeface="+mj-lt"/>
              <a:buAutoNum type="arabicPeriod"/>
              <a:defRPr/>
            </a:pPr>
            <a:r>
              <a:rPr lang="en-US" dirty="0" err="1" smtClean="0"/>
              <a:t>Wawancara</a:t>
            </a:r>
            <a:r>
              <a:rPr lang="en-US" dirty="0" smtClean="0"/>
              <a:t> </a:t>
            </a:r>
            <a:r>
              <a:rPr lang="en-US" dirty="0" err="1" smtClean="0"/>
              <a:t>tatap</a:t>
            </a:r>
            <a:r>
              <a:rPr lang="en-US" dirty="0" smtClean="0"/>
              <a:t> </a:t>
            </a:r>
            <a:r>
              <a:rPr lang="en-US" dirty="0" err="1" smtClean="0"/>
              <a:t>muka</a:t>
            </a:r>
            <a:r>
              <a:rPr lang="en-US" dirty="0" smtClean="0"/>
              <a:t> (</a:t>
            </a:r>
            <a:r>
              <a:rPr lang="en-US" i="1" dirty="0" smtClean="0"/>
              <a:t>Personal </a:t>
            </a:r>
            <a:r>
              <a:rPr lang="en-US" dirty="0" err="1" smtClean="0"/>
              <a:t>atau</a:t>
            </a:r>
            <a:r>
              <a:rPr lang="en-US" dirty="0" smtClean="0"/>
              <a:t> </a:t>
            </a:r>
            <a:r>
              <a:rPr lang="en-US" i="1" dirty="0" smtClean="0"/>
              <a:t>face to face interviews)</a:t>
            </a:r>
            <a:endParaRPr lang="en-US" dirty="0" smtClean="0"/>
          </a:p>
          <a:p>
            <a:pPr marL="457200" indent="-457200" eaLnBrk="1" fontAlgn="auto" hangingPunct="1">
              <a:spcAft>
                <a:spcPts val="0"/>
              </a:spcAft>
              <a:buFont typeface="+mj-lt"/>
              <a:buAutoNum type="arabicPeriod"/>
              <a:defRPr/>
            </a:pPr>
            <a:r>
              <a:rPr lang="en-US" dirty="0" err="1" smtClean="0"/>
              <a:t>Wawancara</a:t>
            </a:r>
            <a:r>
              <a:rPr lang="en-US" dirty="0" smtClean="0"/>
              <a:t> </a:t>
            </a:r>
            <a:r>
              <a:rPr lang="en-US" dirty="0" err="1" smtClean="0"/>
              <a:t>dengan</a:t>
            </a:r>
            <a:r>
              <a:rPr lang="en-US" dirty="0" smtClean="0"/>
              <a:t> </a:t>
            </a:r>
            <a:r>
              <a:rPr lang="en-US" dirty="0" err="1" smtClean="0"/>
              <a:t>telepon</a:t>
            </a:r>
            <a:r>
              <a:rPr lang="en-US" dirty="0" smtClean="0"/>
              <a:t> (</a:t>
            </a:r>
            <a:r>
              <a:rPr lang="en-US" i="1" dirty="0" smtClean="0"/>
              <a:t>Telephone interviews)</a:t>
            </a:r>
            <a:endParaRPr lang="en-US" dirty="0" smtClean="0"/>
          </a:p>
          <a:p>
            <a:pPr marL="365760" indent="-283464" eaLnBrk="1" fontAlgn="auto" hangingPunct="1">
              <a:spcAft>
                <a:spcPts val="0"/>
              </a:spcAft>
              <a:buFont typeface="Wingdings 2"/>
              <a:buChar char=""/>
              <a:defRPr/>
            </a:pPr>
            <a:endParaRPr lang="en-US" dirty="0"/>
          </a:p>
        </p:txBody>
      </p:sp>
      <p:sp>
        <p:nvSpPr>
          <p:cNvPr id="11266" name="Title 1"/>
          <p:cNvSpPr>
            <a:spLocks noGrp="1"/>
          </p:cNvSpPr>
          <p:nvPr>
            <p:ph type="title"/>
          </p:nvPr>
        </p:nvSpPr>
        <p:spPr/>
        <p:txBody>
          <a:bodyPr>
            <a:normAutofit fontScale="90000"/>
          </a:bodyPr>
          <a:lstStyle/>
          <a:p>
            <a:pPr eaLnBrk="1" fontAlgn="auto" hangingPunct="1">
              <a:spcAft>
                <a:spcPts val="0"/>
              </a:spcAft>
              <a:defRPr/>
            </a:pPr>
            <a:r>
              <a:rPr lang="en-US" sz="3600" smtClean="0">
                <a:solidFill>
                  <a:schemeClr val="tx2">
                    <a:satMod val="130000"/>
                  </a:schemeClr>
                </a:solidFill>
              </a:rPr>
              <a:t/>
            </a:r>
            <a:br>
              <a:rPr lang="en-US" sz="3600" smtClean="0">
                <a:solidFill>
                  <a:schemeClr val="tx2">
                    <a:satMod val="130000"/>
                  </a:schemeClr>
                </a:solidFill>
              </a:rPr>
            </a:br>
            <a:r>
              <a:rPr lang="en-US" sz="3600" smtClean="0">
                <a:solidFill>
                  <a:schemeClr val="tx2">
                    <a:satMod val="130000"/>
                  </a:schemeClr>
                </a:solidFill>
              </a:rPr>
              <a:t>Wawancara dapat dilakukan dengan 2 cara:</a:t>
            </a:r>
            <a:r>
              <a:rPr lang="en-US" smtClean="0">
                <a:solidFill>
                  <a:schemeClr val="tx2">
                    <a:satMod val="130000"/>
                  </a:schemeClr>
                </a:solidFill>
              </a:rPr>
              <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Content Placeholder 2"/>
          <p:cNvSpPr>
            <a:spLocks noGrp="1"/>
          </p:cNvSpPr>
          <p:nvPr>
            <p:ph idx="1"/>
          </p:nvPr>
        </p:nvSpPr>
        <p:spPr/>
        <p:txBody>
          <a:bodyPr/>
          <a:lstStyle/>
          <a:p>
            <a:pPr eaLnBrk="1" hangingPunct="1">
              <a:buFont typeface="Arial" pitchFamily="34" charset="0"/>
              <a:buNone/>
            </a:pPr>
            <a:endParaRPr lang="en-US" smtClean="0"/>
          </a:p>
          <a:p>
            <a:pPr eaLnBrk="1" hangingPunct="1">
              <a:buFont typeface="Arial" pitchFamily="34" charset="0"/>
              <a:buNone/>
            </a:pPr>
            <a:r>
              <a:rPr lang="en-US" smtClean="0"/>
              <a:t>	Kelebihan:</a:t>
            </a:r>
          </a:p>
          <a:p>
            <a:pPr eaLnBrk="1" hangingPunct="1"/>
            <a:r>
              <a:rPr lang="en-US" smtClean="0"/>
              <a:t>menghasilkan lebih banyak data.</a:t>
            </a:r>
          </a:p>
          <a:p>
            <a:pPr eaLnBrk="1" hangingPunct="1"/>
            <a:r>
              <a:rPr lang="en-US" smtClean="0"/>
              <a:t>Kontak langsung dengan responden, sehingga peneliti dapat menanyakan masalah yang lebih kompleks, sensitive, atau controversial.</a:t>
            </a:r>
          </a:p>
          <a:p>
            <a:pPr eaLnBrk="1" hangingPunct="1"/>
            <a:r>
              <a:rPr lang="en-US" smtClean="0"/>
              <a:t>Tingkat partisipasi responden relatif lebih sedikit.</a:t>
            </a:r>
          </a:p>
          <a:p>
            <a:pPr eaLnBrk="1" hangingPunct="1"/>
            <a:endParaRPr lang="en-US" smtClean="0"/>
          </a:p>
        </p:txBody>
      </p:sp>
      <p:sp>
        <p:nvSpPr>
          <p:cNvPr id="12290"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Wawancara tatap muka</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Content Placeholder 2"/>
          <p:cNvSpPr>
            <a:spLocks noGrp="1"/>
          </p:cNvSpPr>
          <p:nvPr>
            <p:ph idx="1"/>
          </p:nvPr>
        </p:nvSpPr>
        <p:spPr/>
        <p:txBody>
          <a:bodyPr/>
          <a:lstStyle/>
          <a:p>
            <a:pPr eaLnBrk="1" hangingPunct="1">
              <a:buFont typeface="Arial" pitchFamily="34" charset="0"/>
              <a:buNone/>
            </a:pPr>
            <a:r>
              <a:rPr lang="en-US" smtClean="0"/>
              <a:t>	Kelemahan:</a:t>
            </a:r>
          </a:p>
          <a:p>
            <a:pPr eaLnBrk="1" hangingPunct="1"/>
            <a:r>
              <a:rPr lang="en-US" smtClean="0"/>
              <a:t>memungkinkan terjadinya bias pewawancara</a:t>
            </a:r>
          </a:p>
          <a:p>
            <a:pPr eaLnBrk="1" hangingPunct="1"/>
            <a:r>
              <a:rPr lang="en-US" smtClean="0"/>
              <a:t>Memerlukan biaya dan waktu yang relatif namyak jika jumlah responden (sample) relatif besar dan secara geografis letaknya terpencar.</a:t>
            </a:r>
          </a:p>
          <a:p>
            <a:pPr eaLnBrk="1" hangingPunct="1"/>
            <a:endParaRPr lang="en-US" smtClean="0"/>
          </a:p>
        </p:txBody>
      </p:sp>
      <p:sp>
        <p:nvSpPr>
          <p:cNvPr id="13314" name="Title 1"/>
          <p:cNvSpPr>
            <a:spLocks noGrp="1"/>
          </p:cNvSpPr>
          <p:nvPr>
            <p:ph type="title"/>
          </p:nvPr>
        </p:nvSpPr>
        <p:spPr/>
        <p:txBody>
          <a:bodyPr/>
          <a:lstStyle/>
          <a:p>
            <a:pPr eaLnBrk="1" fontAlgn="auto" hangingPunct="1">
              <a:spcAft>
                <a:spcPts val="0"/>
              </a:spcAft>
              <a:defRPr/>
            </a:pPr>
            <a:r>
              <a:rPr lang="en-US" smtClean="0">
                <a:solidFill>
                  <a:schemeClr val="tx2">
                    <a:satMod val="130000"/>
                  </a:schemeClr>
                </a:solidFill>
              </a:rPr>
              <a:t>Wawancara tatap muka</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Content Placeholder 2"/>
          <p:cNvSpPr>
            <a:spLocks noGrp="1"/>
          </p:cNvSpPr>
          <p:nvPr>
            <p:ph idx="1"/>
          </p:nvPr>
        </p:nvSpPr>
        <p:spPr/>
        <p:txBody>
          <a:bodyPr/>
          <a:lstStyle/>
          <a:p>
            <a:pPr eaLnBrk="1" hangingPunct="1">
              <a:buFont typeface="Arial" pitchFamily="34" charset="0"/>
              <a:buNone/>
            </a:pPr>
            <a:r>
              <a:rPr lang="en-US" smtClean="0"/>
              <a:t>	Kelebihan:</a:t>
            </a:r>
          </a:p>
          <a:p>
            <a:pPr eaLnBrk="1" hangingPunct="1"/>
            <a:r>
              <a:rPr lang="en-US" smtClean="0"/>
              <a:t>Waktu pengumpulan data responden relatif cepat dengan tenaga dan biaya yang relatif lebih sedikit.</a:t>
            </a:r>
          </a:p>
          <a:p>
            <a:pPr eaLnBrk="1" hangingPunct="1"/>
            <a:r>
              <a:rPr lang="en-US" smtClean="0"/>
              <a:t>memperoleh tanggapan segera dari responden setelah pewawancara dapat menghubunginya lewat telepon.</a:t>
            </a:r>
          </a:p>
          <a:p>
            <a:pPr eaLnBrk="1" hangingPunct="1">
              <a:buFont typeface="Arial" pitchFamily="34" charset="0"/>
              <a:buNone/>
            </a:pPr>
            <a:endParaRPr lang="en-US" smtClean="0"/>
          </a:p>
          <a:p>
            <a:pPr eaLnBrk="1" hangingPunct="1"/>
            <a:endParaRPr lang="en-US" smtClean="0"/>
          </a:p>
        </p:txBody>
      </p:sp>
      <p:sp>
        <p:nvSpPr>
          <p:cNvPr id="14338"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Wawancara via telepon</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Content Placeholder 2"/>
          <p:cNvSpPr>
            <a:spLocks noGrp="1"/>
          </p:cNvSpPr>
          <p:nvPr>
            <p:ph idx="1"/>
          </p:nvPr>
        </p:nvSpPr>
        <p:spPr/>
        <p:txBody>
          <a:bodyPr>
            <a:normAutofit lnSpcReduction="10000"/>
          </a:bodyPr>
          <a:lstStyle/>
          <a:p>
            <a:pPr eaLnBrk="1" hangingPunct="1">
              <a:buFont typeface="Arial" pitchFamily="34" charset="0"/>
              <a:buNone/>
            </a:pPr>
            <a:r>
              <a:rPr lang="en-US" smtClean="0"/>
              <a:t>	</a:t>
            </a:r>
            <a:r>
              <a:rPr lang="en-US" sz="2800" smtClean="0"/>
              <a:t>Kelemahan:</a:t>
            </a:r>
          </a:p>
          <a:p>
            <a:pPr eaLnBrk="1" hangingPunct="1"/>
            <a:r>
              <a:rPr lang="en-US" sz="2800" smtClean="0"/>
              <a:t>Pewawancara tidak dapat mengamati ekspresi responden saat memberi tanggapan.</a:t>
            </a:r>
          </a:p>
          <a:p>
            <a:pPr eaLnBrk="1" hangingPunct="1"/>
            <a:r>
              <a:rPr lang="en-US" sz="2800" smtClean="0"/>
              <a:t>Responden setiap saat dapat menolak untuk menanggapi pertanyaan dengan memutus hubungan telepon.</a:t>
            </a:r>
          </a:p>
          <a:p>
            <a:pPr eaLnBrk="1" hangingPunct="1"/>
            <a:r>
              <a:rPr lang="en-US" sz="2800" smtClean="0"/>
              <a:t>Durasi wawancara terbatas.</a:t>
            </a:r>
          </a:p>
          <a:p>
            <a:pPr eaLnBrk="1" hangingPunct="1"/>
            <a:r>
              <a:rPr lang="en-US" sz="2800" smtClean="0"/>
              <a:t>Responden bukan merupakan sample yang representatif yang mewakili semua lapisan masyarakat.</a:t>
            </a:r>
          </a:p>
          <a:p>
            <a:pPr eaLnBrk="1" hangingPunct="1"/>
            <a:endParaRPr lang="en-US" smtClean="0"/>
          </a:p>
        </p:txBody>
      </p:sp>
      <p:sp>
        <p:nvSpPr>
          <p:cNvPr id="15362"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
            </a:r>
            <a:br>
              <a:rPr lang="en-US" smtClean="0">
                <a:solidFill>
                  <a:schemeClr val="tx2">
                    <a:satMod val="130000"/>
                  </a:schemeClr>
                </a:solidFill>
              </a:rPr>
            </a:br>
            <a:r>
              <a:rPr lang="en-US" smtClean="0">
                <a:solidFill>
                  <a:schemeClr val="tx2">
                    <a:satMod val="130000"/>
                  </a:schemeClr>
                </a:solidFill>
              </a:rPr>
              <a:t>Wawancara via telepon</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Content Placeholder 2"/>
          <p:cNvSpPr>
            <a:spLocks noGrp="1"/>
          </p:cNvSpPr>
          <p:nvPr>
            <p:ph idx="1"/>
          </p:nvPr>
        </p:nvSpPr>
        <p:spPr/>
        <p:txBody>
          <a:bodyPr>
            <a:normAutofit/>
          </a:bodyPr>
          <a:lstStyle/>
          <a:p>
            <a:pPr marL="365125" indent="-282575" eaLnBrk="1" hangingPunct="1">
              <a:buFont typeface="Arial" pitchFamily="34" charset="0"/>
              <a:buChar char="•"/>
            </a:pPr>
            <a:r>
              <a:rPr lang="en-US" smtClean="0"/>
              <a:t>Gunakan kata-kata yang sederhana dan mudah dimengerti.</a:t>
            </a:r>
          </a:p>
          <a:p>
            <a:pPr marL="365125" indent="-282575" eaLnBrk="1" hangingPunct="1">
              <a:buFont typeface="Arial" pitchFamily="34" charset="0"/>
              <a:buNone/>
            </a:pPr>
            <a:r>
              <a:rPr lang="en-US" smtClean="0"/>
              <a:t>Contoh:</a:t>
            </a:r>
          </a:p>
          <a:p>
            <a:pPr marL="365125" indent="-282575" eaLnBrk="1" hangingPunct="1">
              <a:buFont typeface="Arial" pitchFamily="34" charset="0"/>
              <a:buNone/>
            </a:pPr>
            <a:r>
              <a:rPr lang="en-US" smtClean="0"/>
              <a:t>Bagaimana status perkawinan Bapak?</a:t>
            </a:r>
          </a:p>
          <a:p>
            <a:pPr marL="365125" indent="-282575" eaLnBrk="1" hangingPunct="1">
              <a:buFont typeface="Arial" pitchFamily="34" charset="0"/>
              <a:buNone/>
            </a:pPr>
            <a:r>
              <a:rPr lang="en-US" u="sng" smtClean="0"/>
              <a:t>Sebaiknya</a:t>
            </a:r>
            <a:r>
              <a:rPr lang="en-US" smtClean="0"/>
              <a:t>: Apakah Bapak beristri?</a:t>
            </a:r>
          </a:p>
          <a:p>
            <a:pPr marL="365125" indent="-282575" eaLnBrk="1" hangingPunct="1">
              <a:buFont typeface="Arial" pitchFamily="34" charset="0"/>
              <a:buNone/>
            </a:pPr>
            <a:endParaRPr lang="en-US" smtClean="0"/>
          </a:p>
          <a:p>
            <a:pPr marL="365125" indent="-282575" eaLnBrk="1" hangingPunct="1">
              <a:buFont typeface="Arial" pitchFamily="34" charset="0"/>
              <a:buChar char="•"/>
            </a:pPr>
            <a:r>
              <a:rPr lang="en-US" smtClean="0"/>
              <a:t>Pertanyaan jelas dan khusus.</a:t>
            </a:r>
          </a:p>
          <a:p>
            <a:pPr marL="365125" indent="-282575" eaLnBrk="1" hangingPunct="1">
              <a:buFont typeface="Arial" pitchFamily="34" charset="0"/>
              <a:buNone/>
            </a:pPr>
            <a:r>
              <a:rPr lang="en-US" smtClean="0"/>
              <a:t>Contoh:</a:t>
            </a:r>
          </a:p>
          <a:p>
            <a:pPr marL="365125" indent="-282575" eaLnBrk="1" hangingPunct="1">
              <a:buFont typeface="Arial" pitchFamily="34" charset="0"/>
              <a:buNone/>
            </a:pPr>
            <a:r>
              <a:rPr lang="en-US" smtClean="0"/>
              <a:t>Berapa orang di sini? (rumah, kelas, dll)</a:t>
            </a:r>
          </a:p>
          <a:p>
            <a:pPr marL="365125" indent="-282575" eaLnBrk="1" hangingPunct="1">
              <a:buFont typeface="Arial" pitchFamily="34" charset="0"/>
              <a:buChar char="•"/>
            </a:pPr>
            <a:endParaRPr lang="en-US" smtClean="0"/>
          </a:p>
        </p:txBody>
      </p:sp>
      <p:sp>
        <p:nvSpPr>
          <p:cNvPr id="16386"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
            </a:r>
            <a:br>
              <a:rPr lang="en-US" smtClean="0">
                <a:solidFill>
                  <a:schemeClr val="tx2">
                    <a:satMod val="130000"/>
                  </a:schemeClr>
                </a:solidFill>
              </a:rPr>
            </a:br>
            <a:r>
              <a:rPr lang="en-US" smtClean="0">
                <a:solidFill>
                  <a:schemeClr val="tx2">
                    <a:satMod val="130000"/>
                  </a:schemeClr>
                </a:solidFill>
              </a:rPr>
              <a:t>Petunjuk membuat pertanyaan:</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Content Placeholder 2"/>
          <p:cNvSpPr>
            <a:spLocks noGrp="1"/>
          </p:cNvSpPr>
          <p:nvPr>
            <p:ph idx="1"/>
          </p:nvPr>
        </p:nvSpPr>
        <p:spPr/>
        <p:txBody>
          <a:bodyPr/>
          <a:lstStyle/>
          <a:p>
            <a:pPr eaLnBrk="1" hangingPunct="1"/>
            <a:r>
              <a:rPr lang="en-US" smtClean="0"/>
              <a:t>Hindarkan pertanyaan yang mempunyai lebih dari satu pengertian.</a:t>
            </a:r>
          </a:p>
          <a:p>
            <a:pPr eaLnBrk="1" hangingPunct="1">
              <a:buFont typeface="Arial" pitchFamily="34" charset="0"/>
              <a:buNone/>
            </a:pPr>
            <a:r>
              <a:rPr lang="en-US" smtClean="0"/>
              <a:t>Contoh:</a:t>
            </a:r>
          </a:p>
          <a:p>
            <a:pPr eaLnBrk="1" hangingPunct="1">
              <a:buFont typeface="Arial" pitchFamily="34" charset="0"/>
              <a:buNone/>
            </a:pPr>
            <a:r>
              <a:rPr lang="en-US" smtClean="0"/>
              <a:t>Apakah saudara mau mencari pekerjaan di kota?</a:t>
            </a:r>
          </a:p>
          <a:p>
            <a:pPr eaLnBrk="1" hangingPunct="1">
              <a:buFont typeface="Arial" pitchFamily="34" charset="0"/>
              <a:buNone/>
            </a:pPr>
            <a:r>
              <a:rPr lang="en-US" u="sng" smtClean="0"/>
              <a:t>Sebaiknya</a:t>
            </a:r>
            <a:r>
              <a:rPr lang="en-US" smtClean="0"/>
              <a:t>: Apakah saudara mencari pekerjaan.</a:t>
            </a:r>
          </a:p>
          <a:p>
            <a:pPr eaLnBrk="1" hangingPunct="1">
              <a:buFont typeface="Arial" pitchFamily="34" charset="0"/>
              <a:buNone/>
            </a:pPr>
            <a:endParaRPr lang="en-US" smtClean="0"/>
          </a:p>
          <a:p>
            <a:pPr eaLnBrk="1" hangingPunct="1"/>
            <a:endParaRPr lang="en-US" smtClean="0"/>
          </a:p>
        </p:txBody>
      </p:sp>
      <p:sp>
        <p:nvSpPr>
          <p:cNvPr id="17410"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
            </a:r>
            <a:br>
              <a:rPr lang="en-US" smtClean="0">
                <a:solidFill>
                  <a:schemeClr val="tx2">
                    <a:satMod val="130000"/>
                  </a:schemeClr>
                </a:solidFill>
              </a:rPr>
            </a:br>
            <a:r>
              <a:rPr lang="en-US" smtClean="0">
                <a:solidFill>
                  <a:schemeClr val="tx2">
                    <a:satMod val="130000"/>
                  </a:schemeClr>
                </a:solidFill>
              </a:rPr>
              <a:t>Petunjuk membuat pertanyaan:</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indent="-283464" eaLnBrk="1" fontAlgn="auto" hangingPunct="1">
              <a:spcAft>
                <a:spcPts val="0"/>
              </a:spcAft>
              <a:buFont typeface="Arial" pitchFamily="34" charset="0"/>
              <a:buChar char="•"/>
              <a:defRPr/>
            </a:pPr>
            <a:r>
              <a:rPr lang="en-US" dirty="0" err="1" smtClean="0"/>
              <a:t>Hindarkan</a:t>
            </a:r>
            <a:r>
              <a:rPr lang="en-US" dirty="0" smtClean="0"/>
              <a:t> </a:t>
            </a:r>
            <a:r>
              <a:rPr lang="en-US" dirty="0" err="1" smtClean="0"/>
              <a:t>pertanyaan</a:t>
            </a:r>
            <a:r>
              <a:rPr lang="en-US" dirty="0" smtClean="0"/>
              <a:t> yang </a:t>
            </a:r>
            <a:r>
              <a:rPr lang="en-US" dirty="0" err="1" smtClean="0"/>
              <a:t>mengandung</a:t>
            </a:r>
            <a:r>
              <a:rPr lang="en-US" dirty="0" smtClean="0"/>
              <a:t> </a:t>
            </a:r>
            <a:r>
              <a:rPr lang="en-US" dirty="0" err="1" smtClean="0"/>
              <a:t>sugesti</a:t>
            </a:r>
            <a:r>
              <a:rPr lang="en-US" dirty="0" smtClean="0"/>
              <a:t>.</a:t>
            </a:r>
          </a:p>
          <a:p>
            <a:pPr marL="365760" indent="-283464" eaLnBrk="1" fontAlgn="auto" hangingPunct="1">
              <a:spcAft>
                <a:spcPts val="0"/>
              </a:spcAft>
              <a:buFont typeface="Arial" pitchFamily="34" charset="0"/>
              <a:buNone/>
              <a:defRPr/>
            </a:pPr>
            <a:r>
              <a:rPr lang="en-US" dirty="0" err="1" smtClean="0"/>
              <a:t>Contoh</a:t>
            </a:r>
            <a:r>
              <a:rPr lang="en-US" dirty="0" smtClean="0"/>
              <a:t>:</a:t>
            </a:r>
          </a:p>
          <a:p>
            <a:pPr marL="92075" indent="-92075" eaLnBrk="1" fontAlgn="auto" hangingPunct="1">
              <a:spcAft>
                <a:spcPts val="0"/>
              </a:spcAft>
              <a:buFont typeface="Arial" pitchFamily="34" charset="0"/>
              <a:buNone/>
              <a:defRPr/>
            </a:pPr>
            <a:r>
              <a:rPr lang="en-US" dirty="0" err="1" smtClean="0"/>
              <a:t>Pada</a:t>
            </a:r>
            <a:r>
              <a:rPr lang="en-US" dirty="0" smtClean="0"/>
              <a:t> </a:t>
            </a:r>
            <a:r>
              <a:rPr lang="en-US" dirty="0" err="1" smtClean="0"/>
              <a:t>waktu</a:t>
            </a:r>
            <a:r>
              <a:rPr lang="en-US" dirty="0" smtClean="0"/>
              <a:t> </a:t>
            </a:r>
            <a:r>
              <a:rPr lang="en-US" dirty="0" err="1" smtClean="0"/>
              <a:t>senggang</a:t>
            </a:r>
            <a:r>
              <a:rPr lang="en-US" dirty="0" smtClean="0"/>
              <a:t> </a:t>
            </a:r>
            <a:r>
              <a:rPr lang="en-US" dirty="0" err="1" smtClean="0"/>
              <a:t>apakah</a:t>
            </a:r>
            <a:r>
              <a:rPr lang="en-US" dirty="0" smtClean="0"/>
              <a:t> </a:t>
            </a:r>
            <a:r>
              <a:rPr lang="en-US" dirty="0" err="1" smtClean="0"/>
              <a:t>saudara</a:t>
            </a:r>
            <a:r>
              <a:rPr lang="en-US" dirty="0" smtClean="0"/>
              <a:t> </a:t>
            </a:r>
            <a:r>
              <a:rPr lang="en-US" dirty="0" err="1" smtClean="0"/>
              <a:t>mendengarkan</a:t>
            </a:r>
            <a:r>
              <a:rPr lang="en-US" dirty="0" smtClean="0"/>
              <a:t> radio </a:t>
            </a:r>
            <a:r>
              <a:rPr lang="en-US" dirty="0" err="1" smtClean="0"/>
              <a:t>atau</a:t>
            </a:r>
            <a:r>
              <a:rPr lang="en-US" dirty="0" smtClean="0"/>
              <a:t> </a:t>
            </a:r>
            <a:r>
              <a:rPr lang="en-US" dirty="0" err="1" smtClean="0"/>
              <a:t>melakukan</a:t>
            </a:r>
            <a:r>
              <a:rPr lang="en-US" dirty="0" smtClean="0"/>
              <a:t> yang lain?</a:t>
            </a:r>
          </a:p>
          <a:p>
            <a:pPr marL="1874838" indent="-1874838" eaLnBrk="1" fontAlgn="auto" hangingPunct="1">
              <a:spcAft>
                <a:spcPts val="0"/>
              </a:spcAft>
              <a:buFont typeface="Arial" pitchFamily="34" charset="0"/>
              <a:buNone/>
              <a:defRPr/>
            </a:pPr>
            <a:r>
              <a:rPr lang="en-US" u="sng" dirty="0" err="1" smtClean="0"/>
              <a:t>Sebaiknya</a:t>
            </a:r>
            <a:r>
              <a:rPr lang="en-US" dirty="0" smtClean="0"/>
              <a:t> : </a:t>
            </a:r>
            <a:r>
              <a:rPr lang="en-US" dirty="0" err="1" smtClean="0"/>
              <a:t>Apakah</a:t>
            </a:r>
            <a:r>
              <a:rPr lang="en-US" dirty="0" smtClean="0"/>
              <a:t> yang </a:t>
            </a:r>
            <a:r>
              <a:rPr lang="en-US" dirty="0" err="1" smtClean="0"/>
              <a:t>saudara</a:t>
            </a:r>
            <a:r>
              <a:rPr lang="en-US" dirty="0" smtClean="0"/>
              <a:t> </a:t>
            </a:r>
            <a:r>
              <a:rPr lang="en-US" dirty="0" err="1" smtClean="0"/>
              <a:t>lakukan</a:t>
            </a:r>
            <a:r>
              <a:rPr lang="en-US" dirty="0" smtClean="0"/>
              <a:t> </a:t>
            </a:r>
            <a:r>
              <a:rPr lang="en-US" dirty="0" err="1" smtClean="0"/>
              <a:t>pada</a:t>
            </a:r>
            <a:r>
              <a:rPr lang="en-US" dirty="0" smtClean="0"/>
              <a:t> </a:t>
            </a:r>
            <a:r>
              <a:rPr lang="en-US" dirty="0" err="1" smtClean="0"/>
              <a:t>waktu</a:t>
            </a:r>
            <a:r>
              <a:rPr lang="en-US" dirty="0" smtClean="0"/>
              <a:t> </a:t>
            </a:r>
            <a:r>
              <a:rPr lang="en-US" dirty="0" err="1" smtClean="0"/>
              <a:t>senggang</a:t>
            </a:r>
            <a:r>
              <a:rPr lang="en-US" dirty="0" smtClean="0"/>
              <a:t>?</a:t>
            </a:r>
          </a:p>
          <a:p>
            <a:pPr marL="365760" indent="-283464" eaLnBrk="1" fontAlgn="auto" hangingPunct="1">
              <a:spcAft>
                <a:spcPts val="0"/>
              </a:spcAft>
              <a:buFont typeface="Wingdings 2"/>
              <a:buChar char=""/>
              <a:defRPr/>
            </a:pPr>
            <a:endParaRPr lang="en-US" dirty="0"/>
          </a:p>
        </p:txBody>
      </p:sp>
      <p:sp>
        <p:nvSpPr>
          <p:cNvPr id="18434" name="Title 1"/>
          <p:cNvSpPr>
            <a:spLocks noGrp="1"/>
          </p:cNvSpPr>
          <p:nvPr>
            <p:ph type="title"/>
          </p:nvPr>
        </p:nvSpPr>
        <p:spPr/>
        <p:txBody>
          <a:bodyPr>
            <a:normAutofit fontScale="90000"/>
          </a:bodyPr>
          <a:lstStyle/>
          <a:p>
            <a:pPr eaLnBrk="1" fontAlgn="auto" hangingPunct="1">
              <a:spcAft>
                <a:spcPts val="0"/>
              </a:spcAft>
              <a:defRPr/>
            </a:pPr>
            <a:r>
              <a:rPr lang="en-US" smtClean="0">
                <a:solidFill>
                  <a:schemeClr val="tx2">
                    <a:satMod val="130000"/>
                  </a:schemeClr>
                </a:solidFill>
              </a:rPr>
              <a:t>Petunjuk membuat pertanyaan:</a:t>
            </a:r>
            <a:br>
              <a:rPr lang="en-US" smtClean="0">
                <a:solidFill>
                  <a:schemeClr val="tx2">
                    <a:satMod val="130000"/>
                  </a:schemeClr>
                </a:solidFill>
              </a:rPr>
            </a:br>
            <a:endParaRPr lang="en-US" smtClean="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en-US" dirty="0" err="1" smtClean="0"/>
              <a:t>Pertemuan</a:t>
            </a:r>
            <a:r>
              <a:rPr lang="en-US" dirty="0" smtClean="0"/>
              <a:t> XII</a:t>
            </a:r>
            <a:r>
              <a:rPr lang="id-ID" smtClean="0"/>
              <a:t>I</a:t>
            </a:r>
            <a:endParaRPr lang="en-US" smtClean="0"/>
          </a:p>
        </p:txBody>
      </p:sp>
      <p:sp>
        <p:nvSpPr>
          <p:cNvPr id="160771" name="Subtitle 2"/>
          <p:cNvSpPr>
            <a:spLocks noGrp="1"/>
          </p:cNvSpPr>
          <p:nvPr>
            <p:ph type="subTitle" idx="1"/>
          </p:nvPr>
        </p:nvSpPr>
        <p:spPr>
          <a:xfrm>
            <a:off x="533400" y="3228975"/>
            <a:ext cx="7854950" cy="1752600"/>
          </a:xfrm>
        </p:spPr>
        <p:txBody>
          <a:bodyPr/>
          <a:lstStyle/>
          <a:p>
            <a:pPr marR="0" eaLnBrk="1" hangingPunct="1">
              <a:buFont typeface="Arial" pitchFamily="34" charset="0"/>
              <a:buNone/>
            </a:pPr>
            <a:r>
              <a:rPr lang="en-US" smtClean="0"/>
              <a:t>Observasi dan Dokumenter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Content Placeholder 2"/>
          <p:cNvSpPr>
            <a:spLocks noGrp="1"/>
          </p:cNvSpPr>
          <p:nvPr>
            <p:ph idx="1"/>
          </p:nvPr>
        </p:nvSpPr>
        <p:spPr/>
        <p:txBody>
          <a:bodyPr>
            <a:normAutofit/>
          </a:bodyPr>
          <a:lstStyle/>
          <a:p>
            <a:pPr marL="514350" indent="-514350" eaLnBrk="1" hangingPunct="1">
              <a:buFont typeface="Trebuchet MS" pitchFamily="34" charset="0"/>
              <a:buAutoNum type="arabicPeriod"/>
            </a:pPr>
            <a:r>
              <a:rPr lang="en-US" smtClean="0"/>
              <a:t>Identifikasi populasi target</a:t>
            </a:r>
          </a:p>
          <a:p>
            <a:pPr marL="514350" indent="-514350" eaLnBrk="1" hangingPunct="1">
              <a:buFont typeface="Trebuchet MS" pitchFamily="34" charset="0"/>
              <a:buAutoNum type="arabicPeriod"/>
            </a:pPr>
            <a:r>
              <a:rPr lang="en-US" smtClean="0"/>
              <a:t>Memilih Kerangka sampel</a:t>
            </a:r>
          </a:p>
          <a:p>
            <a:pPr marL="514350" indent="-514350" eaLnBrk="1" hangingPunct="1">
              <a:buFont typeface="Trebuchet MS" pitchFamily="34" charset="0"/>
              <a:buAutoNum type="arabicPeriod"/>
            </a:pPr>
            <a:r>
              <a:rPr lang="en-US" smtClean="0"/>
              <a:t>Menentukan Metode Pemilihan Sampel</a:t>
            </a:r>
          </a:p>
          <a:p>
            <a:pPr marL="514350" indent="-514350" eaLnBrk="1" hangingPunct="1">
              <a:buFont typeface="Trebuchet MS" pitchFamily="34" charset="0"/>
              <a:buAutoNum type="arabicPeriod"/>
            </a:pPr>
            <a:r>
              <a:rPr lang="en-US" smtClean="0"/>
              <a:t>Merencanakan Prosedur Pemilihan Unit Sampel</a:t>
            </a:r>
          </a:p>
          <a:p>
            <a:pPr marL="514350" indent="-514350" eaLnBrk="1" hangingPunct="1">
              <a:buFont typeface="Trebuchet MS" pitchFamily="34" charset="0"/>
              <a:buAutoNum type="arabicPeriod"/>
            </a:pPr>
            <a:r>
              <a:rPr lang="en-US" smtClean="0"/>
              <a:t>Menentukan ukuran Sampel</a:t>
            </a:r>
          </a:p>
          <a:p>
            <a:pPr marL="514350" indent="-514350" eaLnBrk="1" hangingPunct="1">
              <a:buFont typeface="Trebuchet MS" pitchFamily="34" charset="0"/>
              <a:buAutoNum type="arabicPeriod"/>
            </a:pPr>
            <a:r>
              <a:rPr lang="en-US" smtClean="0"/>
              <a:t>Menentukan unit sampel</a:t>
            </a:r>
          </a:p>
          <a:p>
            <a:pPr marL="514350" indent="-514350" eaLnBrk="1" hangingPunct="1">
              <a:buFont typeface="Trebuchet MS" pitchFamily="34" charset="0"/>
              <a:buAutoNum type="arabicPeriod"/>
            </a:pPr>
            <a:r>
              <a:rPr lang="en-US" smtClean="0"/>
              <a:t>Pelaksanaan Kerja Lapangan</a:t>
            </a:r>
          </a:p>
          <a:p>
            <a:pPr marL="514350" indent="-514350" eaLnBrk="1" hangingPunct="1">
              <a:buFont typeface="Arial" pitchFamily="34" charset="0"/>
              <a:buNone/>
            </a:pPr>
            <a:endParaRPr lang="en-US" smtClean="0"/>
          </a:p>
          <a:p>
            <a:pPr marL="514350" indent="-514350" eaLnBrk="1" hangingPunct="1">
              <a:buFont typeface="Trebuchet MS" pitchFamily="34" charset="0"/>
              <a:buAutoNum type="arabicPeriod"/>
            </a:pPr>
            <a:endParaRPr lang="en-US" smtClean="0"/>
          </a:p>
        </p:txBody>
      </p:sp>
      <p:sp>
        <p:nvSpPr>
          <p:cNvPr id="106498" name="Title 1"/>
          <p:cNvSpPr>
            <a:spLocks noGrp="1"/>
          </p:cNvSpPr>
          <p:nvPr>
            <p:ph type="title"/>
          </p:nvPr>
        </p:nvSpPr>
        <p:spPr>
          <a:xfrm>
            <a:off x="457200" y="320675"/>
            <a:ext cx="7239000" cy="1143000"/>
          </a:xfrm>
        </p:spPr>
        <p:txBody>
          <a:bodyPr/>
          <a:lstStyle/>
          <a:p>
            <a:pPr eaLnBrk="1" hangingPunct="1"/>
            <a:r>
              <a:rPr lang="en-US" smtClean="0"/>
              <a:t>Prosedur Penentuan Sampel</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14500"/>
            <a:ext cx="9144000" cy="4597400"/>
          </a:xfrm>
        </p:spPr>
        <p:txBody>
          <a:bodyPr rtlCol="0">
            <a:normAutofit/>
          </a:bodyPr>
          <a:lstStyle/>
          <a:p>
            <a:pPr marL="0" indent="0" algn="just" eaLnBrk="1" fontAlgn="auto" hangingPunct="1">
              <a:spcAft>
                <a:spcPts val="0"/>
              </a:spcAft>
              <a:buFont typeface="Arial" pitchFamily="34" charset="0"/>
              <a:buNone/>
              <a:defRPr/>
            </a:pPr>
            <a:r>
              <a:rPr lang="en-US" dirty="0" err="1" smtClean="0"/>
              <a:t>Observasi</a:t>
            </a:r>
            <a:r>
              <a:rPr lang="en-US" dirty="0" smtClean="0"/>
              <a:t> </a:t>
            </a:r>
            <a:r>
              <a:rPr lang="en-US" dirty="0" err="1" smtClean="0"/>
              <a:t>adalah</a:t>
            </a:r>
            <a:r>
              <a:rPr lang="en-US" dirty="0" smtClean="0"/>
              <a:t> </a:t>
            </a:r>
            <a:r>
              <a:rPr lang="en-US" dirty="0" err="1" smtClean="0"/>
              <a:t>mengamati</a:t>
            </a:r>
            <a:r>
              <a:rPr lang="en-US" dirty="0" smtClean="0"/>
              <a:t> </a:t>
            </a:r>
            <a:r>
              <a:rPr lang="en-US" dirty="0" err="1" smtClean="0"/>
              <a:t>secara</a:t>
            </a:r>
            <a:r>
              <a:rPr lang="en-US" dirty="0" smtClean="0"/>
              <a:t> </a:t>
            </a:r>
            <a:r>
              <a:rPr lang="en-US" dirty="0" err="1" smtClean="0"/>
              <a:t>intensif</a:t>
            </a:r>
            <a:r>
              <a:rPr lang="en-US" dirty="0" smtClean="0"/>
              <a:t> </a:t>
            </a:r>
            <a:r>
              <a:rPr lang="en-US" dirty="0" err="1" smtClean="0"/>
              <a:t>dengan</a:t>
            </a:r>
            <a:r>
              <a:rPr lang="en-US" dirty="0" smtClean="0"/>
              <a:t> </a:t>
            </a:r>
            <a:r>
              <a:rPr lang="en-US" dirty="0" err="1" smtClean="0"/>
              <a:t>menggunakan</a:t>
            </a:r>
            <a:r>
              <a:rPr lang="en-US" dirty="0" smtClean="0"/>
              <a:t> </a:t>
            </a:r>
            <a:r>
              <a:rPr lang="en-US" dirty="0" err="1" smtClean="0"/>
              <a:t>panca</a:t>
            </a:r>
            <a:r>
              <a:rPr lang="en-US" dirty="0" smtClean="0"/>
              <a:t> </a:t>
            </a:r>
            <a:r>
              <a:rPr lang="en-US" dirty="0" err="1" smtClean="0"/>
              <a:t>indra</a:t>
            </a:r>
            <a:r>
              <a:rPr lang="en-US" dirty="0" smtClean="0"/>
              <a:t>, </a:t>
            </a:r>
            <a:r>
              <a:rPr lang="en-US" dirty="0" err="1" smtClean="0"/>
              <a:t>berbagai</a:t>
            </a:r>
            <a:r>
              <a:rPr lang="en-US" dirty="0" smtClean="0"/>
              <a:t> </a:t>
            </a:r>
            <a:r>
              <a:rPr lang="en-US" dirty="0" err="1" smtClean="0"/>
              <a:t>gejala</a:t>
            </a:r>
            <a:r>
              <a:rPr lang="en-US" dirty="0" smtClean="0"/>
              <a:t> </a:t>
            </a:r>
            <a:r>
              <a:rPr lang="en-US" dirty="0" err="1" smtClean="0"/>
              <a:t>atau</a:t>
            </a:r>
            <a:r>
              <a:rPr lang="en-US" dirty="0" smtClean="0"/>
              <a:t> </a:t>
            </a:r>
            <a:r>
              <a:rPr lang="en-US" dirty="0" err="1" smtClean="0"/>
              <a:t>peristiwa</a:t>
            </a:r>
            <a:r>
              <a:rPr lang="en-US" dirty="0" smtClean="0"/>
              <a:t> </a:t>
            </a:r>
            <a:r>
              <a:rPr lang="en-US" dirty="0" err="1" smtClean="0"/>
              <a:t>guna</a:t>
            </a:r>
            <a:r>
              <a:rPr lang="en-US" dirty="0" smtClean="0"/>
              <a:t> </a:t>
            </a:r>
            <a:r>
              <a:rPr lang="en-US" dirty="0" err="1" smtClean="0"/>
              <a:t>memperoleh</a:t>
            </a:r>
            <a:r>
              <a:rPr lang="en-US" dirty="0" smtClean="0"/>
              <a:t> </a:t>
            </a:r>
            <a:r>
              <a:rPr lang="en-US" dirty="0" err="1" smtClean="0"/>
              <a:t>fakta</a:t>
            </a:r>
            <a:r>
              <a:rPr lang="en-US" dirty="0" smtClean="0"/>
              <a:t> yang </a:t>
            </a:r>
            <a:r>
              <a:rPr lang="en-US" dirty="0" err="1" smtClean="0"/>
              <a:t>obyektif</a:t>
            </a:r>
            <a:r>
              <a:rPr lang="en-US" dirty="0" smtClean="0"/>
              <a:t>.</a:t>
            </a:r>
          </a:p>
          <a:p>
            <a:pPr marL="0" indent="0" algn="just" eaLnBrk="1" fontAlgn="auto" hangingPunct="1">
              <a:spcAft>
                <a:spcPts val="0"/>
              </a:spcAft>
              <a:buFont typeface="Arial" pitchFamily="34" charset="0"/>
              <a:buNone/>
              <a:defRPr/>
            </a:pPr>
            <a:r>
              <a:rPr lang="en-US" dirty="0" err="1" smtClean="0"/>
              <a:t>Unsur</a:t>
            </a:r>
            <a:r>
              <a:rPr lang="en-US" dirty="0" smtClean="0"/>
              <a:t> yang </a:t>
            </a:r>
            <a:r>
              <a:rPr lang="en-US" dirty="0" err="1" smtClean="0"/>
              <a:t>diamati</a:t>
            </a:r>
            <a:r>
              <a:rPr lang="en-US" dirty="0" smtClean="0"/>
              <a:t> :</a:t>
            </a:r>
          </a:p>
          <a:p>
            <a:pPr marL="514350" indent="-514350" algn="just" eaLnBrk="1" fontAlgn="auto" hangingPunct="1">
              <a:spcAft>
                <a:spcPts val="0"/>
              </a:spcAft>
              <a:buFont typeface="Arial" pitchFamily="34" charset="0"/>
              <a:buAutoNum type="arabicPeriod"/>
              <a:defRPr/>
            </a:pPr>
            <a:r>
              <a:rPr lang="en-US" dirty="0" err="1" smtClean="0"/>
              <a:t>Pelaku</a:t>
            </a:r>
            <a:endParaRPr lang="en-US" dirty="0" smtClean="0"/>
          </a:p>
          <a:p>
            <a:pPr marL="514350" indent="-514350" algn="just" eaLnBrk="1" fontAlgn="auto" hangingPunct="1">
              <a:spcAft>
                <a:spcPts val="0"/>
              </a:spcAft>
              <a:buFont typeface="Arial" pitchFamily="34" charset="0"/>
              <a:buAutoNum type="arabicPeriod"/>
              <a:defRPr/>
            </a:pPr>
            <a:r>
              <a:rPr lang="en-US" dirty="0" err="1" smtClean="0"/>
              <a:t>Tempat</a:t>
            </a:r>
            <a:endParaRPr lang="en-US" dirty="0" smtClean="0"/>
          </a:p>
          <a:p>
            <a:pPr marL="514350" indent="-514350" algn="just" eaLnBrk="1" fontAlgn="auto" hangingPunct="1">
              <a:spcAft>
                <a:spcPts val="0"/>
              </a:spcAft>
              <a:buFont typeface="Arial" pitchFamily="34" charset="0"/>
              <a:buAutoNum type="arabicPeriod"/>
              <a:defRPr/>
            </a:pPr>
            <a:r>
              <a:rPr lang="en-US" dirty="0" err="1" smtClean="0"/>
              <a:t>Kegiatan</a:t>
            </a:r>
            <a:endParaRPr lang="en-US" dirty="0" smtClean="0"/>
          </a:p>
        </p:txBody>
      </p:sp>
      <p:sp>
        <p:nvSpPr>
          <p:cNvPr id="161794" name="Title 1"/>
          <p:cNvSpPr>
            <a:spLocks noGrp="1"/>
          </p:cNvSpPr>
          <p:nvPr>
            <p:ph type="title"/>
          </p:nvPr>
        </p:nvSpPr>
        <p:spPr/>
        <p:txBody>
          <a:bodyPr/>
          <a:lstStyle/>
          <a:p>
            <a:pPr eaLnBrk="1" hangingPunct="1"/>
            <a:r>
              <a:rPr lang="en-US" smtClean="0"/>
              <a:t>Observasi</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Ingin mencari makna</a:t>
            </a:r>
          </a:p>
          <a:p>
            <a:pPr marL="514350" indent="-514350" algn="just" eaLnBrk="1" hangingPunct="1">
              <a:buFont typeface="Calibri" pitchFamily="34" charset="0"/>
              <a:buAutoNum type="arabicPeriod"/>
            </a:pPr>
            <a:r>
              <a:rPr lang="en-US" smtClean="0"/>
              <a:t>Ingin memperoleh gambaran yang konstektual</a:t>
            </a:r>
          </a:p>
          <a:p>
            <a:pPr marL="514350" indent="-514350" algn="just" eaLnBrk="1" hangingPunct="1">
              <a:buFont typeface="Calibri" pitchFamily="34" charset="0"/>
              <a:buAutoNum type="arabicPeriod"/>
            </a:pPr>
            <a:r>
              <a:rPr lang="en-US" smtClean="0"/>
              <a:t>Ingin memperoleh gambaran yang menyeluruh</a:t>
            </a:r>
          </a:p>
        </p:txBody>
      </p:sp>
      <p:sp>
        <p:nvSpPr>
          <p:cNvPr id="162818" name="Title 1"/>
          <p:cNvSpPr>
            <a:spLocks noGrp="1"/>
          </p:cNvSpPr>
          <p:nvPr>
            <p:ph type="title"/>
          </p:nvPr>
        </p:nvSpPr>
        <p:spPr/>
        <p:txBody>
          <a:bodyPr/>
          <a:lstStyle/>
          <a:p>
            <a:pPr eaLnBrk="1" hangingPunct="1"/>
            <a:r>
              <a:rPr lang="en-US" smtClean="0"/>
              <a:t>Alasan observasi</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Memperoleh pandangan yang holistik</a:t>
            </a:r>
          </a:p>
          <a:p>
            <a:pPr marL="514350" indent="-514350" eaLnBrk="1" hangingPunct="1">
              <a:buFont typeface="Calibri" pitchFamily="34" charset="0"/>
              <a:buAutoNum type="arabicPeriod"/>
            </a:pPr>
            <a:r>
              <a:rPr lang="en-US" smtClean="0"/>
              <a:t>Dapat melihat hal-hal yang kurang tertangkap oleh orang lain</a:t>
            </a:r>
          </a:p>
          <a:p>
            <a:pPr marL="514350" indent="-514350" eaLnBrk="1" hangingPunct="1">
              <a:buFont typeface="Calibri" pitchFamily="34" charset="0"/>
              <a:buAutoNum type="arabicPeriod"/>
            </a:pPr>
            <a:r>
              <a:rPr lang="en-US" smtClean="0"/>
              <a:t>Menemukan hal baru</a:t>
            </a:r>
          </a:p>
          <a:p>
            <a:pPr marL="514350" indent="-514350" eaLnBrk="1" hangingPunct="1">
              <a:buFont typeface="Calibri" pitchFamily="34" charset="0"/>
              <a:buAutoNum type="arabicPeriod"/>
            </a:pPr>
            <a:r>
              <a:rPr lang="en-US" smtClean="0"/>
              <a:t>Menemukan kesan pribadi</a:t>
            </a:r>
          </a:p>
        </p:txBody>
      </p:sp>
      <p:sp>
        <p:nvSpPr>
          <p:cNvPr id="163842" name="Title 1"/>
          <p:cNvSpPr>
            <a:spLocks noGrp="1"/>
          </p:cNvSpPr>
          <p:nvPr>
            <p:ph type="title"/>
          </p:nvPr>
        </p:nvSpPr>
        <p:spPr/>
        <p:txBody>
          <a:bodyPr/>
          <a:lstStyle/>
          <a:p>
            <a:pPr eaLnBrk="1" hangingPunct="1"/>
            <a:r>
              <a:rPr lang="en-US" smtClean="0"/>
              <a:t>Manfaat observasi</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7" name="Content Placeholder 2"/>
          <p:cNvSpPr>
            <a:spLocks noGrp="1"/>
          </p:cNvSpPr>
          <p:nvPr>
            <p:ph idx="1"/>
          </p:nvPr>
        </p:nvSpPr>
        <p:spPr/>
        <p:txBody>
          <a:bodyPr>
            <a:normAutofit/>
          </a:bodyPr>
          <a:lstStyle/>
          <a:p>
            <a:pPr marL="514350" indent="-514350" algn="just" eaLnBrk="1" hangingPunct="1">
              <a:buFont typeface="Calibri" pitchFamily="34" charset="0"/>
              <a:buAutoNum type="arabicPeriod"/>
            </a:pPr>
            <a:r>
              <a:rPr lang="en-US" smtClean="0"/>
              <a:t>Tentukan peristiwa/gejala apakh yang akan diambil</a:t>
            </a:r>
          </a:p>
          <a:p>
            <a:pPr marL="514350" indent="-514350" algn="just" eaLnBrk="1" hangingPunct="1">
              <a:buFont typeface="Calibri" pitchFamily="34" charset="0"/>
              <a:buAutoNum type="arabicPeriod"/>
            </a:pPr>
            <a:r>
              <a:rPr lang="en-US" smtClean="0"/>
              <a:t>Perkirakan actor-aktor yang terlibat dalam peristiwa tersebut</a:t>
            </a:r>
          </a:p>
          <a:p>
            <a:pPr marL="514350" indent="-514350" algn="just" eaLnBrk="1" hangingPunct="1">
              <a:buFont typeface="Calibri" pitchFamily="34" charset="0"/>
              <a:buAutoNum type="arabicPeriod"/>
            </a:pPr>
            <a:r>
              <a:rPr lang="en-US" smtClean="0"/>
              <a:t>Perkirakan tempat terjadinya peristiwa tersebut</a:t>
            </a:r>
          </a:p>
          <a:p>
            <a:pPr marL="514350" indent="-514350" algn="just" eaLnBrk="1" hangingPunct="1">
              <a:buFont typeface="Calibri" pitchFamily="34" charset="0"/>
              <a:buAutoNum type="arabicPeriod"/>
            </a:pPr>
            <a:r>
              <a:rPr lang="en-US" smtClean="0"/>
              <a:t>Perkirakan kegiatan-kegiatan apakah yang akan terjadi</a:t>
            </a:r>
          </a:p>
          <a:p>
            <a:pPr marL="514350" indent="-514350" algn="just" eaLnBrk="1" hangingPunct="1">
              <a:buFont typeface="Calibri" pitchFamily="34" charset="0"/>
              <a:buAutoNum type="arabicPeriod"/>
            </a:pPr>
            <a:r>
              <a:rPr lang="en-US" smtClean="0"/>
              <a:t>Buatlah dalam bentuk matriks dan analisis</a:t>
            </a:r>
          </a:p>
        </p:txBody>
      </p:sp>
      <p:sp>
        <p:nvSpPr>
          <p:cNvPr id="164866" name="Title 1"/>
          <p:cNvSpPr>
            <a:spLocks noGrp="1"/>
          </p:cNvSpPr>
          <p:nvPr>
            <p:ph type="title"/>
          </p:nvPr>
        </p:nvSpPr>
        <p:spPr/>
        <p:txBody>
          <a:bodyPr/>
          <a:lstStyle/>
          <a:p>
            <a:pPr eaLnBrk="1" hangingPunct="1"/>
            <a:r>
              <a:rPr lang="en-US" smtClean="0"/>
              <a:t>Membuat Panduan Observasi</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Content Placeholder 2"/>
          <p:cNvSpPr>
            <a:spLocks noGrp="1"/>
          </p:cNvSpPr>
          <p:nvPr>
            <p:ph idx="1"/>
          </p:nvPr>
        </p:nvSpPr>
        <p:spPr/>
        <p:txBody>
          <a:bodyPr>
            <a:normAutofit/>
          </a:bodyPr>
          <a:lstStyle/>
          <a:p>
            <a:pPr marL="514350" indent="-514350" algn="just" eaLnBrk="1" hangingPunct="1">
              <a:buFont typeface="Calibri" pitchFamily="34" charset="0"/>
              <a:buAutoNum type="arabicPeriod"/>
            </a:pPr>
            <a:r>
              <a:rPr lang="en-US" smtClean="0"/>
              <a:t>Pengamatan berperanserta (</a:t>
            </a:r>
            <a:r>
              <a:rPr lang="en-US" i="1" smtClean="0"/>
              <a:t>participant observation) </a:t>
            </a:r>
            <a:r>
              <a:rPr lang="en-US" smtClean="0"/>
              <a:t>dan pengamatan tidak berperan serta (</a:t>
            </a:r>
            <a:r>
              <a:rPr lang="en-US" i="1" smtClean="0"/>
              <a:t>non participant observation)</a:t>
            </a:r>
          </a:p>
          <a:p>
            <a:pPr marL="514350" indent="-514350" algn="just" eaLnBrk="1" hangingPunct="1">
              <a:buFont typeface="Calibri" pitchFamily="34" charset="0"/>
              <a:buAutoNum type="arabicPeriod"/>
            </a:pPr>
            <a:r>
              <a:rPr lang="en-US" smtClean="0"/>
              <a:t>Pengamatan terbuka dan pengamatan tertutup</a:t>
            </a:r>
          </a:p>
          <a:p>
            <a:pPr marL="514350" indent="-514350" algn="just" eaLnBrk="1" hangingPunct="1">
              <a:buFont typeface="Calibri" pitchFamily="34" charset="0"/>
              <a:buAutoNum type="arabicPeriod"/>
            </a:pPr>
            <a:r>
              <a:rPr lang="en-US" smtClean="0"/>
              <a:t>Pengamatan pada latar alamiah (tak terstruktur) dan Pengamatan pada latar buatan (terstruktur)</a:t>
            </a:r>
          </a:p>
          <a:p>
            <a:pPr marL="514350" indent="-514350" algn="just" eaLnBrk="1" hangingPunct="1">
              <a:buFont typeface="Calibri" pitchFamily="34" charset="0"/>
              <a:buAutoNum type="arabicPeriod"/>
            </a:pPr>
            <a:r>
              <a:rPr lang="en-US" smtClean="0"/>
              <a:t>Pengamatan eksperimental dan non eksperimental</a:t>
            </a:r>
          </a:p>
        </p:txBody>
      </p:sp>
      <p:sp>
        <p:nvSpPr>
          <p:cNvPr id="165890" name="Title 1"/>
          <p:cNvSpPr>
            <a:spLocks noGrp="1"/>
          </p:cNvSpPr>
          <p:nvPr>
            <p:ph type="title"/>
          </p:nvPr>
        </p:nvSpPr>
        <p:spPr/>
        <p:txBody>
          <a:bodyPr/>
          <a:lstStyle/>
          <a:p>
            <a:pPr eaLnBrk="1" hangingPunct="1"/>
            <a:r>
              <a:rPr lang="en-US" smtClean="0"/>
              <a:t>Penggolongan Observasi</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Content Placeholder 2"/>
          <p:cNvSpPr>
            <a:spLocks noGrp="1"/>
          </p:cNvSpPr>
          <p:nvPr>
            <p:ph idx="1"/>
          </p:nvPr>
        </p:nvSpPr>
        <p:spPr/>
        <p:txBody>
          <a:bodyPr/>
          <a:lstStyle/>
          <a:p>
            <a:pPr algn="just" eaLnBrk="1" hangingPunct="1"/>
            <a:r>
              <a:rPr lang="en-US" smtClean="0"/>
              <a:t>Participant observation (pengamatan berperan serta), disini pengamat melakukan dua peranan yaitu sebagai pengamat dan sekaligus sebagai anggota resmi dari kelompok yang diamati.</a:t>
            </a:r>
          </a:p>
          <a:p>
            <a:pPr algn="just" eaLnBrk="1" hangingPunct="1"/>
            <a:r>
              <a:rPr lang="en-US" smtClean="0"/>
              <a:t>Non participant Observation (pengamatan tidak berperanserta), dimana pengamat hanya melakukan satu fungsi saja yaitu pengamatan</a:t>
            </a: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Participant Observation </a:t>
            </a:r>
            <a:r>
              <a:rPr lang="en-US" dirty="0" err="1" smtClean="0"/>
              <a:t>dan</a:t>
            </a:r>
            <a:r>
              <a:rPr lang="en-US" dirty="0" smtClean="0"/>
              <a:t> </a:t>
            </a:r>
            <a:br>
              <a:rPr lang="en-US" dirty="0" smtClean="0"/>
            </a:br>
            <a:r>
              <a:rPr lang="en-US" dirty="0" smtClean="0"/>
              <a:t>Non Participant Observation</a:t>
            </a: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Content Placeholder 2"/>
          <p:cNvSpPr>
            <a:spLocks noGrp="1"/>
          </p:cNvSpPr>
          <p:nvPr>
            <p:ph idx="1"/>
          </p:nvPr>
        </p:nvSpPr>
        <p:spPr/>
        <p:txBody>
          <a:bodyPr>
            <a:normAutofit/>
          </a:bodyPr>
          <a:lstStyle/>
          <a:p>
            <a:pPr algn="just" eaLnBrk="1" hangingPunct="1">
              <a:buFont typeface="Arial" pitchFamily="34" charset="0"/>
              <a:buChar char="•"/>
            </a:pPr>
            <a:r>
              <a:rPr lang="en-US" smtClean="0"/>
              <a:t>Pengamatan terbuka adalah pengamatan dimana pengamat secara terbuka diketahui oleh subyek, sedangkan sebaliknya para subyek menyadari apabila sedang diamati dan dengan sukarela memberikan kesempatan kepada pengamat untuk mengamati peristiwa yang terjadi.</a:t>
            </a:r>
          </a:p>
          <a:p>
            <a:pPr algn="just" eaLnBrk="1" hangingPunct="1">
              <a:buFont typeface="Arial" pitchFamily="34" charset="0"/>
              <a:buChar char="•"/>
            </a:pPr>
            <a:r>
              <a:rPr lang="en-US" smtClean="0"/>
              <a:t>Pengamatan tertutup, pengamat melakukan pengamatan tanpa diketahui oleh para subyeknya.</a:t>
            </a: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Pengamatan</a:t>
            </a:r>
            <a:r>
              <a:rPr lang="en-US" dirty="0" smtClean="0"/>
              <a:t> Terbuka </a:t>
            </a:r>
            <a:r>
              <a:rPr lang="en-US" dirty="0" err="1" smtClean="0"/>
              <a:t>dan</a:t>
            </a:r>
            <a:r>
              <a:rPr lang="en-US" dirty="0" smtClean="0"/>
              <a:t> </a:t>
            </a:r>
            <a:br>
              <a:rPr lang="en-US" dirty="0" smtClean="0"/>
            </a:br>
            <a:r>
              <a:rPr lang="en-US" dirty="0" err="1" smtClean="0"/>
              <a:t>Pengamatan</a:t>
            </a:r>
            <a:r>
              <a:rPr lang="en-US" dirty="0" smtClean="0"/>
              <a:t> </a:t>
            </a:r>
            <a:r>
              <a:rPr lang="en-US" dirty="0" err="1" smtClean="0"/>
              <a:t>Tertutup</a:t>
            </a:r>
            <a:endParaRPr lang="en-US" dirty="0" smtClean="0"/>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Content Placeholder 2"/>
          <p:cNvSpPr>
            <a:spLocks noGrp="1"/>
          </p:cNvSpPr>
          <p:nvPr>
            <p:ph idx="1"/>
          </p:nvPr>
        </p:nvSpPr>
        <p:spPr/>
        <p:txBody>
          <a:bodyPr>
            <a:normAutofit/>
          </a:bodyPr>
          <a:lstStyle/>
          <a:p>
            <a:pPr algn="just" eaLnBrk="1" hangingPunct="1">
              <a:buFont typeface="Arial" pitchFamily="34" charset="0"/>
              <a:buChar char="•"/>
            </a:pPr>
            <a:r>
              <a:rPr lang="en-US" smtClean="0"/>
              <a:t>Pengamatan pada latar alamiah, tidak digunakan panduan yang disiapkan sebelumnya, sebab apa yang diobservasi tidak dapat dispesifikasikan sebelumnya.</a:t>
            </a:r>
          </a:p>
          <a:p>
            <a:pPr algn="just" eaLnBrk="1" hangingPunct="1">
              <a:buFont typeface="Arial" pitchFamily="34" charset="0"/>
              <a:buChar char="•"/>
            </a:pPr>
            <a:r>
              <a:rPr lang="en-US" smtClean="0"/>
              <a:t>Pengamatan pada latar buatan, dilakukan pada situasi yang dibuat atau dikontrol. Aturan-aturan dikenakan baik pada orang atau gejala yang diamati, maupun pengamatnya sendiri.</a:t>
            </a: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Pengamatan</a:t>
            </a:r>
            <a:r>
              <a:rPr lang="en-US" dirty="0" smtClean="0"/>
              <a:t> </a:t>
            </a:r>
            <a:r>
              <a:rPr lang="en-US" dirty="0" err="1" smtClean="0"/>
              <a:t>pada</a:t>
            </a:r>
            <a:r>
              <a:rPr lang="en-US" dirty="0" smtClean="0"/>
              <a:t> </a:t>
            </a:r>
            <a:r>
              <a:rPr lang="en-US" dirty="0" err="1" smtClean="0"/>
              <a:t>latar</a:t>
            </a:r>
            <a:r>
              <a:rPr lang="en-US" dirty="0" smtClean="0"/>
              <a:t> </a:t>
            </a:r>
            <a:r>
              <a:rPr lang="en-US" dirty="0" err="1" smtClean="0"/>
              <a:t>alamiah</a:t>
            </a:r>
            <a:r>
              <a:rPr lang="en-US" dirty="0" smtClean="0"/>
              <a:t> </a:t>
            </a:r>
            <a:r>
              <a:rPr lang="en-US" dirty="0" err="1" smtClean="0"/>
              <a:t>dan</a:t>
            </a:r>
            <a:r>
              <a:rPr lang="en-US" dirty="0" smtClean="0"/>
              <a:t> </a:t>
            </a:r>
            <a:r>
              <a:rPr lang="en-US" dirty="0" err="1" smtClean="0"/>
              <a:t>Pengamatan</a:t>
            </a:r>
            <a:r>
              <a:rPr lang="en-US" dirty="0" smtClean="0"/>
              <a:t> </a:t>
            </a:r>
            <a:r>
              <a:rPr lang="en-US" dirty="0" err="1" smtClean="0"/>
              <a:t>pada</a:t>
            </a:r>
            <a:r>
              <a:rPr lang="en-US" dirty="0" smtClean="0"/>
              <a:t> </a:t>
            </a:r>
            <a:r>
              <a:rPr lang="en-US" dirty="0" err="1" smtClean="0"/>
              <a:t>latar</a:t>
            </a:r>
            <a:r>
              <a:rPr lang="en-US" dirty="0" smtClean="0"/>
              <a:t> </a:t>
            </a:r>
            <a:r>
              <a:rPr lang="en-US" dirty="0" err="1" smtClean="0"/>
              <a:t>buatan</a:t>
            </a:r>
            <a:endParaRPr lang="en-US" dirty="0" smtClean="0"/>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Content Placeholder 2"/>
          <p:cNvSpPr>
            <a:spLocks noGrp="1"/>
          </p:cNvSpPr>
          <p:nvPr>
            <p:ph idx="1"/>
          </p:nvPr>
        </p:nvSpPr>
        <p:spPr/>
        <p:txBody>
          <a:bodyPr/>
          <a:lstStyle/>
          <a:p>
            <a:pPr algn="just" eaLnBrk="1" hangingPunct="1"/>
            <a:r>
              <a:rPr lang="en-US" smtClean="0"/>
              <a:t>Pengamatan eksperimental, dimana pengamat bersikap aktif terhadap situasi dan kehidupan obyek serta berusaha mengendalikannya.</a:t>
            </a:r>
          </a:p>
          <a:p>
            <a:pPr algn="just" eaLnBrk="1" hangingPunct="1"/>
            <a:r>
              <a:rPr lang="en-US" smtClean="0"/>
              <a:t>Pengamatan non eksperimental, dimana pengamatan dilakukan seperti layaknya pengamatan pada umumnya dan pengamat tidak berpartisipasi dalam kehidupan obyek.</a:t>
            </a: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err="1" smtClean="0"/>
              <a:t>Pengamatan</a:t>
            </a:r>
            <a:r>
              <a:rPr lang="en-US" dirty="0" smtClean="0"/>
              <a:t> </a:t>
            </a:r>
            <a:r>
              <a:rPr lang="en-US" dirty="0" err="1" smtClean="0"/>
              <a:t>Eksperimental</a:t>
            </a:r>
            <a:r>
              <a:rPr lang="en-US" dirty="0" smtClean="0"/>
              <a:t> </a:t>
            </a:r>
            <a:r>
              <a:rPr lang="en-US" dirty="0" err="1" smtClean="0"/>
              <a:t>dan</a:t>
            </a:r>
            <a:r>
              <a:rPr lang="en-US" dirty="0" smtClean="0"/>
              <a:t> </a:t>
            </a:r>
            <a:r>
              <a:rPr lang="en-US" dirty="0" err="1" smtClean="0"/>
              <a:t>Pengamatan</a:t>
            </a:r>
            <a:r>
              <a:rPr lang="en-US" dirty="0" smtClean="0"/>
              <a:t> Non </a:t>
            </a:r>
            <a:r>
              <a:rPr lang="en-US" dirty="0" err="1" smtClean="0"/>
              <a:t>Eksperimental</a:t>
            </a:r>
            <a:endParaRPr lang="en-US" dirty="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lstStyle/>
          <a:p>
            <a:pPr marL="365125" lvl="8" indent="-365125" algn="just">
              <a:defRPr/>
            </a:pPr>
            <a:r>
              <a:rPr lang="en-US" sz="3200" dirty="0" err="1" smtClean="0"/>
              <a:t>Metode</a:t>
            </a:r>
            <a:r>
              <a:rPr lang="en-US" sz="3200" dirty="0" smtClean="0"/>
              <a:t> </a:t>
            </a:r>
            <a:r>
              <a:rPr lang="en-US" sz="3200" dirty="0" err="1" smtClean="0"/>
              <a:t>dokumenter</a:t>
            </a:r>
            <a:r>
              <a:rPr lang="en-US" sz="3200" dirty="0" smtClean="0"/>
              <a:t> </a:t>
            </a:r>
            <a:r>
              <a:rPr lang="en-US" sz="3200" dirty="0" err="1" smtClean="0"/>
              <a:t>adalah</a:t>
            </a:r>
            <a:r>
              <a:rPr lang="en-US" sz="3200" dirty="0" smtClean="0"/>
              <a:t> </a:t>
            </a:r>
            <a:r>
              <a:rPr lang="en-US" sz="3200" dirty="0" err="1" smtClean="0"/>
              <a:t>tehnik</a:t>
            </a:r>
            <a:r>
              <a:rPr lang="en-US" sz="3200" dirty="0" smtClean="0"/>
              <a:t> </a:t>
            </a:r>
            <a:r>
              <a:rPr lang="en-US" sz="3200" dirty="0" err="1" smtClean="0"/>
              <a:t>pengumpulan</a:t>
            </a:r>
            <a:r>
              <a:rPr lang="en-US" sz="3200" dirty="0" smtClean="0"/>
              <a:t> data </a:t>
            </a:r>
            <a:r>
              <a:rPr lang="en-US" sz="3200" dirty="0" err="1" smtClean="0"/>
              <a:t>dan</a:t>
            </a:r>
            <a:r>
              <a:rPr lang="en-US" sz="3200" dirty="0" smtClean="0"/>
              <a:t> </a:t>
            </a:r>
            <a:r>
              <a:rPr lang="en-US" sz="3200" dirty="0" err="1" smtClean="0"/>
              <a:t>informasi</a:t>
            </a:r>
            <a:r>
              <a:rPr lang="en-US" sz="3200" dirty="0" smtClean="0"/>
              <a:t> </a:t>
            </a:r>
            <a:r>
              <a:rPr lang="en-US" sz="3200" dirty="0" err="1" smtClean="0"/>
              <a:t>melalui</a:t>
            </a:r>
            <a:r>
              <a:rPr lang="en-US" sz="3200" dirty="0" smtClean="0"/>
              <a:t> </a:t>
            </a:r>
            <a:r>
              <a:rPr lang="en-US" sz="3200" dirty="0" err="1" smtClean="0"/>
              <a:t>pencarian</a:t>
            </a:r>
            <a:r>
              <a:rPr lang="en-US" sz="3200" dirty="0" smtClean="0"/>
              <a:t> </a:t>
            </a:r>
            <a:r>
              <a:rPr lang="en-US" sz="3200" dirty="0" err="1" smtClean="0"/>
              <a:t>dan</a:t>
            </a:r>
            <a:r>
              <a:rPr lang="en-US" sz="3200" dirty="0" smtClean="0"/>
              <a:t> </a:t>
            </a:r>
            <a:r>
              <a:rPr lang="en-US" sz="3200" dirty="0" err="1" smtClean="0"/>
              <a:t>penemuan</a:t>
            </a:r>
            <a:r>
              <a:rPr lang="en-US" sz="3200" dirty="0" smtClean="0"/>
              <a:t> </a:t>
            </a:r>
            <a:r>
              <a:rPr lang="en-US" sz="3200" dirty="0" err="1" smtClean="0"/>
              <a:t>bukti-bukti</a:t>
            </a:r>
            <a:r>
              <a:rPr lang="en-US" sz="3200" dirty="0" smtClean="0"/>
              <a:t>.</a:t>
            </a:r>
          </a:p>
          <a:p>
            <a:pPr algn="just" eaLnBrk="1" hangingPunct="1">
              <a:defRPr/>
            </a:pPr>
            <a:r>
              <a:rPr lang="en-US" dirty="0" err="1" smtClean="0"/>
              <a:t>Metode</a:t>
            </a:r>
            <a:r>
              <a:rPr lang="en-US" dirty="0" smtClean="0"/>
              <a:t> </a:t>
            </a:r>
            <a:r>
              <a:rPr lang="en-US" dirty="0" err="1" smtClean="0"/>
              <a:t>dokumenter</a:t>
            </a:r>
            <a:r>
              <a:rPr lang="en-US" dirty="0" smtClean="0"/>
              <a:t> </a:t>
            </a:r>
            <a:r>
              <a:rPr lang="en-US" dirty="0" err="1" smtClean="0"/>
              <a:t>ini</a:t>
            </a:r>
            <a:r>
              <a:rPr lang="en-US" dirty="0" smtClean="0"/>
              <a:t> </a:t>
            </a:r>
            <a:r>
              <a:rPr lang="en-US" dirty="0" err="1" smtClean="0"/>
              <a:t>merupakan</a:t>
            </a:r>
            <a:r>
              <a:rPr lang="en-US" dirty="0" smtClean="0"/>
              <a:t> </a:t>
            </a:r>
            <a:r>
              <a:rPr lang="en-US" dirty="0" err="1" smtClean="0"/>
              <a:t>metode</a:t>
            </a:r>
            <a:r>
              <a:rPr lang="en-US" dirty="0" smtClean="0"/>
              <a:t> </a:t>
            </a:r>
            <a:r>
              <a:rPr lang="en-US" dirty="0" err="1" smtClean="0"/>
              <a:t>pengumpulan</a:t>
            </a:r>
            <a:r>
              <a:rPr lang="en-US" dirty="0" smtClean="0"/>
              <a:t> data yang </a:t>
            </a:r>
            <a:r>
              <a:rPr lang="en-US" dirty="0" err="1" smtClean="0"/>
              <a:t>berasal</a:t>
            </a:r>
            <a:r>
              <a:rPr lang="en-US" dirty="0" smtClean="0"/>
              <a:t> </a:t>
            </a:r>
            <a:r>
              <a:rPr lang="en-US" dirty="0" err="1" smtClean="0"/>
              <a:t>dari</a:t>
            </a:r>
            <a:r>
              <a:rPr lang="en-US" dirty="0" smtClean="0"/>
              <a:t> </a:t>
            </a:r>
            <a:r>
              <a:rPr lang="en-US" dirty="0" err="1" smtClean="0"/>
              <a:t>sumber</a:t>
            </a:r>
            <a:r>
              <a:rPr lang="en-US" dirty="0" smtClean="0"/>
              <a:t> non </a:t>
            </a:r>
            <a:r>
              <a:rPr lang="en-US" dirty="0" err="1" smtClean="0"/>
              <a:t>manusia</a:t>
            </a:r>
            <a:r>
              <a:rPr lang="en-US" dirty="0" smtClean="0"/>
              <a:t>. Data yang </a:t>
            </a:r>
            <a:r>
              <a:rPr lang="en-US" dirty="0" err="1" smtClean="0"/>
              <a:t>diperoleh</a:t>
            </a:r>
            <a:r>
              <a:rPr lang="en-US" dirty="0" smtClean="0"/>
              <a:t> </a:t>
            </a:r>
            <a:r>
              <a:rPr lang="en-US" dirty="0" err="1" smtClean="0"/>
              <a:t>disebut</a:t>
            </a:r>
            <a:r>
              <a:rPr lang="en-US" dirty="0" smtClean="0"/>
              <a:t> </a:t>
            </a:r>
            <a:r>
              <a:rPr lang="en-US" dirty="0" err="1" smtClean="0"/>
              <a:t>dokumen</a:t>
            </a:r>
            <a:r>
              <a:rPr lang="en-US" dirty="0" smtClean="0"/>
              <a:t>.</a:t>
            </a:r>
          </a:p>
        </p:txBody>
      </p:sp>
      <p:sp>
        <p:nvSpPr>
          <p:cNvPr id="171010" name="Title 1"/>
          <p:cNvSpPr>
            <a:spLocks noGrp="1"/>
          </p:cNvSpPr>
          <p:nvPr>
            <p:ph type="title"/>
          </p:nvPr>
        </p:nvSpPr>
        <p:spPr/>
        <p:txBody>
          <a:bodyPr/>
          <a:lstStyle/>
          <a:p>
            <a:pPr eaLnBrk="1" hangingPunct="1"/>
            <a:r>
              <a:rPr lang="en-US" smtClean="0"/>
              <a:t>Dokumenter</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a:xfrm>
            <a:off x="457200" y="704850"/>
            <a:ext cx="8229600" cy="1143000"/>
          </a:xfrm>
        </p:spPr>
        <p:txBody>
          <a:bodyPr/>
          <a:lstStyle/>
          <a:p>
            <a:pPr eaLnBrk="1" hangingPunct="1"/>
            <a:r>
              <a:rPr lang="en-US" smtClean="0"/>
              <a:t>Teknik Pengambilan Sampel</a:t>
            </a:r>
          </a:p>
        </p:txBody>
      </p:sp>
      <p:sp>
        <p:nvSpPr>
          <p:cNvPr id="8195" name="Text Placeholder 2"/>
          <p:cNvSpPr>
            <a:spLocks noGrp="1"/>
          </p:cNvSpPr>
          <p:nvPr>
            <p:ph type="body" idx="1"/>
          </p:nvPr>
        </p:nvSpPr>
        <p:spPr>
          <a:xfrm>
            <a:off x="457200" y="5867400"/>
            <a:ext cx="3521075" cy="457200"/>
          </a:xfrm>
        </p:spPr>
        <p:txBody>
          <a:bodyPr>
            <a:normAutofit fontScale="85000" lnSpcReduction="10000"/>
          </a:bodyPr>
          <a:lstStyle/>
          <a:p>
            <a:pPr eaLnBrk="1" fontAlgn="auto" hangingPunct="1">
              <a:spcAft>
                <a:spcPts val="0"/>
              </a:spcAft>
              <a:buFont typeface="Wingdings 2"/>
              <a:buNone/>
              <a:defRPr/>
            </a:pPr>
            <a:r>
              <a:rPr lang="en-US" sz="2800" dirty="0" smtClean="0"/>
              <a:t>Probability Sampling</a:t>
            </a:r>
          </a:p>
        </p:txBody>
      </p:sp>
      <p:sp>
        <p:nvSpPr>
          <p:cNvPr id="8197" name="Text Placeholder 4"/>
          <p:cNvSpPr>
            <a:spLocks noGrp="1"/>
          </p:cNvSpPr>
          <p:nvPr>
            <p:ph type="body" sz="half" idx="3"/>
          </p:nvPr>
        </p:nvSpPr>
        <p:spPr>
          <a:xfrm>
            <a:off x="4178300" y="5867400"/>
            <a:ext cx="3521075" cy="457200"/>
          </a:xfrm>
        </p:spPr>
        <p:txBody>
          <a:bodyPr>
            <a:normAutofit fontScale="70000" lnSpcReduction="20000"/>
          </a:bodyPr>
          <a:lstStyle/>
          <a:p>
            <a:pPr eaLnBrk="1" fontAlgn="auto" hangingPunct="1">
              <a:spcAft>
                <a:spcPts val="0"/>
              </a:spcAft>
              <a:buFont typeface="Wingdings 2"/>
              <a:buNone/>
              <a:defRPr/>
            </a:pPr>
            <a:r>
              <a:rPr lang="en-US" sz="2800" smtClean="0"/>
              <a:t>Non Probability Sampling</a:t>
            </a:r>
          </a:p>
        </p:txBody>
      </p:sp>
      <p:sp>
        <p:nvSpPr>
          <p:cNvPr id="107525" name="Content Placeholder 3"/>
          <p:cNvSpPr>
            <a:spLocks noGrp="1"/>
          </p:cNvSpPr>
          <p:nvPr>
            <p:ph sz="quarter" idx="2"/>
          </p:nvPr>
        </p:nvSpPr>
        <p:spPr>
          <a:xfrm>
            <a:off x="457200" y="1711325"/>
            <a:ext cx="3521075" cy="4114800"/>
          </a:xfrm>
        </p:spPr>
        <p:txBody>
          <a:bodyPr/>
          <a:lstStyle/>
          <a:p>
            <a:pPr marL="274638" lvl="1" indent="-274638" algn="just" eaLnBrk="1" hangingPunct="1"/>
            <a:r>
              <a:rPr lang="en-US" sz="2800" smtClean="0"/>
              <a:t>Simple Random</a:t>
            </a:r>
          </a:p>
          <a:p>
            <a:pPr marL="274638" lvl="1" indent="-274638" algn="just" eaLnBrk="1" hangingPunct="1"/>
            <a:r>
              <a:rPr lang="en-US" sz="2800" smtClean="0"/>
              <a:t>Proportionate stratified</a:t>
            </a:r>
          </a:p>
          <a:p>
            <a:pPr marL="274638" lvl="1" indent="-274638" algn="just" eaLnBrk="1" hangingPunct="1"/>
            <a:r>
              <a:rPr lang="en-US" sz="2800" smtClean="0"/>
              <a:t>Disproportionate stratified</a:t>
            </a:r>
          </a:p>
          <a:p>
            <a:pPr marL="274638" lvl="1" indent="-274638" algn="just" eaLnBrk="1" hangingPunct="1"/>
            <a:r>
              <a:rPr lang="en-US" sz="2800" smtClean="0"/>
              <a:t>Cluster</a:t>
            </a:r>
          </a:p>
        </p:txBody>
      </p:sp>
      <p:sp>
        <p:nvSpPr>
          <p:cNvPr id="107526" name="Content Placeholder 5"/>
          <p:cNvSpPr>
            <a:spLocks noGrp="1"/>
          </p:cNvSpPr>
          <p:nvPr>
            <p:ph sz="quarter" idx="4"/>
          </p:nvPr>
        </p:nvSpPr>
        <p:spPr>
          <a:xfrm>
            <a:off x="4178300" y="1711325"/>
            <a:ext cx="3521075" cy="4114800"/>
          </a:xfrm>
        </p:spPr>
        <p:txBody>
          <a:bodyPr/>
          <a:lstStyle/>
          <a:p>
            <a:pPr marL="274638" lvl="1" indent="-274638" algn="just" eaLnBrk="1" hangingPunct="1"/>
            <a:r>
              <a:rPr lang="en-US" sz="2800" smtClean="0"/>
              <a:t>Sistimatis</a:t>
            </a:r>
          </a:p>
          <a:p>
            <a:pPr marL="274638" lvl="1" indent="-274638" algn="just" eaLnBrk="1" hangingPunct="1"/>
            <a:r>
              <a:rPr lang="en-US" sz="2800" smtClean="0"/>
              <a:t>Quota</a:t>
            </a:r>
          </a:p>
          <a:p>
            <a:pPr marL="274638" lvl="1" indent="-274638" algn="just" eaLnBrk="1" hangingPunct="1"/>
            <a:r>
              <a:rPr lang="en-US" sz="2800" smtClean="0"/>
              <a:t>Aksidental</a:t>
            </a:r>
          </a:p>
          <a:p>
            <a:pPr marL="274638" lvl="1" indent="-274638" algn="just" eaLnBrk="1" hangingPunct="1"/>
            <a:r>
              <a:rPr lang="en-US" sz="2800" smtClean="0"/>
              <a:t>Purposive</a:t>
            </a:r>
          </a:p>
          <a:p>
            <a:pPr marL="274638" lvl="1" indent="-274638" algn="just" eaLnBrk="1" hangingPunct="1"/>
            <a:r>
              <a:rPr lang="en-US" sz="2800" smtClean="0"/>
              <a:t>Snowball</a:t>
            </a:r>
          </a:p>
          <a:p>
            <a:pPr eaLnBrk="1" hangingPunct="1"/>
            <a:endParaRPr lang="en-US" sz="2800" smtClean="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Otobiografi</a:t>
            </a:r>
          </a:p>
          <a:p>
            <a:pPr marL="514350" indent="-514350" eaLnBrk="1" hangingPunct="1">
              <a:buFont typeface="Calibri" pitchFamily="34" charset="0"/>
              <a:buAutoNum type="arabicPeriod"/>
            </a:pPr>
            <a:r>
              <a:rPr lang="en-US" smtClean="0"/>
              <a:t>Surat-surat pribadi, buku atau catatan harian</a:t>
            </a:r>
          </a:p>
          <a:p>
            <a:pPr marL="514350" indent="-514350" eaLnBrk="1" hangingPunct="1">
              <a:buFont typeface="Calibri" pitchFamily="34" charset="0"/>
              <a:buAutoNum type="arabicPeriod"/>
            </a:pPr>
            <a:r>
              <a:rPr lang="en-US" smtClean="0"/>
              <a:t>Surat kabar</a:t>
            </a:r>
          </a:p>
          <a:p>
            <a:pPr marL="514350" indent="-514350" eaLnBrk="1" hangingPunct="1">
              <a:buFont typeface="Calibri" pitchFamily="34" charset="0"/>
              <a:buAutoNum type="arabicPeriod"/>
            </a:pPr>
            <a:r>
              <a:rPr lang="en-US" smtClean="0"/>
              <a:t>Dokumen-dokumen pemerintah</a:t>
            </a:r>
          </a:p>
          <a:p>
            <a:pPr marL="514350" indent="-514350" eaLnBrk="1" hangingPunct="1">
              <a:buFont typeface="Calibri" pitchFamily="34" charset="0"/>
              <a:buAutoNum type="arabicPeriod"/>
            </a:pPr>
            <a:r>
              <a:rPr lang="en-US" smtClean="0"/>
              <a:t>Cerita roman atau cerita rakyat (walaupun tidak otomatis siap untuk digunakan), </a:t>
            </a:r>
          </a:p>
          <a:p>
            <a:pPr marL="514350" indent="-514350" eaLnBrk="1" hangingPunct="1">
              <a:buFont typeface="Calibri" pitchFamily="34" charset="0"/>
              <a:buAutoNum type="arabicPeriod"/>
            </a:pPr>
            <a:r>
              <a:rPr lang="en-US" smtClean="0"/>
              <a:t>dan lain-lain</a:t>
            </a:r>
          </a:p>
          <a:p>
            <a:pPr marL="514350" indent="-514350" eaLnBrk="1" hangingPunct="1">
              <a:buFont typeface="Arial" pitchFamily="34" charset="0"/>
              <a:buNone/>
            </a:pPr>
            <a:endParaRPr lang="en-US" smtClean="0"/>
          </a:p>
        </p:txBody>
      </p:sp>
      <p:sp>
        <p:nvSpPr>
          <p:cNvPr id="172034" name="Title 1"/>
          <p:cNvSpPr>
            <a:spLocks noGrp="1"/>
          </p:cNvSpPr>
          <p:nvPr>
            <p:ph type="title"/>
          </p:nvPr>
        </p:nvSpPr>
        <p:spPr/>
        <p:txBody>
          <a:bodyPr/>
          <a:lstStyle/>
          <a:p>
            <a:pPr eaLnBrk="1" hangingPunct="1"/>
            <a:r>
              <a:rPr lang="en-US" smtClean="0"/>
              <a:t>Bahan dokumen</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9" name="Content Placeholder 2"/>
          <p:cNvSpPr>
            <a:spLocks noGrp="1"/>
          </p:cNvSpPr>
          <p:nvPr>
            <p:ph idx="1"/>
          </p:nvPr>
        </p:nvSpPr>
        <p:spPr/>
        <p:txBody>
          <a:bodyPr/>
          <a:lstStyle/>
          <a:p>
            <a:pPr algn="just" eaLnBrk="1" hangingPunct="1"/>
            <a:r>
              <a:rPr lang="en-US" smtClean="0"/>
              <a:t>Keuntungan bahan dokumentasi adalah bahwa bahan ini sudah ada, sudah tersedia, dan siap pakai. Menggunakan bahan ini akan banyak yang dapat diperoleh bila bahan tersebut dianalisis dengan cermat yang berguna bagi penelitian yang dijalankan.</a:t>
            </a:r>
          </a:p>
        </p:txBody>
      </p:sp>
      <p:sp>
        <p:nvSpPr>
          <p:cNvPr id="173058" name="Title 1"/>
          <p:cNvSpPr>
            <a:spLocks noGrp="1"/>
          </p:cNvSpPr>
          <p:nvPr>
            <p:ph type="title"/>
          </p:nvPr>
        </p:nvSpPr>
        <p:spPr/>
        <p:txBody>
          <a:bodyPr/>
          <a:lstStyle/>
          <a:p>
            <a:pPr eaLnBrk="1" hangingPunct="1"/>
            <a:r>
              <a:rPr lang="en-US" smtClean="0"/>
              <a:t>Keuntungan dokumentasi</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31925" y="360363"/>
            <a:ext cx="7407275" cy="1471612"/>
          </a:xfrm>
        </p:spPr>
        <p:txBody>
          <a:bodyPr/>
          <a:lstStyle/>
          <a:p>
            <a:pPr fontAlgn="auto">
              <a:spcAft>
                <a:spcPts val="0"/>
              </a:spcAft>
              <a:defRPr/>
            </a:pPr>
            <a:r>
              <a:rPr lang="en-US" dirty="0" err="1" smtClean="0">
                <a:solidFill>
                  <a:schemeClr val="tx2">
                    <a:satMod val="130000"/>
                  </a:schemeClr>
                </a:solidFill>
              </a:rPr>
              <a:t>Pertemuan</a:t>
            </a:r>
            <a:r>
              <a:rPr lang="en-US" dirty="0" smtClean="0">
                <a:solidFill>
                  <a:schemeClr val="tx2">
                    <a:satMod val="130000"/>
                  </a:schemeClr>
                </a:solidFill>
              </a:rPr>
              <a:t> XIV</a:t>
            </a:r>
          </a:p>
        </p:txBody>
      </p:sp>
      <p:sp>
        <p:nvSpPr>
          <p:cNvPr id="174083" name="Subtitle 2"/>
          <p:cNvSpPr>
            <a:spLocks noGrp="1"/>
          </p:cNvSpPr>
          <p:nvPr>
            <p:ph type="subTitle" idx="1"/>
          </p:nvPr>
        </p:nvSpPr>
        <p:spPr>
          <a:xfrm>
            <a:off x="1431925" y="1849438"/>
            <a:ext cx="7407275" cy="1752600"/>
          </a:xfrm>
        </p:spPr>
        <p:txBody>
          <a:bodyPr/>
          <a:lstStyle/>
          <a:p>
            <a:pPr marR="0"/>
            <a:r>
              <a:rPr lang="en-US" smtClean="0"/>
              <a:t>Analisis Data</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609600" indent="-609600" fontAlgn="auto">
              <a:lnSpc>
                <a:spcPct val="90000"/>
              </a:lnSpc>
              <a:spcAft>
                <a:spcPts val="0"/>
              </a:spcAft>
              <a:buFont typeface="Wingdings" pitchFamily="2" charset="2"/>
              <a:buNone/>
              <a:defRPr/>
            </a:pPr>
            <a:endParaRPr lang="en-US" altLang="ja-JP" dirty="0" smtClean="0"/>
          </a:p>
          <a:p>
            <a:pPr marL="365760" indent="-283464" algn="just" fontAlgn="auto">
              <a:spcAft>
                <a:spcPts val="0"/>
              </a:spcAft>
              <a:buFont typeface="Wingdings 2"/>
              <a:buChar char=""/>
              <a:defRPr/>
            </a:pPr>
            <a:r>
              <a:rPr lang="en-US" dirty="0" err="1" smtClean="0"/>
              <a:t>Pada</a:t>
            </a:r>
            <a:r>
              <a:rPr lang="en-US" dirty="0" smtClean="0"/>
              <a:t> </a:t>
            </a:r>
            <a:r>
              <a:rPr lang="en-US" dirty="0" err="1" smtClean="0"/>
              <a:t>analisis</a:t>
            </a:r>
            <a:r>
              <a:rPr lang="en-US" dirty="0" smtClean="0"/>
              <a:t> data, </a:t>
            </a:r>
            <a:r>
              <a:rPr lang="en-US" dirty="0" err="1" smtClean="0"/>
              <a:t>peneliti</a:t>
            </a:r>
            <a:r>
              <a:rPr lang="en-US" dirty="0" smtClean="0"/>
              <a:t> </a:t>
            </a:r>
            <a:r>
              <a:rPr lang="en-US" dirty="0" err="1" smtClean="0"/>
              <a:t>harus</a:t>
            </a:r>
            <a:r>
              <a:rPr lang="en-US" dirty="0" smtClean="0"/>
              <a:t> </a:t>
            </a:r>
            <a:r>
              <a:rPr lang="en-US" dirty="0" err="1" smtClean="0"/>
              <a:t>mengerti</a:t>
            </a:r>
            <a:r>
              <a:rPr lang="en-US" dirty="0" smtClean="0"/>
              <a:t> </a:t>
            </a:r>
            <a:r>
              <a:rPr lang="en-US" dirty="0" err="1" smtClean="0"/>
              <a:t>terlebih</a:t>
            </a:r>
            <a:r>
              <a:rPr lang="en-US" dirty="0" smtClean="0"/>
              <a:t> </a:t>
            </a:r>
            <a:r>
              <a:rPr lang="en-US" dirty="0" err="1" smtClean="0"/>
              <a:t>dahulu</a:t>
            </a:r>
            <a:r>
              <a:rPr lang="en-US" dirty="0" smtClean="0"/>
              <a:t> </a:t>
            </a:r>
            <a:r>
              <a:rPr lang="en-US" dirty="0" err="1" smtClean="0"/>
              <a:t>tentang</a:t>
            </a:r>
            <a:r>
              <a:rPr lang="en-US" dirty="0" smtClean="0"/>
              <a:t> </a:t>
            </a:r>
            <a:r>
              <a:rPr lang="en-US" dirty="0" err="1" smtClean="0"/>
              <a:t>konsep</a:t>
            </a:r>
            <a:r>
              <a:rPr lang="en-US" dirty="0" smtClean="0"/>
              <a:t> </a:t>
            </a:r>
            <a:r>
              <a:rPr lang="en-US" dirty="0" err="1" smtClean="0"/>
              <a:t>dasar</a:t>
            </a:r>
            <a:r>
              <a:rPr lang="en-US" dirty="0" smtClean="0"/>
              <a:t> </a:t>
            </a:r>
            <a:r>
              <a:rPr lang="en-US" dirty="0" err="1" smtClean="0"/>
              <a:t>analisa</a:t>
            </a:r>
            <a:r>
              <a:rPr lang="en-US" dirty="0" smtClean="0"/>
              <a:t> data. </a:t>
            </a:r>
            <a:r>
              <a:rPr lang="en-US" dirty="0" err="1" smtClean="0"/>
              <a:t>Analisa</a:t>
            </a:r>
            <a:r>
              <a:rPr lang="en-US" dirty="0" smtClean="0"/>
              <a:t> data  </a:t>
            </a:r>
            <a:r>
              <a:rPr lang="en-US" dirty="0" err="1" smtClean="0"/>
              <a:t>adalah</a:t>
            </a:r>
            <a:r>
              <a:rPr lang="en-US" dirty="0" smtClean="0"/>
              <a:t> </a:t>
            </a:r>
            <a:r>
              <a:rPr lang="en-US" dirty="0" err="1" smtClean="0"/>
              <a:t>proses</a:t>
            </a:r>
            <a:r>
              <a:rPr lang="en-US" dirty="0" smtClean="0"/>
              <a:t> </a:t>
            </a:r>
            <a:r>
              <a:rPr lang="en-US" dirty="0" err="1" smtClean="0"/>
              <a:t>mengorganisasikan</a:t>
            </a:r>
            <a:r>
              <a:rPr lang="en-US" dirty="0" smtClean="0"/>
              <a:t> </a:t>
            </a:r>
            <a:r>
              <a:rPr lang="en-US" dirty="0" err="1" smtClean="0"/>
              <a:t>dan</a:t>
            </a:r>
            <a:r>
              <a:rPr lang="en-US" dirty="0" smtClean="0"/>
              <a:t> </a:t>
            </a:r>
            <a:r>
              <a:rPr lang="en-US" dirty="0" err="1" smtClean="0"/>
              <a:t>mengurutkan</a:t>
            </a:r>
            <a:r>
              <a:rPr lang="en-US" dirty="0" smtClean="0"/>
              <a:t> data </a:t>
            </a:r>
            <a:r>
              <a:rPr lang="en-US" dirty="0" err="1" smtClean="0"/>
              <a:t>ke</a:t>
            </a:r>
            <a:r>
              <a:rPr lang="en-US" dirty="0" smtClean="0"/>
              <a:t> </a:t>
            </a:r>
            <a:r>
              <a:rPr lang="en-US" dirty="0" err="1" smtClean="0"/>
              <a:t>dalam</a:t>
            </a:r>
            <a:r>
              <a:rPr lang="en-US" dirty="0" smtClean="0"/>
              <a:t> </a:t>
            </a:r>
            <a:r>
              <a:rPr lang="en-US" dirty="0" err="1" smtClean="0"/>
              <a:t>pola</a:t>
            </a:r>
            <a:r>
              <a:rPr lang="en-US" dirty="0" smtClean="0"/>
              <a:t>, </a:t>
            </a:r>
            <a:r>
              <a:rPr lang="en-US" dirty="0" err="1" smtClean="0"/>
              <a:t>kategori</a:t>
            </a:r>
            <a:r>
              <a:rPr lang="en-US" dirty="0" smtClean="0"/>
              <a:t>, </a:t>
            </a:r>
            <a:r>
              <a:rPr lang="en-US" dirty="0" err="1" smtClean="0"/>
              <a:t>dan</a:t>
            </a:r>
            <a:r>
              <a:rPr lang="en-US" dirty="0" smtClean="0"/>
              <a:t> </a:t>
            </a:r>
            <a:r>
              <a:rPr lang="en-US" dirty="0" err="1" smtClean="0"/>
              <a:t>satuan</a:t>
            </a:r>
            <a:r>
              <a:rPr lang="en-US" dirty="0" smtClean="0"/>
              <a:t> </a:t>
            </a:r>
            <a:r>
              <a:rPr lang="en-US" dirty="0" err="1" smtClean="0"/>
              <a:t>uraian</a:t>
            </a:r>
            <a:r>
              <a:rPr lang="en-US" dirty="0" smtClean="0"/>
              <a:t> </a:t>
            </a:r>
            <a:r>
              <a:rPr lang="en-US" dirty="0" err="1" smtClean="0"/>
              <a:t>dasar</a:t>
            </a:r>
            <a:r>
              <a:rPr lang="en-US" dirty="0" smtClean="0"/>
              <a:t> </a:t>
            </a:r>
            <a:r>
              <a:rPr lang="en-US" dirty="0" err="1" smtClean="0"/>
              <a:t>sehingga</a:t>
            </a:r>
            <a:r>
              <a:rPr lang="en-US" dirty="0" smtClean="0"/>
              <a:t> </a:t>
            </a:r>
            <a:r>
              <a:rPr lang="en-US" dirty="0" err="1" smtClean="0"/>
              <a:t>dapat</a:t>
            </a:r>
            <a:r>
              <a:rPr lang="en-US" dirty="0" smtClean="0"/>
              <a:t> </a:t>
            </a:r>
            <a:r>
              <a:rPr lang="en-US" dirty="0" err="1" smtClean="0"/>
              <a:t>ditemukan</a:t>
            </a:r>
            <a:r>
              <a:rPr lang="en-US" dirty="0" smtClean="0"/>
              <a:t> </a:t>
            </a:r>
            <a:r>
              <a:rPr lang="en-US" dirty="0" err="1" smtClean="0"/>
              <a:t>tema</a:t>
            </a:r>
            <a:r>
              <a:rPr lang="en-US" dirty="0" smtClean="0"/>
              <a:t> </a:t>
            </a:r>
            <a:r>
              <a:rPr lang="en-US" dirty="0" err="1" smtClean="0"/>
              <a:t>dan</a:t>
            </a:r>
            <a:r>
              <a:rPr lang="en-US" dirty="0" smtClean="0"/>
              <a:t> </a:t>
            </a:r>
            <a:r>
              <a:rPr lang="en-US" dirty="0" err="1" smtClean="0"/>
              <a:t>dapat</a:t>
            </a:r>
            <a:r>
              <a:rPr lang="en-US" dirty="0" smtClean="0"/>
              <a:t> </a:t>
            </a:r>
            <a:r>
              <a:rPr lang="en-US" dirty="0" err="1" smtClean="0"/>
              <a:t>dirumuskan</a:t>
            </a:r>
            <a:r>
              <a:rPr lang="en-US" dirty="0" smtClean="0"/>
              <a:t> </a:t>
            </a:r>
            <a:r>
              <a:rPr lang="en-US" dirty="0" err="1" smtClean="0"/>
              <a:t>hipotesis</a:t>
            </a:r>
            <a:r>
              <a:rPr lang="en-US" dirty="0" smtClean="0"/>
              <a:t> </a:t>
            </a:r>
            <a:r>
              <a:rPr lang="en-US" dirty="0" err="1" smtClean="0"/>
              <a:t>kerja</a:t>
            </a:r>
            <a:r>
              <a:rPr lang="en-US" dirty="0" smtClean="0"/>
              <a:t> </a:t>
            </a:r>
            <a:r>
              <a:rPr lang="en-US" dirty="0" err="1" smtClean="0"/>
              <a:t>seperti</a:t>
            </a:r>
            <a:r>
              <a:rPr lang="en-US" dirty="0" smtClean="0"/>
              <a:t> yang </a:t>
            </a:r>
            <a:r>
              <a:rPr lang="en-US" dirty="0" err="1" smtClean="0"/>
              <a:t>disarankan</a:t>
            </a:r>
            <a:r>
              <a:rPr lang="en-US" dirty="0" smtClean="0"/>
              <a:t> </a:t>
            </a:r>
            <a:r>
              <a:rPr lang="en-US" dirty="0" err="1" smtClean="0"/>
              <a:t>oleh</a:t>
            </a:r>
            <a:r>
              <a:rPr lang="en-US" dirty="0" smtClean="0"/>
              <a:t> data,</a:t>
            </a:r>
          </a:p>
          <a:p>
            <a:pPr marL="365760" indent="-283464" fontAlgn="auto">
              <a:spcAft>
                <a:spcPts val="0"/>
              </a:spcAft>
              <a:buFont typeface="Wingdings 2"/>
              <a:buChar char=""/>
              <a:defRPr/>
            </a:pPr>
            <a:endParaRPr lang="en-US" dirty="0" smtClean="0"/>
          </a:p>
        </p:txBody>
      </p:sp>
      <p:sp>
        <p:nvSpPr>
          <p:cNvPr id="3074" name="Title 1"/>
          <p:cNvSpPr>
            <a:spLocks noGrp="1"/>
          </p:cNvSpPr>
          <p:nvPr>
            <p:ph type="title"/>
          </p:nvPr>
        </p:nvSpPr>
        <p:spPr/>
        <p:txBody>
          <a:bodyPr>
            <a:normAutofit fontScale="90000"/>
          </a:bodyPr>
          <a:lstStyle/>
          <a:p>
            <a:pPr fontAlgn="auto">
              <a:spcAft>
                <a:spcPts val="0"/>
              </a:spcAft>
              <a:defRPr/>
            </a:pPr>
            <a:r>
              <a:rPr lang="en-US" dirty="0" err="1" smtClean="0">
                <a:solidFill>
                  <a:schemeClr val="tx2">
                    <a:satMod val="130000"/>
                  </a:schemeClr>
                </a:solidFill>
              </a:rPr>
              <a:t>Analisis</a:t>
            </a:r>
            <a:r>
              <a:rPr lang="en-US" dirty="0" smtClean="0">
                <a:solidFill>
                  <a:schemeClr val="tx2">
                    <a:satMod val="130000"/>
                  </a:schemeClr>
                </a:solidFill>
              </a:rPr>
              <a:t> Data</a:t>
            </a:r>
            <a:r>
              <a:rPr lang="id-ID" dirty="0" smtClean="0">
                <a:solidFill>
                  <a:schemeClr val="tx2">
                    <a:satMod val="130000"/>
                  </a:schemeClr>
                </a:solidFill>
              </a:rPr>
              <a:t> </a:t>
            </a:r>
            <a:r>
              <a:rPr lang="en-US" dirty="0" err="1" smtClean="0">
                <a:solidFill>
                  <a:schemeClr val="tx2">
                    <a:satMod val="130000"/>
                  </a:schemeClr>
                </a:solidFill>
              </a:rPr>
              <a:t>Penelitian</a:t>
            </a:r>
            <a:r>
              <a:rPr lang="en-US" dirty="0" smtClean="0">
                <a:solidFill>
                  <a:schemeClr val="tx2">
                    <a:satMod val="130000"/>
                  </a:schemeClr>
                </a:solidFill>
              </a:rPr>
              <a:t>  </a:t>
            </a:r>
            <a:r>
              <a:rPr lang="en-US" dirty="0" err="1" smtClean="0">
                <a:solidFill>
                  <a:schemeClr val="tx2">
                    <a:satMod val="130000"/>
                  </a:schemeClr>
                </a:solidFill>
              </a:rPr>
              <a:t>Kualitatif</a:t>
            </a:r>
            <a:endParaRPr lang="en-US" dirty="0" smtClean="0">
              <a:solidFill>
                <a:schemeClr val="tx2">
                  <a:satMod val="130000"/>
                </a:schemeClr>
              </a:solidFill>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Content Placeholder 2"/>
          <p:cNvSpPr>
            <a:spLocks noGrp="1"/>
          </p:cNvSpPr>
          <p:nvPr>
            <p:ph idx="1"/>
          </p:nvPr>
        </p:nvSpPr>
        <p:spPr/>
        <p:txBody>
          <a:bodyPr>
            <a:normAutofit fontScale="92500"/>
          </a:bodyPr>
          <a:lstStyle/>
          <a:p>
            <a:pPr marL="365125" indent="-282575" algn="just"/>
            <a:r>
              <a:rPr lang="en-US" smtClean="0"/>
              <a:t>Analisis data dalam penelitian kualitatif sudah dapat dilakukan semenjak awal penelitian, data diperoleh di lapangan. Data yang diperoleh langsung dianalisa, dilanjutkan dengan pencarian data lagi dan dianalisis, demikian seterusnya sampai dianggap mencapai hasil yang memadai.Usahakan jangan sampai data tersebut sudah terkena bermacam-macam pengaruh, antara lain pikiran peneliti sehingga menjadi terpolusi. Apabila terlalu lama dianalisis maka data menjadi kadaluwarsa</a:t>
            </a:r>
          </a:p>
        </p:txBody>
      </p:sp>
      <p:sp>
        <p:nvSpPr>
          <p:cNvPr id="4098"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Content Placeholder 2"/>
          <p:cNvSpPr>
            <a:spLocks noGrp="1"/>
          </p:cNvSpPr>
          <p:nvPr>
            <p:ph idx="1"/>
          </p:nvPr>
        </p:nvSpPr>
        <p:spPr/>
        <p:txBody>
          <a:bodyPr/>
          <a:lstStyle/>
          <a:p>
            <a:pPr algn="just"/>
            <a:r>
              <a:rPr lang="en-US" smtClean="0"/>
              <a:t>Analisis data dan interpretasi data merupakan  tahap yang harus dilewati oleh seorang peneliti. Adapun urutannya terletak pada tahap setelah pengumpulan data. Dalam arti sempit, analisis data diartikan sebagai kegiatan pengolahan data yang terdiri atas tabulasi dan rekapitulasi data.</a:t>
            </a:r>
          </a:p>
          <a:p>
            <a:endParaRPr lang="en-US" smtClean="0"/>
          </a:p>
        </p:txBody>
      </p:sp>
      <p:sp>
        <p:nvSpPr>
          <p:cNvPr id="5122"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Content Placeholder 2"/>
          <p:cNvSpPr>
            <a:spLocks noGrp="1"/>
          </p:cNvSpPr>
          <p:nvPr>
            <p:ph idx="1"/>
          </p:nvPr>
        </p:nvSpPr>
        <p:spPr/>
        <p:txBody>
          <a:bodyPr>
            <a:normAutofit lnSpcReduction="10000"/>
          </a:bodyPr>
          <a:lstStyle/>
          <a:p>
            <a:pPr marL="365125" indent="-282575" algn="just"/>
            <a:r>
              <a:rPr lang="en-US" smtClean="0"/>
              <a:t>Tabulasi data dinyatakan sebagai proses pemaduan atau penyatupaduan sejumlah data dan informasi yang diperoleh peneliti dari setiap sasaran penelitian, menjadi satu kesatuan daftar, sehingga data yang diperoleh menjadi mudah dibaca atau dianalisis. Rekapitulasi merupakan langkah penjumlahan dari setiap kelompok sasaran penelitian  yang memiliki karakter yang sama, berdasar criteria yang telah dirumuskan terlebih dahulu oleh peneliti.</a:t>
            </a:r>
          </a:p>
          <a:p>
            <a:pPr marL="365125" indent="-282575"/>
            <a:endParaRPr lang="en-US" smtClean="0"/>
          </a:p>
        </p:txBody>
      </p:sp>
      <p:sp>
        <p:nvSpPr>
          <p:cNvPr id="6146"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algn="just" fontAlgn="auto">
              <a:spcAft>
                <a:spcPts val="0"/>
              </a:spcAft>
              <a:buFont typeface="Arial" pitchFamily="34" charset="0"/>
              <a:buNone/>
              <a:defRPr/>
            </a:pPr>
            <a:r>
              <a:rPr lang="en-US" dirty="0" err="1" smtClean="0"/>
              <a:t>Dalam</a:t>
            </a:r>
            <a:r>
              <a:rPr lang="en-US" dirty="0" smtClean="0"/>
              <a:t> </a:t>
            </a:r>
            <a:r>
              <a:rPr lang="en-US" dirty="0" err="1" smtClean="0"/>
              <a:t>proses</a:t>
            </a:r>
            <a:r>
              <a:rPr lang="en-US" dirty="0" smtClean="0"/>
              <a:t> </a:t>
            </a:r>
            <a:r>
              <a:rPr lang="en-US" dirty="0" err="1" smtClean="0"/>
              <a:t>pelaksanaannya</a:t>
            </a:r>
            <a:r>
              <a:rPr lang="en-US" dirty="0" smtClean="0"/>
              <a:t>, </a:t>
            </a:r>
            <a:r>
              <a:rPr lang="en-US" dirty="0" err="1" smtClean="0"/>
              <a:t>tahap</a:t>
            </a:r>
            <a:r>
              <a:rPr lang="en-US" dirty="0" smtClean="0"/>
              <a:t> </a:t>
            </a:r>
            <a:r>
              <a:rPr lang="en-US" dirty="0" err="1" smtClean="0"/>
              <a:t>pengolahan</a:t>
            </a:r>
            <a:r>
              <a:rPr lang="en-US" dirty="0" smtClean="0"/>
              <a:t> data </a:t>
            </a:r>
            <a:r>
              <a:rPr lang="en-US" dirty="0" err="1" smtClean="0"/>
              <a:t>tidak</a:t>
            </a:r>
            <a:r>
              <a:rPr lang="en-US" dirty="0" smtClean="0"/>
              <a:t> </a:t>
            </a:r>
            <a:r>
              <a:rPr lang="en-US" dirty="0" err="1" smtClean="0"/>
              <a:t>hanya</a:t>
            </a:r>
            <a:r>
              <a:rPr lang="en-US" dirty="0" smtClean="0"/>
              <a:t> </a:t>
            </a:r>
            <a:r>
              <a:rPr lang="en-US" dirty="0" err="1" smtClean="0"/>
              <a:t>cukup</a:t>
            </a:r>
            <a:r>
              <a:rPr lang="en-US" dirty="0" smtClean="0"/>
              <a:t> </a:t>
            </a:r>
            <a:r>
              <a:rPr lang="en-US" dirty="0" err="1" smtClean="0"/>
              <a:t>terdiri</a:t>
            </a:r>
            <a:r>
              <a:rPr lang="en-US" dirty="0" smtClean="0"/>
              <a:t> </a:t>
            </a:r>
            <a:r>
              <a:rPr lang="en-US" dirty="0" err="1" smtClean="0"/>
              <a:t>atas</a:t>
            </a:r>
            <a:r>
              <a:rPr lang="en-US" dirty="0" smtClean="0"/>
              <a:t> </a:t>
            </a:r>
            <a:r>
              <a:rPr lang="en-US" dirty="0" err="1" smtClean="0"/>
              <a:t>tabulasi</a:t>
            </a:r>
            <a:r>
              <a:rPr lang="en-US" dirty="0" smtClean="0"/>
              <a:t> </a:t>
            </a:r>
            <a:r>
              <a:rPr lang="en-US" dirty="0" err="1" smtClean="0"/>
              <a:t>dan</a:t>
            </a:r>
            <a:r>
              <a:rPr lang="en-US" dirty="0" smtClean="0"/>
              <a:t> </a:t>
            </a:r>
            <a:r>
              <a:rPr lang="en-US" dirty="0" err="1" smtClean="0"/>
              <a:t>rekapitulasi</a:t>
            </a:r>
            <a:r>
              <a:rPr lang="en-US" dirty="0" smtClean="0"/>
              <a:t> </a:t>
            </a:r>
            <a:r>
              <a:rPr lang="en-US" dirty="0" err="1" smtClean="0"/>
              <a:t>saja</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mencakup</a:t>
            </a:r>
            <a:r>
              <a:rPr lang="en-US" dirty="0" smtClean="0"/>
              <a:t> </a:t>
            </a:r>
            <a:r>
              <a:rPr lang="en-US" dirty="0" err="1" smtClean="0"/>
              <a:t>banyak</a:t>
            </a:r>
            <a:r>
              <a:rPr lang="en-US" dirty="0" smtClean="0"/>
              <a:t> </a:t>
            </a:r>
            <a:r>
              <a:rPr lang="en-US" dirty="0" err="1" smtClean="0"/>
              <a:t>tahap</a:t>
            </a:r>
            <a:r>
              <a:rPr lang="en-US" dirty="0" smtClean="0"/>
              <a:t>. </a:t>
            </a:r>
            <a:r>
              <a:rPr lang="en-US" dirty="0" err="1" smtClean="0"/>
              <a:t>Diantaranya</a:t>
            </a:r>
            <a:r>
              <a:rPr lang="en-US" dirty="0" smtClean="0"/>
              <a:t> </a:t>
            </a:r>
            <a:r>
              <a:rPr lang="en-US" dirty="0" err="1" smtClean="0"/>
              <a:t>adalah</a:t>
            </a:r>
            <a:r>
              <a:rPr lang="en-US" dirty="0" smtClean="0"/>
              <a:t>:</a:t>
            </a:r>
          </a:p>
          <a:p>
            <a:pPr marL="365760" indent="-283464" algn="just" fontAlgn="auto">
              <a:spcAft>
                <a:spcPts val="0"/>
              </a:spcAft>
              <a:buFont typeface="Wingdings 2"/>
              <a:buChar char=""/>
              <a:defRPr/>
            </a:pPr>
            <a:r>
              <a:rPr lang="en-US" dirty="0" smtClean="0"/>
              <a:t>  </a:t>
            </a:r>
            <a:r>
              <a:rPr lang="en-US" dirty="0" err="1" smtClean="0"/>
              <a:t>tahap</a:t>
            </a:r>
            <a:r>
              <a:rPr lang="en-US" dirty="0" smtClean="0"/>
              <a:t> </a:t>
            </a:r>
            <a:r>
              <a:rPr lang="en-US" dirty="0" err="1" smtClean="0"/>
              <a:t>reduksi</a:t>
            </a:r>
            <a:r>
              <a:rPr lang="en-US" dirty="0" smtClean="0"/>
              <a:t> data, </a:t>
            </a:r>
          </a:p>
          <a:p>
            <a:pPr marL="365760" indent="-283464" algn="just" fontAlgn="auto">
              <a:spcAft>
                <a:spcPts val="0"/>
              </a:spcAft>
              <a:buFont typeface="Wingdings 2"/>
              <a:buChar char=""/>
              <a:defRPr/>
            </a:pPr>
            <a:r>
              <a:rPr lang="en-US" dirty="0" err="1" smtClean="0"/>
              <a:t>penyajian</a:t>
            </a:r>
            <a:r>
              <a:rPr lang="en-US" dirty="0" smtClean="0"/>
              <a:t> data, </a:t>
            </a:r>
          </a:p>
          <a:p>
            <a:pPr marL="365760" indent="-283464" algn="just" fontAlgn="auto">
              <a:spcAft>
                <a:spcPts val="0"/>
              </a:spcAft>
              <a:buFont typeface="Wingdings 2"/>
              <a:buChar char=""/>
              <a:defRPr/>
            </a:pPr>
            <a:r>
              <a:rPr lang="en-US" dirty="0" err="1" smtClean="0"/>
              <a:t>interpretasi</a:t>
            </a:r>
            <a:r>
              <a:rPr lang="en-US" dirty="0" smtClean="0"/>
              <a:t> data </a:t>
            </a:r>
          </a:p>
          <a:p>
            <a:pPr marL="365760" indent="-283464" algn="just" fontAlgn="auto">
              <a:spcAft>
                <a:spcPts val="0"/>
              </a:spcAft>
              <a:buFont typeface="Wingdings 2"/>
              <a:buChar char=""/>
              <a:defRPr/>
            </a:pPr>
            <a:r>
              <a:rPr lang="en-US" dirty="0" smtClean="0"/>
              <a:t> </a:t>
            </a:r>
            <a:r>
              <a:rPr lang="en-US" dirty="0" err="1" smtClean="0"/>
              <a:t>penarikan</a:t>
            </a:r>
            <a:r>
              <a:rPr lang="en-US" dirty="0" smtClean="0"/>
              <a:t> </a:t>
            </a:r>
            <a:r>
              <a:rPr lang="en-US" dirty="0" err="1" smtClean="0"/>
              <a:t>kesimpulan</a:t>
            </a:r>
            <a:r>
              <a:rPr lang="en-US" dirty="0" smtClean="0"/>
              <a:t>/</a:t>
            </a:r>
            <a:r>
              <a:rPr lang="en-US" dirty="0" err="1" smtClean="0"/>
              <a:t>verifikasi</a:t>
            </a:r>
            <a:r>
              <a:rPr lang="en-US" dirty="0" smtClean="0"/>
              <a:t>.</a:t>
            </a:r>
          </a:p>
          <a:p>
            <a:pPr marL="365760" indent="-283464" fontAlgn="auto">
              <a:spcAft>
                <a:spcPts val="0"/>
              </a:spcAft>
              <a:buFont typeface="Wingdings 2"/>
              <a:buChar char=""/>
              <a:defRPr/>
            </a:pPr>
            <a:endParaRPr lang="en-US" dirty="0" smtClean="0"/>
          </a:p>
        </p:txBody>
      </p:sp>
      <p:sp>
        <p:nvSpPr>
          <p:cNvPr id="7170"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Content Placeholder 2"/>
          <p:cNvSpPr>
            <a:spLocks noGrp="1"/>
          </p:cNvSpPr>
          <p:nvPr>
            <p:ph idx="1"/>
          </p:nvPr>
        </p:nvSpPr>
        <p:spPr/>
        <p:txBody>
          <a:bodyPr>
            <a:normAutofit/>
          </a:bodyPr>
          <a:lstStyle/>
          <a:p>
            <a:pPr marL="365125" indent="-282575" algn="just"/>
            <a:r>
              <a:rPr lang="en-US" smtClean="0"/>
              <a:t>Reduksi data diartikan secara sempit sebagai proses pengurangan data, namun dalam arti luas adalah proses penyempurnaan data, baik pengurangan terhadap data yang kurang perlu dan tidak relevan,maupun penambahan terhadap data yang dirasa masih kurang.</a:t>
            </a:r>
          </a:p>
          <a:p>
            <a:pPr marL="365125" indent="-282575" algn="just"/>
            <a:r>
              <a:rPr lang="en-US" smtClean="0"/>
              <a:t>Penyajian data merupakan proses pengumpulan informasi yang disusun berdasar kategori atau pengelompokan-pengelompokan yang diperlukan.</a:t>
            </a:r>
          </a:p>
          <a:p>
            <a:pPr marL="365125" indent="-282575"/>
            <a:endParaRPr lang="en-US" smtClean="0"/>
          </a:p>
        </p:txBody>
      </p:sp>
      <p:sp>
        <p:nvSpPr>
          <p:cNvPr id="8194"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Content Placeholder 2"/>
          <p:cNvSpPr>
            <a:spLocks noGrp="1"/>
          </p:cNvSpPr>
          <p:nvPr>
            <p:ph idx="1"/>
          </p:nvPr>
        </p:nvSpPr>
        <p:spPr/>
        <p:txBody>
          <a:bodyPr/>
          <a:lstStyle/>
          <a:p>
            <a:pPr algn="just"/>
            <a:r>
              <a:rPr lang="en-US" smtClean="0"/>
              <a:t>Interpretasi data merupakan proses pemahaman makna dari serangkaian data yang telah tersaji, dalam wujud yang tidak sekedar melihat apa yang tersurat, namun lebih pada memahami atau menafsirkan mengenai apa yang tersirat di dalam data yang telah disajikan.</a:t>
            </a:r>
          </a:p>
          <a:p>
            <a:endParaRPr lang="en-US" smtClean="0"/>
          </a:p>
        </p:txBody>
      </p:sp>
      <p:sp>
        <p:nvSpPr>
          <p:cNvPr id="9218"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Content Placeholder 2"/>
          <p:cNvSpPr>
            <a:spLocks noGrp="1"/>
          </p:cNvSpPr>
          <p:nvPr>
            <p:ph idx="1"/>
          </p:nvPr>
        </p:nvSpPr>
        <p:spPr/>
        <p:txBody>
          <a:bodyPr/>
          <a:lstStyle/>
          <a:p>
            <a:pPr eaLnBrk="1" hangingPunct="1"/>
            <a:r>
              <a:rPr lang="en-US" sz="2400" smtClean="0"/>
              <a:t>Simple random sampling merupakan teknik pengambilan sampel yang memberikan kesempatan yang sama kepada </a:t>
            </a:r>
            <a:r>
              <a:rPr lang="id-ID" sz="2400" smtClean="0"/>
              <a:t>po</a:t>
            </a:r>
            <a:r>
              <a:rPr lang="en-US" sz="2400" smtClean="0"/>
              <a:t>pulasi untuk dijadikan sampel.</a:t>
            </a:r>
          </a:p>
          <a:p>
            <a:pPr eaLnBrk="1" hangingPunct="1"/>
            <a:r>
              <a:rPr lang="en-US" sz="2400" smtClean="0"/>
              <a:t>Syarat untuk dapat dilakukan teknik simple random sampling adalah:</a:t>
            </a:r>
          </a:p>
          <a:p>
            <a:pPr lvl="1" eaLnBrk="1" hangingPunct="1"/>
            <a:r>
              <a:rPr lang="en-US" smtClean="0"/>
              <a:t>Anggota populasi tidak memiliki strata sehingga relatif homogen</a:t>
            </a:r>
          </a:p>
          <a:p>
            <a:pPr lvl="1" eaLnBrk="1" hangingPunct="1"/>
            <a:r>
              <a:rPr lang="en-US" smtClean="0"/>
              <a:t>Adanya kerangka sampel yaitu merupakan daftar elemen-elemen populasi yang dijadikan dasar untuk pengambilan sampel.</a:t>
            </a:r>
          </a:p>
        </p:txBody>
      </p:sp>
      <p:sp>
        <p:nvSpPr>
          <p:cNvPr id="108546" name="Title 1"/>
          <p:cNvSpPr>
            <a:spLocks noGrp="1"/>
          </p:cNvSpPr>
          <p:nvPr>
            <p:ph type="title"/>
          </p:nvPr>
        </p:nvSpPr>
        <p:spPr>
          <a:xfrm>
            <a:off x="457200" y="320675"/>
            <a:ext cx="7239000" cy="1143000"/>
          </a:xfrm>
        </p:spPr>
        <p:txBody>
          <a:bodyPr>
            <a:normAutofit fontScale="90000"/>
          </a:bodyPr>
          <a:lstStyle/>
          <a:p>
            <a:pPr eaLnBrk="1" hangingPunct="1"/>
            <a:r>
              <a:rPr lang="en-US" smtClean="0"/>
              <a:t>Simple Random Sampling (1)</a:t>
            </a:r>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Content Placeholder 2"/>
          <p:cNvSpPr>
            <a:spLocks noGrp="1"/>
          </p:cNvSpPr>
          <p:nvPr>
            <p:ph idx="1"/>
          </p:nvPr>
        </p:nvSpPr>
        <p:spPr/>
        <p:txBody>
          <a:bodyPr>
            <a:normAutofit/>
          </a:bodyPr>
          <a:lstStyle/>
          <a:p>
            <a:pPr marL="365125" indent="-282575" algn="just"/>
            <a:r>
              <a:rPr lang="en-US" smtClean="0"/>
              <a:t>Penarikan kesimpulan/verifikasi merupakan proses perumusan makna dari hasil penelitian yang diungkapkan dengan kalimat yang singkat padat dan mudah dipahami, serta dilakukan dengan cara berulangkali melakukan peninjauan mengenai kebenaran dan penyimpulan itu, khususnya berkaitan dengan relevansi dan konsistensinya terhadap judul, tujuan dan perumusan masalah yang ada.</a:t>
            </a:r>
          </a:p>
          <a:p>
            <a:pPr marL="365125" indent="-282575"/>
            <a:endParaRPr lang="en-US" smtClean="0"/>
          </a:p>
        </p:txBody>
      </p:sp>
      <p:sp>
        <p:nvSpPr>
          <p:cNvPr id="10242" name="Title 1"/>
          <p:cNvSpPr>
            <a:spLocks noGrp="1"/>
          </p:cNvSpPr>
          <p:nvPr>
            <p:ph type="title"/>
          </p:nvPr>
        </p:nvSpPr>
        <p:spPr/>
        <p:txBody>
          <a:bodyPr/>
          <a:lstStyle/>
          <a:p>
            <a:pPr fontAlgn="auto">
              <a:spcAft>
                <a:spcPts val="0"/>
              </a:spcAft>
              <a:defRPr/>
            </a:pPr>
            <a:endParaRPr lang="id-ID" smtClean="0">
              <a:solidFill>
                <a:schemeClr val="tx2">
                  <a:satMod val="130000"/>
                </a:schemeClr>
              </a:solidFill>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Content Placeholder 2"/>
          <p:cNvSpPr>
            <a:spLocks noGrp="1"/>
          </p:cNvSpPr>
          <p:nvPr>
            <p:ph idx="1"/>
          </p:nvPr>
        </p:nvSpPr>
        <p:spPr/>
        <p:txBody>
          <a:bodyPr/>
          <a:lstStyle/>
          <a:p>
            <a:pPr algn="just"/>
            <a:r>
              <a:rPr lang="en-US" smtClean="0"/>
              <a:t>Editing data disebut juga tahap pemeriksaan data. Pada umumnya editing dilakukan pada kuesioner yang disusun secara berstruktur.</a:t>
            </a:r>
          </a:p>
          <a:p>
            <a:pPr algn="just"/>
            <a:r>
              <a:rPr lang="en-US" smtClean="0"/>
              <a:t>Sebelum data yang terkandung dalam kuesioner dioleh dalam suatu proses yang disebut koding, kuesioner tersebut harus diedit dulu.</a:t>
            </a:r>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err="1" smtClean="0">
                <a:solidFill>
                  <a:schemeClr val="tx2">
                    <a:satMod val="130000"/>
                  </a:schemeClr>
                </a:solidFill>
              </a:rPr>
              <a:t>Analisis</a:t>
            </a:r>
            <a:r>
              <a:rPr lang="en-US" dirty="0" smtClean="0">
                <a:solidFill>
                  <a:schemeClr val="tx2">
                    <a:satMod val="130000"/>
                  </a:schemeClr>
                </a:solidFill>
              </a:rPr>
              <a:t> Data  </a:t>
            </a:r>
            <a:r>
              <a:rPr lang="en-US" dirty="0" err="1" smtClean="0">
                <a:solidFill>
                  <a:schemeClr val="tx2">
                    <a:satMod val="130000"/>
                  </a:schemeClr>
                </a:solidFill>
              </a:rPr>
              <a:t>Penelitian</a:t>
            </a:r>
            <a:r>
              <a:rPr lang="en-US" dirty="0" smtClean="0">
                <a:solidFill>
                  <a:schemeClr val="tx2">
                    <a:satMod val="130000"/>
                  </a:schemeClr>
                </a:solidFill>
              </a:rPr>
              <a:t> </a:t>
            </a:r>
            <a:r>
              <a:rPr lang="en-US" dirty="0" err="1" smtClean="0">
                <a:solidFill>
                  <a:schemeClr val="tx2">
                    <a:satMod val="130000"/>
                  </a:schemeClr>
                </a:solidFill>
              </a:rPr>
              <a:t>Kuantitatif</a:t>
            </a:r>
            <a:r>
              <a:rPr lang="en-US" dirty="0" smtClean="0">
                <a:solidFill>
                  <a:schemeClr val="tx2">
                    <a:satMod val="130000"/>
                  </a:schemeClr>
                </a:solidFill>
              </a:rPr>
              <a:t/>
            </a:r>
            <a:br>
              <a:rPr lang="en-US" dirty="0" smtClean="0">
                <a:solidFill>
                  <a:schemeClr val="tx2">
                    <a:satMod val="130000"/>
                  </a:schemeClr>
                </a:solidFill>
              </a:rPr>
            </a:br>
            <a:r>
              <a:rPr lang="en-US" dirty="0" smtClean="0">
                <a:solidFill>
                  <a:schemeClr val="tx2">
                    <a:satMod val="130000"/>
                  </a:schemeClr>
                </a:solidFill>
              </a:rPr>
              <a:t>Editing Data</a:t>
            </a: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fontAlgn="auto">
              <a:spcAft>
                <a:spcPts val="0"/>
              </a:spcAft>
              <a:buFont typeface="Arial" pitchFamily="34" charset="0"/>
              <a:buNone/>
              <a:defRPr/>
            </a:pPr>
            <a:r>
              <a:rPr lang="en-US" dirty="0" smtClean="0"/>
              <a:t>Hal-</a:t>
            </a:r>
            <a:r>
              <a:rPr lang="en-US" dirty="0" err="1" smtClean="0"/>
              <a:t>hal</a:t>
            </a:r>
            <a:r>
              <a:rPr lang="en-US" dirty="0" smtClean="0"/>
              <a:t> yang </a:t>
            </a:r>
            <a:r>
              <a:rPr lang="en-US" dirty="0" err="1" smtClean="0"/>
              <a:t>harus</a:t>
            </a:r>
            <a:r>
              <a:rPr lang="en-US" dirty="0" smtClean="0"/>
              <a:t> </a:t>
            </a:r>
            <a:r>
              <a:rPr lang="en-US" dirty="0" err="1" smtClean="0"/>
              <a:t>diperhatikan</a:t>
            </a:r>
            <a:r>
              <a:rPr lang="en-US" dirty="0" smtClean="0"/>
              <a:t>:</a:t>
            </a:r>
          </a:p>
          <a:p>
            <a:pPr marL="514350" indent="-514350" fontAlgn="auto">
              <a:spcAft>
                <a:spcPts val="0"/>
              </a:spcAft>
              <a:buFont typeface="+mj-lt"/>
              <a:buAutoNum type="arabicPeriod"/>
              <a:defRPr/>
            </a:pPr>
            <a:r>
              <a:rPr lang="en-US" dirty="0" err="1" smtClean="0"/>
              <a:t>Lengkapnya</a:t>
            </a:r>
            <a:r>
              <a:rPr lang="en-US" dirty="0" smtClean="0"/>
              <a:t> </a:t>
            </a:r>
            <a:r>
              <a:rPr lang="en-US" dirty="0" err="1" smtClean="0"/>
              <a:t>pengisian</a:t>
            </a:r>
            <a:endParaRPr lang="en-US" dirty="0" smtClean="0"/>
          </a:p>
          <a:p>
            <a:pPr marL="514350" indent="-514350" fontAlgn="auto">
              <a:spcAft>
                <a:spcPts val="0"/>
              </a:spcAft>
              <a:buFont typeface="+mj-lt"/>
              <a:buAutoNum type="arabicPeriod"/>
              <a:defRPr/>
            </a:pPr>
            <a:r>
              <a:rPr lang="en-US" dirty="0" err="1" smtClean="0"/>
              <a:t>Kejelasan</a:t>
            </a:r>
            <a:r>
              <a:rPr lang="en-US" dirty="0" smtClean="0"/>
              <a:t> </a:t>
            </a:r>
            <a:r>
              <a:rPr lang="en-US" dirty="0" err="1" smtClean="0"/>
              <a:t>tulisan</a:t>
            </a:r>
            <a:endParaRPr lang="en-US" dirty="0" smtClean="0"/>
          </a:p>
          <a:p>
            <a:pPr marL="514350" indent="-514350" fontAlgn="auto">
              <a:spcAft>
                <a:spcPts val="0"/>
              </a:spcAft>
              <a:buFont typeface="+mj-lt"/>
              <a:buAutoNum type="arabicPeriod"/>
              <a:defRPr/>
            </a:pPr>
            <a:r>
              <a:rPr lang="en-US" dirty="0" err="1" smtClean="0"/>
              <a:t>Kejelasan</a:t>
            </a:r>
            <a:r>
              <a:rPr lang="en-US" dirty="0" smtClean="0"/>
              <a:t> </a:t>
            </a:r>
            <a:r>
              <a:rPr lang="en-US" dirty="0" err="1" smtClean="0"/>
              <a:t>makna</a:t>
            </a:r>
            <a:r>
              <a:rPr lang="en-US" dirty="0" smtClean="0"/>
              <a:t> </a:t>
            </a:r>
            <a:r>
              <a:rPr lang="en-US" dirty="0" err="1" smtClean="0"/>
              <a:t>jawaban</a:t>
            </a:r>
            <a:endParaRPr lang="en-US" dirty="0" smtClean="0"/>
          </a:p>
          <a:p>
            <a:pPr marL="514350" indent="-514350" algn="just" fontAlgn="auto">
              <a:spcAft>
                <a:spcPts val="0"/>
              </a:spcAft>
              <a:buFont typeface="+mj-lt"/>
              <a:buAutoNum type="arabicPeriod"/>
              <a:defRPr/>
            </a:pPr>
            <a:r>
              <a:rPr lang="en-US" dirty="0" err="1" smtClean="0"/>
              <a:t>Konsistensi</a:t>
            </a:r>
            <a:r>
              <a:rPr lang="en-US" dirty="0" smtClean="0"/>
              <a:t> </a:t>
            </a:r>
            <a:r>
              <a:rPr lang="en-US" dirty="0" err="1" smtClean="0"/>
              <a:t>atau</a:t>
            </a:r>
            <a:r>
              <a:rPr lang="en-US" dirty="0" smtClean="0"/>
              <a:t> </a:t>
            </a:r>
            <a:r>
              <a:rPr lang="en-US" dirty="0" err="1" smtClean="0"/>
              <a:t>keajegan</a:t>
            </a:r>
            <a:r>
              <a:rPr lang="en-US" dirty="0" smtClean="0"/>
              <a:t> </a:t>
            </a:r>
            <a:r>
              <a:rPr lang="en-US" dirty="0" err="1" smtClean="0"/>
              <a:t>dan</a:t>
            </a:r>
            <a:r>
              <a:rPr lang="en-US" dirty="0" smtClean="0"/>
              <a:t> </a:t>
            </a:r>
            <a:r>
              <a:rPr lang="en-US" dirty="0" err="1" smtClean="0"/>
              <a:t>kesesuaian</a:t>
            </a:r>
            <a:r>
              <a:rPr lang="en-US" dirty="0" smtClean="0"/>
              <a:t> </a:t>
            </a:r>
            <a:r>
              <a:rPr lang="en-US" dirty="0" err="1" smtClean="0"/>
              <a:t>antar</a:t>
            </a:r>
            <a:r>
              <a:rPr lang="en-US" dirty="0" smtClean="0"/>
              <a:t> </a:t>
            </a:r>
            <a:r>
              <a:rPr lang="en-US" dirty="0" err="1" smtClean="0"/>
              <a:t>jawaban</a:t>
            </a:r>
            <a:endParaRPr lang="en-US" dirty="0" smtClean="0"/>
          </a:p>
          <a:p>
            <a:pPr marL="514350" indent="-514350" algn="just" fontAlgn="auto">
              <a:spcAft>
                <a:spcPts val="0"/>
              </a:spcAft>
              <a:buFont typeface="+mj-lt"/>
              <a:buAutoNum type="arabicPeriod"/>
              <a:defRPr/>
            </a:pPr>
            <a:r>
              <a:rPr lang="en-US" dirty="0" err="1" smtClean="0"/>
              <a:t>Relevansi</a:t>
            </a:r>
            <a:r>
              <a:rPr lang="en-US" dirty="0" smtClean="0"/>
              <a:t> </a:t>
            </a:r>
            <a:r>
              <a:rPr lang="en-US" dirty="0" err="1" smtClean="0"/>
              <a:t>jawaban</a:t>
            </a:r>
            <a:endParaRPr lang="en-US" dirty="0" smtClean="0"/>
          </a:p>
          <a:p>
            <a:pPr marL="514350" indent="-514350" algn="just" fontAlgn="auto">
              <a:spcAft>
                <a:spcPts val="0"/>
              </a:spcAft>
              <a:buFont typeface="+mj-lt"/>
              <a:buAutoNum type="arabicPeriod"/>
              <a:defRPr/>
            </a:pPr>
            <a:r>
              <a:rPr lang="en-US" dirty="0" err="1" smtClean="0"/>
              <a:t>Keseragaman</a:t>
            </a:r>
            <a:r>
              <a:rPr lang="en-US" dirty="0" smtClean="0"/>
              <a:t> </a:t>
            </a:r>
            <a:r>
              <a:rPr lang="en-US" dirty="0" err="1" smtClean="0"/>
              <a:t>kesatuan</a:t>
            </a:r>
            <a:r>
              <a:rPr lang="en-US" dirty="0" smtClean="0"/>
              <a:t> data</a:t>
            </a:r>
          </a:p>
          <a:p>
            <a:pPr marL="514350" indent="-514350" algn="just" fontAlgn="auto">
              <a:spcAft>
                <a:spcPts val="0"/>
              </a:spcAft>
              <a:buFont typeface="+mj-lt"/>
              <a:buAutoNum type="arabicPeriod"/>
              <a:defRPr/>
            </a:pPr>
            <a:endParaRPr lang="en-US" dirty="0" smtClean="0"/>
          </a:p>
        </p:txBody>
      </p:sp>
      <p:sp>
        <p:nvSpPr>
          <p:cNvPr id="12290" name="Title 1"/>
          <p:cNvSpPr>
            <a:spLocks noGrp="1"/>
          </p:cNvSpPr>
          <p:nvPr>
            <p:ph type="title"/>
          </p:nvPr>
        </p:nvSpPr>
        <p:spPr/>
        <p:txBody>
          <a:bodyPr/>
          <a:lstStyle/>
          <a:p>
            <a:pPr fontAlgn="auto">
              <a:spcAft>
                <a:spcPts val="0"/>
              </a:spcAft>
              <a:defRPr/>
            </a:pPr>
            <a:r>
              <a:rPr lang="en-US" smtClean="0">
                <a:solidFill>
                  <a:schemeClr val="tx2">
                    <a:satMod val="130000"/>
                  </a:schemeClr>
                </a:solidFill>
              </a:rPr>
              <a:t>Editing data</a:t>
            </a: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365760" indent="-283464" algn="just" fontAlgn="auto">
              <a:spcAft>
                <a:spcPts val="0"/>
              </a:spcAft>
              <a:buFont typeface="Wingdings 2"/>
              <a:buChar char=""/>
              <a:defRPr/>
            </a:pPr>
            <a:r>
              <a:rPr lang="en-US" dirty="0" err="1" smtClean="0"/>
              <a:t>Koding</a:t>
            </a:r>
            <a:r>
              <a:rPr lang="en-US" dirty="0" smtClean="0"/>
              <a:t> </a:t>
            </a:r>
            <a:r>
              <a:rPr lang="en-US" dirty="0" err="1" smtClean="0"/>
              <a:t>adalah</a:t>
            </a:r>
            <a:r>
              <a:rPr lang="en-US" dirty="0" smtClean="0"/>
              <a:t> </a:t>
            </a:r>
            <a:r>
              <a:rPr lang="en-US" dirty="0" err="1" smtClean="0"/>
              <a:t>usaha</a:t>
            </a:r>
            <a:r>
              <a:rPr lang="en-US" dirty="0" smtClean="0"/>
              <a:t> </a:t>
            </a:r>
            <a:r>
              <a:rPr lang="en-US" dirty="0" err="1" smtClean="0"/>
              <a:t>mengklasifikasi</a:t>
            </a:r>
            <a:r>
              <a:rPr lang="en-US" dirty="0" smtClean="0"/>
              <a:t> </a:t>
            </a:r>
            <a:r>
              <a:rPr lang="en-US" dirty="0" err="1" smtClean="0"/>
              <a:t>jawaban-jawaban</a:t>
            </a:r>
            <a:r>
              <a:rPr lang="en-US" dirty="0" smtClean="0"/>
              <a:t> </a:t>
            </a:r>
            <a:r>
              <a:rPr lang="en-US" dirty="0" err="1" smtClean="0"/>
              <a:t>responden</a:t>
            </a:r>
            <a:r>
              <a:rPr lang="en-US" dirty="0" smtClean="0"/>
              <a:t> </a:t>
            </a:r>
            <a:r>
              <a:rPr lang="en-US" dirty="0" err="1" smtClean="0"/>
              <a:t>menurut</a:t>
            </a:r>
            <a:r>
              <a:rPr lang="en-US" dirty="0" smtClean="0"/>
              <a:t> </a:t>
            </a:r>
            <a:r>
              <a:rPr lang="en-US" dirty="0" err="1" smtClean="0"/>
              <a:t>macamnya</a:t>
            </a:r>
            <a:r>
              <a:rPr lang="en-US" dirty="0" smtClean="0"/>
              <a:t> </a:t>
            </a:r>
            <a:r>
              <a:rPr lang="en-US" dirty="0" err="1" smtClean="0"/>
              <a:t>guna</a:t>
            </a:r>
            <a:r>
              <a:rPr lang="en-US" dirty="0" smtClean="0"/>
              <a:t> </a:t>
            </a:r>
            <a:r>
              <a:rPr lang="en-US" dirty="0" err="1" smtClean="0"/>
              <a:t>mempermudah</a:t>
            </a:r>
            <a:r>
              <a:rPr lang="en-US" dirty="0" smtClean="0"/>
              <a:t> </a:t>
            </a:r>
            <a:r>
              <a:rPr lang="en-US" dirty="0" err="1" smtClean="0"/>
              <a:t>analisa</a:t>
            </a:r>
            <a:r>
              <a:rPr lang="en-US" dirty="0" smtClean="0"/>
              <a:t> data.</a:t>
            </a:r>
          </a:p>
          <a:p>
            <a:pPr marL="365760" indent="-283464" algn="just" fontAlgn="auto">
              <a:spcAft>
                <a:spcPts val="0"/>
              </a:spcAft>
              <a:buFont typeface="Wingdings 2"/>
              <a:buChar char=""/>
              <a:defRPr/>
            </a:pPr>
            <a:r>
              <a:rPr lang="en-US" dirty="0" err="1" smtClean="0"/>
              <a:t>Manfaat</a:t>
            </a:r>
            <a:r>
              <a:rPr lang="en-US" dirty="0" smtClean="0"/>
              <a:t> </a:t>
            </a:r>
            <a:r>
              <a:rPr lang="en-US" dirty="0" err="1" smtClean="0"/>
              <a:t>dari</a:t>
            </a:r>
            <a:r>
              <a:rPr lang="en-US" dirty="0" smtClean="0"/>
              <a:t> </a:t>
            </a:r>
            <a:r>
              <a:rPr lang="en-US" dirty="0" err="1" smtClean="0"/>
              <a:t>simbol</a:t>
            </a:r>
            <a:r>
              <a:rPr lang="en-US" dirty="0" smtClean="0"/>
              <a:t> </a:t>
            </a:r>
            <a:r>
              <a:rPr lang="en-US" dirty="0" err="1" smtClean="0"/>
              <a:t>angka</a:t>
            </a:r>
            <a:r>
              <a:rPr lang="en-US" dirty="0" smtClean="0"/>
              <a:t> </a:t>
            </a:r>
            <a:r>
              <a:rPr lang="en-US" dirty="0" err="1" smtClean="0"/>
              <a:t>atau</a:t>
            </a:r>
            <a:r>
              <a:rPr lang="en-US" dirty="0" smtClean="0"/>
              <a:t> </a:t>
            </a:r>
            <a:r>
              <a:rPr lang="en-US" dirty="0" err="1" smtClean="0"/>
              <a:t>kode</a:t>
            </a:r>
            <a:r>
              <a:rPr lang="en-US" dirty="0" smtClean="0"/>
              <a:t> </a:t>
            </a:r>
            <a:r>
              <a:rPr lang="en-US" dirty="0" err="1" smtClean="0"/>
              <a:t>terhadap</a:t>
            </a:r>
            <a:r>
              <a:rPr lang="en-US" dirty="0" smtClean="0"/>
              <a:t> </a:t>
            </a:r>
            <a:r>
              <a:rPr lang="en-US" dirty="0" err="1" smtClean="0"/>
              <a:t>kategori</a:t>
            </a:r>
            <a:r>
              <a:rPr lang="en-US" dirty="0" smtClean="0"/>
              <a:t> </a:t>
            </a:r>
            <a:r>
              <a:rPr lang="en-US" dirty="0" err="1" smtClean="0"/>
              <a:t>atau</a:t>
            </a:r>
            <a:r>
              <a:rPr lang="en-US" dirty="0" smtClean="0"/>
              <a:t> </a:t>
            </a:r>
            <a:r>
              <a:rPr lang="en-US" dirty="0" err="1" smtClean="0"/>
              <a:t>nilai</a:t>
            </a:r>
            <a:r>
              <a:rPr lang="en-US" dirty="0" smtClean="0"/>
              <a:t> </a:t>
            </a:r>
            <a:r>
              <a:rPr lang="en-US" dirty="0" err="1" smtClean="0"/>
              <a:t>variabelnya</a:t>
            </a:r>
            <a:r>
              <a:rPr lang="en-US" dirty="0" smtClean="0"/>
              <a:t> </a:t>
            </a:r>
            <a:r>
              <a:rPr lang="en-US" dirty="0" err="1" smtClean="0"/>
              <a:t>yaitu</a:t>
            </a:r>
            <a:r>
              <a:rPr lang="en-US" dirty="0" smtClean="0"/>
              <a:t>:</a:t>
            </a:r>
          </a:p>
          <a:p>
            <a:pPr marL="365760" indent="22225" algn="just" fontAlgn="auto">
              <a:spcAft>
                <a:spcPts val="0"/>
              </a:spcAft>
              <a:buFont typeface="+mj-lt"/>
              <a:buAutoNum type="arabicPeriod"/>
              <a:defRPr/>
            </a:pPr>
            <a:r>
              <a:rPr lang="en-US" dirty="0" err="1" smtClean="0"/>
              <a:t>Mempermudah</a:t>
            </a:r>
            <a:r>
              <a:rPr lang="en-US" dirty="0" smtClean="0"/>
              <a:t> </a:t>
            </a:r>
            <a:r>
              <a:rPr lang="en-US" dirty="0" err="1" smtClean="0"/>
              <a:t>dan</a:t>
            </a:r>
            <a:r>
              <a:rPr lang="en-US" dirty="0" smtClean="0"/>
              <a:t> </a:t>
            </a:r>
            <a:r>
              <a:rPr lang="en-US" dirty="0" err="1" smtClean="0"/>
              <a:t>mempercepat</a:t>
            </a:r>
            <a:r>
              <a:rPr lang="en-US" dirty="0" smtClean="0"/>
              <a:t> </a:t>
            </a:r>
            <a:r>
              <a:rPr lang="en-US" dirty="0" err="1" smtClean="0"/>
              <a:t>analisa</a:t>
            </a:r>
            <a:endParaRPr lang="en-US" dirty="0" smtClean="0"/>
          </a:p>
          <a:p>
            <a:pPr marL="365760" indent="22225" algn="just" fontAlgn="auto">
              <a:spcAft>
                <a:spcPts val="0"/>
              </a:spcAft>
              <a:buFont typeface="+mj-lt"/>
              <a:buAutoNum type="arabicPeriod"/>
              <a:defRPr/>
            </a:pPr>
            <a:r>
              <a:rPr lang="en-US" dirty="0" err="1" smtClean="0"/>
              <a:t>Mempermudah</a:t>
            </a:r>
            <a:r>
              <a:rPr lang="en-US" dirty="0" smtClean="0"/>
              <a:t> </a:t>
            </a:r>
            <a:r>
              <a:rPr lang="en-US" dirty="0" err="1" smtClean="0"/>
              <a:t>penyimpanan</a:t>
            </a:r>
            <a:r>
              <a:rPr lang="en-US" dirty="0" smtClean="0"/>
              <a:t> data</a:t>
            </a:r>
          </a:p>
          <a:p>
            <a:pPr indent="-365125" algn="just" fontAlgn="auto">
              <a:spcAft>
                <a:spcPts val="0"/>
              </a:spcAft>
              <a:buFont typeface="Wingdings 2"/>
              <a:buChar char=""/>
              <a:defRPr/>
            </a:pPr>
            <a:r>
              <a:rPr lang="en-US" dirty="0" err="1" smtClean="0"/>
              <a:t>Sistem</a:t>
            </a:r>
            <a:r>
              <a:rPr lang="en-US" dirty="0" smtClean="0"/>
              <a:t> </a:t>
            </a:r>
            <a:r>
              <a:rPr lang="en-US" dirty="0" err="1" smtClean="0"/>
              <a:t>pengkodean</a:t>
            </a:r>
            <a:r>
              <a:rPr lang="en-US" dirty="0" smtClean="0"/>
              <a:t> </a:t>
            </a:r>
            <a:r>
              <a:rPr lang="en-US" dirty="0" err="1" smtClean="0"/>
              <a:t>didasarkan</a:t>
            </a:r>
            <a:r>
              <a:rPr lang="en-US" dirty="0" smtClean="0"/>
              <a:t> </a:t>
            </a:r>
            <a:r>
              <a:rPr lang="en-US" dirty="0" err="1" smtClean="0"/>
              <a:t>pada</a:t>
            </a:r>
            <a:r>
              <a:rPr lang="en-US" dirty="0" smtClean="0"/>
              <a:t> </a:t>
            </a:r>
            <a:r>
              <a:rPr lang="en-US" dirty="0" err="1" smtClean="0"/>
              <a:t>jenis</a:t>
            </a:r>
            <a:r>
              <a:rPr lang="en-US" dirty="0" smtClean="0"/>
              <a:t> </a:t>
            </a:r>
            <a:r>
              <a:rPr lang="en-US" dirty="0" err="1" smtClean="0"/>
              <a:t>pertanyaan</a:t>
            </a:r>
            <a:r>
              <a:rPr lang="en-US" dirty="0" smtClean="0"/>
              <a:t>.</a:t>
            </a:r>
          </a:p>
          <a:p>
            <a:pPr marL="0" indent="365125" algn="just" fontAlgn="auto">
              <a:spcAft>
                <a:spcPts val="0"/>
              </a:spcAft>
              <a:buFont typeface="Wingdings 2"/>
              <a:buChar char=""/>
              <a:defRPr/>
            </a:pPr>
            <a:endParaRPr lang="en-US" dirty="0" smtClean="0"/>
          </a:p>
        </p:txBody>
      </p:sp>
      <p:sp>
        <p:nvSpPr>
          <p:cNvPr id="13314" name="Title 1"/>
          <p:cNvSpPr>
            <a:spLocks noGrp="1"/>
          </p:cNvSpPr>
          <p:nvPr>
            <p:ph type="title"/>
          </p:nvPr>
        </p:nvSpPr>
        <p:spPr/>
        <p:txBody>
          <a:bodyPr/>
          <a:lstStyle/>
          <a:p>
            <a:pPr fontAlgn="auto">
              <a:spcAft>
                <a:spcPts val="0"/>
              </a:spcAft>
              <a:defRPr/>
            </a:pPr>
            <a:r>
              <a:rPr lang="en-US" smtClean="0">
                <a:solidFill>
                  <a:schemeClr val="tx2">
                    <a:satMod val="130000"/>
                  </a:schemeClr>
                </a:solidFill>
              </a:rPr>
              <a:t>Koding Data</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Content Placeholder 2"/>
          <p:cNvSpPr>
            <a:spLocks noGrp="1"/>
          </p:cNvSpPr>
          <p:nvPr>
            <p:ph idx="1"/>
          </p:nvPr>
        </p:nvSpPr>
        <p:spPr/>
        <p:txBody>
          <a:bodyPr>
            <a:normAutofit lnSpcReduction="10000"/>
          </a:bodyPr>
          <a:lstStyle/>
          <a:p>
            <a:pPr marL="365125" indent="-282575" algn="just"/>
            <a:r>
              <a:rPr lang="en-US" smtClean="0"/>
              <a:t>Kegiatan ini adalah kegiatan yang dimaksudkan agar data dapat dipakai sebagai data yang mudah dianalisa dengan meringkas data.</a:t>
            </a:r>
          </a:p>
          <a:p>
            <a:pPr marL="365125" indent="-282575" algn="just"/>
            <a:r>
              <a:rPr lang="en-US" smtClean="0"/>
              <a:t>Dalam proses cleaning data, kode-kode yang telah diberikan atau disimbolkan pada data mulai kita jalankan dengan proses yang selektif artinya kita mengklasifikasikannya secara lebih ketat dan disesuaikan dengan instrumen penghitungan data yang digunakan.</a:t>
            </a:r>
          </a:p>
        </p:txBody>
      </p:sp>
      <p:sp>
        <p:nvSpPr>
          <p:cNvPr id="14338" name="Title 1"/>
          <p:cNvSpPr>
            <a:spLocks noGrp="1"/>
          </p:cNvSpPr>
          <p:nvPr>
            <p:ph type="title"/>
          </p:nvPr>
        </p:nvSpPr>
        <p:spPr/>
        <p:txBody>
          <a:bodyPr/>
          <a:lstStyle/>
          <a:p>
            <a:pPr fontAlgn="auto">
              <a:spcAft>
                <a:spcPts val="0"/>
              </a:spcAft>
              <a:defRPr/>
            </a:pPr>
            <a:r>
              <a:rPr lang="en-US" smtClean="0">
                <a:solidFill>
                  <a:schemeClr val="tx2">
                    <a:satMod val="130000"/>
                  </a:schemeClr>
                </a:solidFill>
              </a:rPr>
              <a:t>Cleaning data</a:t>
            </a: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5" name="Content Placeholder 2"/>
          <p:cNvSpPr>
            <a:spLocks noGrp="1"/>
          </p:cNvSpPr>
          <p:nvPr>
            <p:ph idx="1"/>
          </p:nvPr>
        </p:nvSpPr>
        <p:spPr/>
        <p:txBody>
          <a:bodyPr/>
          <a:lstStyle/>
          <a:p>
            <a:pPr algn="just"/>
            <a:r>
              <a:rPr lang="en-US" smtClean="0"/>
              <a:t>Kegiatan perekaman atau pengkoleksian data dalam sebuah wahana yang dapat memaparkan hasil penelitian kita. Wahana tersebut dapat secara manual dan lewat komputer (SPSS).</a:t>
            </a:r>
          </a:p>
          <a:p>
            <a:pPr algn="just"/>
            <a:endParaRPr lang="en-US" smtClean="0"/>
          </a:p>
        </p:txBody>
      </p:sp>
      <p:sp>
        <p:nvSpPr>
          <p:cNvPr id="15362" name="Title 1"/>
          <p:cNvSpPr>
            <a:spLocks noGrp="1"/>
          </p:cNvSpPr>
          <p:nvPr>
            <p:ph type="title"/>
          </p:nvPr>
        </p:nvSpPr>
        <p:spPr/>
        <p:txBody>
          <a:bodyPr/>
          <a:lstStyle/>
          <a:p>
            <a:pPr fontAlgn="auto">
              <a:spcAft>
                <a:spcPts val="0"/>
              </a:spcAft>
              <a:defRPr/>
            </a:pPr>
            <a:r>
              <a:rPr lang="en-US" smtClean="0">
                <a:solidFill>
                  <a:schemeClr val="tx2">
                    <a:satMod val="130000"/>
                  </a:schemeClr>
                </a:solidFill>
              </a:rPr>
              <a:t>Recording Data</a:t>
            </a: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9" name="Content Placeholder 2"/>
          <p:cNvSpPr>
            <a:spLocks noGrp="1"/>
          </p:cNvSpPr>
          <p:nvPr>
            <p:ph idx="1"/>
          </p:nvPr>
        </p:nvSpPr>
        <p:spPr/>
        <p:txBody>
          <a:bodyPr/>
          <a:lstStyle/>
          <a:p>
            <a:pPr algn="just"/>
            <a:r>
              <a:rPr lang="en-US" smtClean="0"/>
              <a:t>Penelitian deskriptip : persentase dan komparasi  dengan kriteria yang telah ditentukan.</a:t>
            </a:r>
          </a:p>
          <a:p>
            <a:pPr algn="just"/>
            <a:r>
              <a:rPr lang="en-US" smtClean="0"/>
              <a:t>Penelitian komparasi: dengan berbagai tehnik korelasi sesuai dengan jenis data</a:t>
            </a:r>
          </a:p>
          <a:p>
            <a:pPr algn="just"/>
            <a:r>
              <a:rPr lang="en-US" smtClean="0"/>
              <a:t>Penelitian eksperimen : diuji hasilnya dengan t-test</a:t>
            </a:r>
          </a:p>
        </p:txBody>
      </p:sp>
      <p:sp>
        <p:nvSpPr>
          <p:cNvPr id="16386" name="Title 1"/>
          <p:cNvSpPr>
            <a:spLocks noGrp="1"/>
          </p:cNvSpPr>
          <p:nvPr>
            <p:ph type="title"/>
          </p:nvPr>
        </p:nvSpPr>
        <p:spPr/>
        <p:txBody>
          <a:bodyPr/>
          <a:lstStyle/>
          <a:p>
            <a:pPr fontAlgn="auto">
              <a:spcAft>
                <a:spcPts val="0"/>
              </a:spcAft>
              <a:defRPr/>
            </a:pPr>
            <a:r>
              <a:rPr lang="en-US" smtClean="0">
                <a:solidFill>
                  <a:schemeClr val="tx2">
                    <a:satMod val="130000"/>
                  </a:schemeClr>
                </a:solidFill>
              </a:rPr>
              <a:t>Penerapan data </a:t>
            </a: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3" name="Content Placeholder 2"/>
          <p:cNvSpPr>
            <a:spLocks noGrp="1"/>
          </p:cNvSpPr>
          <p:nvPr>
            <p:ph idx="1"/>
          </p:nvPr>
        </p:nvSpPr>
        <p:spPr/>
        <p:txBody>
          <a:bodyPr/>
          <a:lstStyle/>
          <a:p>
            <a:pPr marL="365125" indent="-282575" algn="just"/>
            <a:r>
              <a:rPr lang="en-US" smtClean="0"/>
              <a:t>Setelah data sudah selesai diolah, maka tahap selanjutnya adalah menampilkan data tersebut dalam bentuk laporan. Dalam penyajian datanya, kita bisa menyajikan dalam 2 cara, yaitu dengan menggunakan angka-angka yang dibuat dalam tabel frekuensi atau bisa juga dengan menampilkan grafik. Tabel frekuensi ini bisa menyajikan tabel univariat, tabel bivariat, dan tabel multivariat.</a:t>
            </a:r>
          </a:p>
        </p:txBody>
      </p:sp>
      <p:sp>
        <p:nvSpPr>
          <p:cNvPr id="17410" name="Title 1"/>
          <p:cNvSpPr>
            <a:spLocks noGrp="1"/>
          </p:cNvSpPr>
          <p:nvPr>
            <p:ph type="title"/>
          </p:nvPr>
        </p:nvSpPr>
        <p:spPr/>
        <p:txBody>
          <a:bodyPr/>
          <a:lstStyle/>
          <a:p>
            <a:pPr fontAlgn="auto">
              <a:spcAft>
                <a:spcPts val="0"/>
              </a:spcAft>
              <a:defRPr/>
            </a:pPr>
            <a:r>
              <a:rPr lang="en-US" smtClean="0">
                <a:solidFill>
                  <a:schemeClr val="tx2">
                    <a:satMod val="130000"/>
                  </a:schemeClr>
                </a:solidFill>
              </a:rPr>
              <a:t>Penyajian data</a:t>
            </a: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en-US" dirty="0" err="1" smtClean="0"/>
              <a:t>Pertemuan</a:t>
            </a:r>
            <a:r>
              <a:rPr lang="en-US" dirty="0" smtClean="0"/>
              <a:t> XV</a:t>
            </a:r>
          </a:p>
        </p:txBody>
      </p:sp>
      <p:sp>
        <p:nvSpPr>
          <p:cNvPr id="190467" name="Subtitle 2"/>
          <p:cNvSpPr>
            <a:spLocks noGrp="1"/>
          </p:cNvSpPr>
          <p:nvPr>
            <p:ph type="subTitle" idx="1"/>
          </p:nvPr>
        </p:nvSpPr>
        <p:spPr>
          <a:xfrm>
            <a:off x="533400" y="3228975"/>
            <a:ext cx="7854950" cy="1752600"/>
          </a:xfrm>
        </p:spPr>
        <p:txBody>
          <a:bodyPr/>
          <a:lstStyle/>
          <a:p>
            <a:pPr marR="0" eaLnBrk="1" hangingPunct="1"/>
            <a:r>
              <a:rPr lang="en-US" sz="4400" smtClean="0"/>
              <a:t>Menulis laporan</a:t>
            </a:r>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274320" indent="-274320" algn="just" eaLnBrk="1" fontAlgn="auto" hangingPunct="1">
              <a:spcAft>
                <a:spcPts val="0"/>
              </a:spcAft>
              <a:buClr>
                <a:schemeClr val="accent3"/>
              </a:buClr>
              <a:buFont typeface="Wingdings 2"/>
              <a:buChar char=""/>
              <a:defRPr/>
            </a:pPr>
            <a:r>
              <a:rPr lang="en-US" dirty="0" err="1" smtClean="0"/>
              <a:t>Penelitian</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kerja</a:t>
            </a:r>
            <a:r>
              <a:rPr lang="en-US" dirty="0" smtClean="0"/>
              <a:t> </a:t>
            </a:r>
            <a:r>
              <a:rPr lang="en-US" dirty="0" err="1" smtClean="0"/>
              <a:t>ilmiah</a:t>
            </a:r>
            <a:r>
              <a:rPr lang="en-US" dirty="0" smtClean="0"/>
              <a:t>, </a:t>
            </a:r>
            <a:r>
              <a:rPr lang="en-US" dirty="0" err="1" smtClean="0"/>
              <a:t>maka</a:t>
            </a:r>
            <a:r>
              <a:rPr lang="en-US" dirty="0" smtClean="0"/>
              <a:t> </a:t>
            </a:r>
            <a:r>
              <a:rPr lang="en-US" dirty="0" err="1" smtClean="0"/>
              <a:t>laporan</a:t>
            </a:r>
            <a:r>
              <a:rPr lang="en-US" dirty="0" smtClean="0"/>
              <a:t>  yang </a:t>
            </a:r>
            <a:r>
              <a:rPr lang="en-US" dirty="0" err="1" smtClean="0"/>
              <a:t>dibuat</a:t>
            </a:r>
            <a:r>
              <a:rPr lang="en-US" dirty="0" smtClean="0"/>
              <a:t> </a:t>
            </a:r>
            <a:r>
              <a:rPr lang="en-US" dirty="0" err="1" smtClean="0"/>
              <a:t>harus</a:t>
            </a:r>
            <a:r>
              <a:rPr lang="en-US" dirty="0" smtClean="0"/>
              <a:t> </a:t>
            </a:r>
            <a:r>
              <a:rPr lang="en-US" dirty="0" err="1" smtClean="0"/>
              <a:t>mengikuti</a:t>
            </a:r>
            <a:r>
              <a:rPr lang="en-US" dirty="0" smtClean="0"/>
              <a:t> </a:t>
            </a:r>
            <a:r>
              <a:rPr lang="en-US" dirty="0" err="1" smtClean="0"/>
              <a:t>aturan-aturan</a:t>
            </a:r>
            <a:r>
              <a:rPr lang="en-US" dirty="0" smtClean="0"/>
              <a:t> </a:t>
            </a:r>
            <a:r>
              <a:rPr lang="en-US" dirty="0" err="1" smtClean="0"/>
              <a:t>penulisan</a:t>
            </a:r>
            <a:r>
              <a:rPr lang="en-US" dirty="0" smtClean="0"/>
              <a:t> </a:t>
            </a:r>
            <a:r>
              <a:rPr lang="en-US" dirty="0" err="1" smtClean="0"/>
              <a:t>karya</a:t>
            </a:r>
            <a:r>
              <a:rPr lang="en-US" dirty="0" smtClean="0"/>
              <a:t> </a:t>
            </a:r>
            <a:r>
              <a:rPr lang="en-US" dirty="0" err="1" smtClean="0"/>
              <a:t>ilmiah</a:t>
            </a:r>
            <a:r>
              <a:rPr lang="en-US" dirty="0" smtClean="0"/>
              <a:t>, </a:t>
            </a:r>
            <a:r>
              <a:rPr lang="en-US" dirty="0" err="1" smtClean="0"/>
              <a:t>yaitu</a:t>
            </a:r>
            <a:r>
              <a:rPr lang="en-US" dirty="0" smtClean="0"/>
              <a:t>:</a:t>
            </a:r>
          </a:p>
          <a:p>
            <a:pPr marL="617538" indent="-252413" algn="just" eaLnBrk="1" fontAlgn="auto" hangingPunct="1">
              <a:spcAft>
                <a:spcPts val="0"/>
              </a:spcAft>
              <a:buClr>
                <a:schemeClr val="accent3"/>
              </a:buClr>
              <a:buFont typeface="+mj-lt"/>
              <a:buAutoNum type="arabicPeriod"/>
              <a:defRPr/>
            </a:pPr>
            <a:r>
              <a:rPr lang="en-US" dirty="0" smtClean="0"/>
              <a:t>	</a:t>
            </a:r>
            <a:r>
              <a:rPr lang="en-US" dirty="0" err="1" smtClean="0"/>
              <a:t>Penulis</a:t>
            </a:r>
            <a:r>
              <a:rPr lang="en-US" dirty="0" smtClean="0"/>
              <a:t> </a:t>
            </a:r>
            <a:r>
              <a:rPr lang="en-US" dirty="0" err="1" smtClean="0"/>
              <a:t>laporan</a:t>
            </a:r>
            <a:r>
              <a:rPr lang="en-US" dirty="0" smtClean="0"/>
              <a:t> </a:t>
            </a:r>
            <a:r>
              <a:rPr lang="en-US" dirty="0" err="1" smtClean="0"/>
              <a:t>harus</a:t>
            </a:r>
            <a:r>
              <a:rPr lang="en-US" dirty="0" smtClean="0"/>
              <a:t> </a:t>
            </a:r>
            <a:r>
              <a:rPr lang="en-US" dirty="0" err="1" smtClean="0"/>
              <a:t>tahu</a:t>
            </a:r>
            <a:r>
              <a:rPr lang="en-US" dirty="0" smtClean="0"/>
              <a:t> </a:t>
            </a:r>
            <a:r>
              <a:rPr lang="en-US" dirty="0" err="1" smtClean="0"/>
              <a:t>betul</a:t>
            </a:r>
            <a:r>
              <a:rPr lang="en-US" dirty="0" smtClean="0"/>
              <a:t> </a:t>
            </a:r>
            <a:r>
              <a:rPr lang="en-US" dirty="0" err="1" smtClean="0"/>
              <a:t>kepada</a:t>
            </a:r>
            <a:r>
              <a:rPr lang="en-US" dirty="0" smtClean="0"/>
              <a:t> </a:t>
            </a:r>
            <a:r>
              <a:rPr lang="en-US" dirty="0" err="1" smtClean="0"/>
              <a:t>siapa</a:t>
            </a:r>
            <a:r>
              <a:rPr lang="en-US" dirty="0" smtClean="0"/>
              <a:t> </a:t>
            </a:r>
            <a:r>
              <a:rPr lang="en-US" dirty="0" err="1" smtClean="0"/>
              <a:t>laporan</a:t>
            </a:r>
            <a:r>
              <a:rPr lang="en-US" dirty="0" smtClean="0"/>
              <a:t> </a:t>
            </a:r>
            <a:r>
              <a:rPr lang="en-US" dirty="0" err="1" smtClean="0"/>
              <a:t>itu</a:t>
            </a:r>
            <a:r>
              <a:rPr lang="en-US" dirty="0" smtClean="0"/>
              <a:t> </a:t>
            </a:r>
            <a:r>
              <a:rPr lang="en-US" dirty="0" err="1" smtClean="0"/>
              <a:t>ditujukan</a:t>
            </a:r>
            <a:r>
              <a:rPr lang="en-US" dirty="0" smtClean="0"/>
              <a:t>.</a:t>
            </a:r>
          </a:p>
          <a:p>
            <a:pPr marL="892175" indent="-527050" algn="just" eaLnBrk="1" fontAlgn="auto" hangingPunct="1">
              <a:spcAft>
                <a:spcPts val="0"/>
              </a:spcAft>
              <a:buClr>
                <a:schemeClr val="accent3"/>
              </a:buClr>
              <a:buFont typeface="+mj-lt"/>
              <a:buAutoNum type="arabicPeriod"/>
              <a:defRPr/>
            </a:pPr>
            <a:r>
              <a:rPr lang="en-US" dirty="0" err="1" smtClean="0"/>
              <a:t>Penulis</a:t>
            </a:r>
            <a:r>
              <a:rPr lang="en-US" dirty="0" smtClean="0"/>
              <a:t> </a:t>
            </a:r>
            <a:r>
              <a:rPr lang="en-US" dirty="0" err="1" smtClean="0"/>
              <a:t>laporan</a:t>
            </a:r>
            <a:r>
              <a:rPr lang="en-US" dirty="0" smtClean="0"/>
              <a:t> </a:t>
            </a:r>
            <a:r>
              <a:rPr lang="en-US" dirty="0" err="1" smtClean="0"/>
              <a:t>harus</a:t>
            </a:r>
            <a:r>
              <a:rPr lang="en-US" dirty="0" smtClean="0"/>
              <a:t> </a:t>
            </a:r>
            <a:r>
              <a:rPr lang="en-US" dirty="0" err="1" smtClean="0"/>
              <a:t>menyadari</a:t>
            </a:r>
            <a:r>
              <a:rPr lang="en-US" dirty="0" smtClean="0"/>
              <a:t> </a:t>
            </a:r>
            <a:r>
              <a:rPr lang="en-US" dirty="0" err="1" smtClean="0"/>
              <a:t>bahwa</a:t>
            </a:r>
            <a:r>
              <a:rPr lang="en-US" dirty="0" smtClean="0"/>
              <a:t> </a:t>
            </a:r>
            <a:r>
              <a:rPr lang="en-US" dirty="0" err="1" smtClean="0"/>
              <a:t>pembaca</a:t>
            </a:r>
            <a:r>
              <a:rPr lang="en-US" dirty="0" smtClean="0"/>
              <a:t> </a:t>
            </a:r>
            <a:r>
              <a:rPr lang="en-US" dirty="0" err="1" smtClean="0"/>
              <a:t>laporan</a:t>
            </a:r>
            <a:r>
              <a:rPr lang="en-US" dirty="0" smtClean="0"/>
              <a:t> </a:t>
            </a:r>
            <a:r>
              <a:rPr lang="en-US" dirty="0" err="1" smtClean="0"/>
              <a:t>tidak</a:t>
            </a:r>
            <a:r>
              <a:rPr lang="en-US" dirty="0" smtClean="0"/>
              <a:t> </a:t>
            </a:r>
            <a:r>
              <a:rPr lang="en-US" dirty="0" err="1" smtClean="0"/>
              <a:t>mengikuti</a:t>
            </a:r>
            <a:r>
              <a:rPr lang="en-US" dirty="0" smtClean="0"/>
              <a:t> </a:t>
            </a:r>
            <a:r>
              <a:rPr lang="en-US" dirty="0" err="1" smtClean="0"/>
              <a:t>kegiatan</a:t>
            </a:r>
            <a:r>
              <a:rPr lang="en-US" dirty="0" smtClean="0"/>
              <a:t> </a:t>
            </a:r>
            <a:r>
              <a:rPr lang="en-US" dirty="0" err="1" smtClean="0"/>
              <a:t>proses</a:t>
            </a:r>
            <a:r>
              <a:rPr lang="en-US" dirty="0" smtClean="0"/>
              <a:t> </a:t>
            </a:r>
            <a:r>
              <a:rPr lang="en-US" dirty="0" err="1" smtClean="0"/>
              <a:t>penelitian</a:t>
            </a:r>
            <a:r>
              <a:rPr lang="en-US" dirty="0" smtClean="0"/>
              <a:t>. </a:t>
            </a:r>
            <a:r>
              <a:rPr lang="en-US" dirty="0" err="1" smtClean="0"/>
              <a:t>Namun</a:t>
            </a:r>
            <a:r>
              <a:rPr lang="en-US" dirty="0" smtClean="0"/>
              <a:t> </a:t>
            </a:r>
            <a:r>
              <a:rPr lang="en-US" dirty="0" err="1" smtClean="0"/>
              <a:t>dalam</a:t>
            </a:r>
            <a:r>
              <a:rPr lang="en-US" dirty="0" smtClean="0"/>
              <a:t> </a:t>
            </a:r>
            <a:r>
              <a:rPr lang="en-US" dirty="0" err="1" smtClean="0"/>
              <a:t>hal</a:t>
            </a:r>
            <a:r>
              <a:rPr lang="en-US" dirty="0" smtClean="0"/>
              <a:t> </a:t>
            </a:r>
            <a:r>
              <a:rPr lang="en-US" dirty="0" err="1" smtClean="0"/>
              <a:t>ini</a:t>
            </a:r>
            <a:r>
              <a:rPr lang="en-US" dirty="0" smtClean="0"/>
              <a:t> </a:t>
            </a:r>
            <a:r>
              <a:rPr lang="en-US" dirty="0" err="1" smtClean="0"/>
              <a:t>pelapor</a:t>
            </a:r>
            <a:r>
              <a:rPr lang="en-US" dirty="0" smtClean="0"/>
              <a:t> </a:t>
            </a:r>
            <a:r>
              <a:rPr lang="en-US" dirty="0" err="1" smtClean="0"/>
              <a:t>mengajar</a:t>
            </a:r>
            <a:r>
              <a:rPr lang="en-US" dirty="0" smtClean="0"/>
              <a:t> </a:t>
            </a:r>
            <a:r>
              <a:rPr lang="en-US" dirty="0" err="1" smtClean="0"/>
              <a:t>orang</a:t>
            </a:r>
            <a:r>
              <a:rPr lang="en-US" dirty="0" smtClean="0"/>
              <a:t> lain </a:t>
            </a:r>
            <a:r>
              <a:rPr lang="en-US" dirty="0" err="1" smtClean="0"/>
              <a:t>untuk</a:t>
            </a:r>
            <a:r>
              <a:rPr lang="en-US" dirty="0" smtClean="0"/>
              <a:t> </a:t>
            </a:r>
            <a:r>
              <a:rPr lang="en-US" dirty="0" err="1" smtClean="0"/>
              <a:t>mengikuti</a:t>
            </a:r>
            <a:r>
              <a:rPr lang="en-US" dirty="0" smtClean="0"/>
              <a:t> </a:t>
            </a:r>
            <a:r>
              <a:rPr lang="en-US" dirty="0" err="1" smtClean="0"/>
              <a:t>apa</a:t>
            </a:r>
            <a:r>
              <a:rPr lang="en-US" dirty="0" smtClean="0"/>
              <a:t> yang </a:t>
            </a:r>
            <a:r>
              <a:rPr lang="en-US" dirty="0" err="1" smtClean="0"/>
              <a:t>telah</a:t>
            </a:r>
            <a:r>
              <a:rPr lang="en-US" dirty="0" smtClean="0"/>
              <a:t> </a:t>
            </a:r>
            <a:r>
              <a:rPr lang="en-US" dirty="0" err="1" smtClean="0"/>
              <a:t>ia</a:t>
            </a:r>
            <a:r>
              <a:rPr lang="en-US" dirty="0" smtClean="0"/>
              <a:t> </a:t>
            </a:r>
            <a:r>
              <a:rPr lang="en-US" dirty="0" err="1" smtClean="0"/>
              <a:t>lakukan</a:t>
            </a:r>
            <a:r>
              <a:rPr lang="en-US" dirty="0" smtClean="0"/>
              <a:t>.</a:t>
            </a:r>
          </a:p>
        </p:txBody>
      </p:sp>
      <p:sp>
        <p:nvSpPr>
          <p:cNvPr id="191490" name="Title 1"/>
          <p:cNvSpPr>
            <a:spLocks noGrp="1"/>
          </p:cNvSpPr>
          <p:nvPr>
            <p:ph type="title"/>
          </p:nvPr>
        </p:nvSpPr>
        <p:spPr/>
        <p:txBody>
          <a:bodyPr/>
          <a:lstStyle/>
          <a:p>
            <a:pPr eaLnBrk="1" hangingPunct="1"/>
            <a:r>
              <a:rPr lang="en-US" smtClean="0"/>
              <a:t>Aturan Penulisan (1)</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p:cNvGrpSpPr>
            <a:grpSpLocks noGrp="1"/>
          </p:cNvGrpSpPr>
          <p:nvPr>
            <p:ph idx="1"/>
          </p:nvPr>
        </p:nvGrpSpPr>
        <p:grpSpPr bwMode="auto">
          <a:xfrm>
            <a:off x="457200" y="1609725"/>
            <a:ext cx="7239000" cy="4846638"/>
            <a:chOff x="720" y="1536"/>
            <a:chExt cx="4128" cy="1536"/>
          </a:xfrm>
        </p:grpSpPr>
        <p:sp>
          <p:nvSpPr>
            <p:cNvPr id="109572" name="Oval 3"/>
            <p:cNvSpPr>
              <a:spLocks noChangeArrowheads="1"/>
            </p:cNvSpPr>
            <p:nvPr/>
          </p:nvSpPr>
          <p:spPr bwMode="auto">
            <a:xfrm>
              <a:off x="4032" y="192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73" name="Oval 4"/>
            <p:cNvSpPr>
              <a:spLocks noChangeArrowheads="1"/>
            </p:cNvSpPr>
            <p:nvPr/>
          </p:nvSpPr>
          <p:spPr bwMode="auto">
            <a:xfrm>
              <a:off x="960" y="1680"/>
              <a:ext cx="288" cy="288"/>
            </a:xfrm>
            <a:prstGeom prst="ellipse">
              <a:avLst/>
            </a:prstGeom>
            <a:solidFill>
              <a:srgbClr val="006600"/>
            </a:solidFill>
            <a:ln w="9525">
              <a:solidFill>
                <a:schemeClr val="tx1"/>
              </a:solidFill>
              <a:round/>
              <a:headEnd/>
              <a:tailEnd/>
            </a:ln>
          </p:spPr>
          <p:txBody>
            <a:bodyPr/>
            <a:lstStyle/>
            <a:p>
              <a:pPr eaLnBrk="0" hangingPunct="0"/>
              <a:endParaRPr lang="id-ID" sz="3200">
                <a:latin typeface="Times New Roman" pitchFamily="18" charset="0"/>
              </a:endParaRPr>
            </a:p>
          </p:txBody>
        </p:sp>
        <p:sp>
          <p:nvSpPr>
            <p:cNvPr id="109574" name="Oval 5"/>
            <p:cNvSpPr>
              <a:spLocks noChangeArrowheads="1"/>
            </p:cNvSpPr>
            <p:nvPr/>
          </p:nvSpPr>
          <p:spPr bwMode="auto">
            <a:xfrm>
              <a:off x="960" y="2064"/>
              <a:ext cx="288" cy="288"/>
            </a:xfrm>
            <a:prstGeom prst="ellipse">
              <a:avLst/>
            </a:prstGeom>
            <a:solidFill>
              <a:srgbClr val="006600"/>
            </a:solidFill>
            <a:ln w="9525">
              <a:solidFill>
                <a:schemeClr val="tx1"/>
              </a:solidFill>
              <a:round/>
              <a:headEnd/>
              <a:tailEnd/>
            </a:ln>
          </p:spPr>
          <p:txBody>
            <a:bodyPr/>
            <a:lstStyle/>
            <a:p>
              <a:pPr eaLnBrk="0" hangingPunct="0"/>
              <a:endParaRPr lang="id-ID" sz="3200">
                <a:latin typeface="Times New Roman" pitchFamily="18" charset="0"/>
              </a:endParaRPr>
            </a:p>
          </p:txBody>
        </p:sp>
        <p:sp>
          <p:nvSpPr>
            <p:cNvPr id="109575" name="Oval 6"/>
            <p:cNvSpPr>
              <a:spLocks noChangeArrowheads="1"/>
            </p:cNvSpPr>
            <p:nvPr/>
          </p:nvSpPr>
          <p:spPr bwMode="auto">
            <a:xfrm>
              <a:off x="1200" y="1872"/>
              <a:ext cx="288" cy="288"/>
            </a:xfrm>
            <a:prstGeom prst="ellipse">
              <a:avLst/>
            </a:prstGeom>
            <a:solidFill>
              <a:srgbClr val="006600"/>
            </a:solidFill>
            <a:ln w="9525">
              <a:solidFill>
                <a:schemeClr val="tx1"/>
              </a:solidFill>
              <a:round/>
              <a:headEnd/>
              <a:tailEnd/>
            </a:ln>
          </p:spPr>
          <p:txBody>
            <a:bodyPr/>
            <a:lstStyle/>
            <a:p>
              <a:pPr eaLnBrk="0" hangingPunct="0"/>
              <a:endParaRPr lang="id-ID" sz="3200">
                <a:latin typeface="Times New Roman" pitchFamily="18" charset="0"/>
              </a:endParaRPr>
            </a:p>
          </p:txBody>
        </p:sp>
        <p:sp>
          <p:nvSpPr>
            <p:cNvPr id="109576" name="Oval 7"/>
            <p:cNvSpPr>
              <a:spLocks noChangeArrowheads="1"/>
            </p:cNvSpPr>
            <p:nvPr/>
          </p:nvSpPr>
          <p:spPr bwMode="auto">
            <a:xfrm>
              <a:off x="720" y="1872"/>
              <a:ext cx="288" cy="288"/>
            </a:xfrm>
            <a:prstGeom prst="ellipse">
              <a:avLst/>
            </a:prstGeom>
            <a:solidFill>
              <a:srgbClr val="006600"/>
            </a:solidFill>
            <a:ln w="9525">
              <a:solidFill>
                <a:schemeClr val="tx1"/>
              </a:solidFill>
              <a:round/>
              <a:headEnd/>
              <a:tailEnd/>
            </a:ln>
          </p:spPr>
          <p:txBody>
            <a:bodyPr/>
            <a:lstStyle/>
            <a:p>
              <a:pPr eaLnBrk="0" hangingPunct="0"/>
              <a:endParaRPr lang="id-ID" sz="3200">
                <a:latin typeface="Times New Roman" pitchFamily="18" charset="0"/>
              </a:endParaRPr>
            </a:p>
          </p:txBody>
        </p:sp>
        <p:sp>
          <p:nvSpPr>
            <p:cNvPr id="109577" name="Oval 8"/>
            <p:cNvSpPr>
              <a:spLocks noChangeArrowheads="1"/>
            </p:cNvSpPr>
            <p:nvPr/>
          </p:nvSpPr>
          <p:spPr bwMode="auto">
            <a:xfrm>
              <a:off x="1008" y="240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78" name="Oval 9"/>
            <p:cNvSpPr>
              <a:spLocks noChangeArrowheads="1"/>
            </p:cNvSpPr>
            <p:nvPr/>
          </p:nvSpPr>
          <p:spPr bwMode="auto">
            <a:xfrm>
              <a:off x="720" y="2208"/>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79" name="Oval 10"/>
            <p:cNvSpPr>
              <a:spLocks noChangeArrowheads="1"/>
            </p:cNvSpPr>
            <p:nvPr/>
          </p:nvSpPr>
          <p:spPr bwMode="auto">
            <a:xfrm>
              <a:off x="1296" y="1536"/>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0" name="Oval 11"/>
            <p:cNvSpPr>
              <a:spLocks noChangeArrowheads="1"/>
            </p:cNvSpPr>
            <p:nvPr/>
          </p:nvSpPr>
          <p:spPr bwMode="auto">
            <a:xfrm>
              <a:off x="1488" y="192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1" name="Oval 12"/>
            <p:cNvSpPr>
              <a:spLocks noChangeArrowheads="1"/>
            </p:cNvSpPr>
            <p:nvPr/>
          </p:nvSpPr>
          <p:spPr bwMode="auto">
            <a:xfrm>
              <a:off x="1248" y="216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2" name="Oval 13"/>
            <p:cNvSpPr>
              <a:spLocks noChangeArrowheads="1"/>
            </p:cNvSpPr>
            <p:nvPr/>
          </p:nvSpPr>
          <p:spPr bwMode="auto">
            <a:xfrm>
              <a:off x="4080" y="240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3" name="Oval 14"/>
            <p:cNvSpPr>
              <a:spLocks noChangeArrowheads="1"/>
            </p:cNvSpPr>
            <p:nvPr/>
          </p:nvSpPr>
          <p:spPr bwMode="auto">
            <a:xfrm>
              <a:off x="4560" y="240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4" name="Oval 15"/>
            <p:cNvSpPr>
              <a:spLocks noChangeArrowheads="1"/>
            </p:cNvSpPr>
            <p:nvPr/>
          </p:nvSpPr>
          <p:spPr bwMode="auto">
            <a:xfrm>
              <a:off x="4560" y="192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5" name="Oval 16"/>
            <p:cNvSpPr>
              <a:spLocks noChangeArrowheads="1"/>
            </p:cNvSpPr>
            <p:nvPr/>
          </p:nvSpPr>
          <p:spPr bwMode="auto">
            <a:xfrm>
              <a:off x="1584" y="2208"/>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6" name="Oval 17"/>
            <p:cNvSpPr>
              <a:spLocks noChangeArrowheads="1"/>
            </p:cNvSpPr>
            <p:nvPr/>
          </p:nvSpPr>
          <p:spPr bwMode="auto">
            <a:xfrm>
              <a:off x="1344" y="2448"/>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7" name="Oval 18"/>
            <p:cNvSpPr>
              <a:spLocks noChangeArrowheads="1"/>
            </p:cNvSpPr>
            <p:nvPr/>
          </p:nvSpPr>
          <p:spPr bwMode="auto">
            <a:xfrm>
              <a:off x="4320" y="216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8" name="Oval 19"/>
            <p:cNvSpPr>
              <a:spLocks noChangeArrowheads="1"/>
            </p:cNvSpPr>
            <p:nvPr/>
          </p:nvSpPr>
          <p:spPr bwMode="auto">
            <a:xfrm>
              <a:off x="768" y="2544"/>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89" name="Oval 20"/>
            <p:cNvSpPr>
              <a:spLocks noChangeArrowheads="1"/>
            </p:cNvSpPr>
            <p:nvPr/>
          </p:nvSpPr>
          <p:spPr bwMode="auto">
            <a:xfrm>
              <a:off x="1776" y="1968"/>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0" name="Oval 21"/>
            <p:cNvSpPr>
              <a:spLocks noChangeArrowheads="1"/>
            </p:cNvSpPr>
            <p:nvPr/>
          </p:nvSpPr>
          <p:spPr bwMode="auto">
            <a:xfrm>
              <a:off x="1584" y="1680"/>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1" name="Oval 22"/>
            <p:cNvSpPr>
              <a:spLocks noChangeArrowheads="1"/>
            </p:cNvSpPr>
            <p:nvPr/>
          </p:nvSpPr>
          <p:spPr bwMode="auto">
            <a:xfrm>
              <a:off x="1056" y="2688"/>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2" name="Oval 23"/>
            <p:cNvSpPr>
              <a:spLocks noChangeArrowheads="1"/>
            </p:cNvSpPr>
            <p:nvPr/>
          </p:nvSpPr>
          <p:spPr bwMode="auto">
            <a:xfrm>
              <a:off x="1680" y="2544"/>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3" name="Oval 24"/>
            <p:cNvSpPr>
              <a:spLocks noChangeArrowheads="1"/>
            </p:cNvSpPr>
            <p:nvPr/>
          </p:nvSpPr>
          <p:spPr bwMode="auto">
            <a:xfrm>
              <a:off x="1392" y="2784"/>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4" name="Oval 25"/>
            <p:cNvSpPr>
              <a:spLocks noChangeArrowheads="1"/>
            </p:cNvSpPr>
            <p:nvPr/>
          </p:nvSpPr>
          <p:spPr bwMode="auto">
            <a:xfrm>
              <a:off x="1872" y="2256"/>
              <a:ext cx="288" cy="288"/>
            </a:xfrm>
            <a:prstGeom prst="ellipse">
              <a:avLst/>
            </a:prstGeom>
            <a:solidFill>
              <a:srgbClr val="006600"/>
            </a:solidFill>
            <a:ln w="9525">
              <a:solidFill>
                <a:schemeClr val="tx1"/>
              </a:solidFill>
              <a:round/>
              <a:headEnd/>
              <a:tailEnd/>
            </a:ln>
          </p:spPr>
          <p:txBody>
            <a:bodyPr wrap="none" anchor="ctr"/>
            <a:lstStyle/>
            <a:p>
              <a:endParaRPr lang="id-ID">
                <a:latin typeface="Calibri" pitchFamily="34" charset="0"/>
              </a:endParaRPr>
            </a:p>
          </p:txBody>
        </p:sp>
        <p:sp>
          <p:nvSpPr>
            <p:cNvPr id="109595" name="AutoShape 26"/>
            <p:cNvSpPr>
              <a:spLocks noChangeArrowheads="1"/>
            </p:cNvSpPr>
            <p:nvPr/>
          </p:nvSpPr>
          <p:spPr bwMode="auto">
            <a:xfrm>
              <a:off x="2544" y="2208"/>
              <a:ext cx="1008" cy="288"/>
            </a:xfrm>
            <a:prstGeom prst="rightArrow">
              <a:avLst>
                <a:gd name="adj1" fmla="val 50000"/>
                <a:gd name="adj2" fmla="val 87500"/>
              </a:avLst>
            </a:prstGeom>
            <a:solidFill>
              <a:srgbClr val="FF0066"/>
            </a:solidFill>
            <a:ln w="9525">
              <a:solidFill>
                <a:schemeClr val="tx1"/>
              </a:solidFill>
              <a:miter lim="800000"/>
              <a:headEnd/>
              <a:tailEnd/>
            </a:ln>
          </p:spPr>
          <p:txBody>
            <a:bodyPr wrap="none" anchor="ctr"/>
            <a:lstStyle/>
            <a:p>
              <a:endParaRPr lang="id-ID">
                <a:latin typeface="Calibri" pitchFamily="34" charset="0"/>
              </a:endParaRPr>
            </a:p>
          </p:txBody>
        </p:sp>
      </p:grpSp>
      <p:sp>
        <p:nvSpPr>
          <p:cNvPr id="109570" name="Title 1"/>
          <p:cNvSpPr>
            <a:spLocks noGrp="1"/>
          </p:cNvSpPr>
          <p:nvPr>
            <p:ph type="title"/>
          </p:nvPr>
        </p:nvSpPr>
        <p:spPr>
          <a:xfrm>
            <a:off x="457200" y="320675"/>
            <a:ext cx="7239000" cy="1143000"/>
          </a:xfrm>
        </p:spPr>
        <p:txBody>
          <a:bodyPr>
            <a:normAutofit fontScale="90000"/>
          </a:bodyPr>
          <a:lstStyle/>
          <a:p>
            <a:pPr eaLnBrk="1" hangingPunct="1"/>
            <a:r>
              <a:rPr lang="en-US" smtClean="0"/>
              <a:t>Simple Random Sampling (2)</a:t>
            </a: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Content Placeholder 2"/>
          <p:cNvSpPr>
            <a:spLocks noGrp="1"/>
          </p:cNvSpPr>
          <p:nvPr>
            <p:ph idx="1"/>
          </p:nvPr>
        </p:nvSpPr>
        <p:spPr/>
        <p:txBody>
          <a:bodyPr/>
          <a:lstStyle/>
          <a:p>
            <a:pPr marL="514350" indent="-514350" algn="just" eaLnBrk="1" hangingPunct="1">
              <a:buFont typeface="Calibri" pitchFamily="34" charset="0"/>
              <a:buAutoNum type="arabicPeriod" startAt="3"/>
            </a:pPr>
            <a:r>
              <a:rPr lang="en-US" smtClean="0"/>
              <a:t>Pelapor menyadari bahwa latar belakang pengetahuan, pengalaman dan minat pembaca laporan tidaklah sama.</a:t>
            </a:r>
          </a:p>
          <a:p>
            <a:pPr marL="514350" indent="-514350" algn="just" eaLnBrk="1" hangingPunct="1">
              <a:buFont typeface="Calibri" pitchFamily="34" charset="0"/>
              <a:buAutoNum type="arabicPeriod" startAt="3"/>
            </a:pPr>
            <a:r>
              <a:rPr lang="en-US" smtClean="0"/>
              <a:t>Laporan penelitian merupakan elemen yang pokok dalam proses kemajuan ilmu pengetahuan.Oleh karena itu dalam menulis laporan penelitian yang dipentingkan adalah jelas dan meyakinkan.</a:t>
            </a:r>
          </a:p>
        </p:txBody>
      </p:sp>
      <p:sp>
        <p:nvSpPr>
          <p:cNvPr id="192514" name="Title 1"/>
          <p:cNvSpPr>
            <a:spLocks noGrp="1"/>
          </p:cNvSpPr>
          <p:nvPr>
            <p:ph type="title"/>
          </p:nvPr>
        </p:nvSpPr>
        <p:spPr/>
        <p:txBody>
          <a:bodyPr/>
          <a:lstStyle/>
          <a:p>
            <a:pPr eaLnBrk="1" hangingPunct="1"/>
            <a:r>
              <a:rPr lang="en-US" smtClean="0"/>
              <a:t>Aturan Penulisan (2)</a:t>
            </a: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9" name="Content Placeholder 2"/>
          <p:cNvSpPr>
            <a:spLocks noGrp="1"/>
          </p:cNvSpPr>
          <p:nvPr>
            <p:ph idx="1"/>
          </p:nvPr>
        </p:nvSpPr>
        <p:spPr/>
        <p:txBody>
          <a:bodyPr>
            <a:normAutofit/>
          </a:bodyPr>
          <a:lstStyle/>
          <a:p>
            <a:pPr algn="just" eaLnBrk="1" hangingPunct="1"/>
            <a:r>
              <a:rPr lang="en-US" smtClean="0"/>
              <a:t>Menulis laporan akan jauh lebih efisien apabila pekerjaan menulis itu dimulai dengan mempersiapkan segala sesuatunya sejak penelitian dimulai.</a:t>
            </a:r>
          </a:p>
          <a:p>
            <a:pPr algn="just" eaLnBrk="1" hangingPunct="1"/>
            <a:r>
              <a:rPr lang="en-US" smtClean="0"/>
              <a:t>Untuk dapat memulai proses penulis dari awal penelitian, maka terlebih dahulu peneliti merancang sebuah garis besar laporan, bersamaan waktunya dengan pada waktu ia mengajukan usulan penelitian.</a:t>
            </a:r>
          </a:p>
        </p:txBody>
      </p:sp>
      <p:sp>
        <p:nvSpPr>
          <p:cNvPr id="193538" name="Title 1"/>
          <p:cNvSpPr>
            <a:spLocks noGrp="1"/>
          </p:cNvSpPr>
          <p:nvPr>
            <p:ph type="title"/>
          </p:nvPr>
        </p:nvSpPr>
        <p:spPr/>
        <p:txBody>
          <a:bodyPr/>
          <a:lstStyle/>
          <a:p>
            <a:pPr eaLnBrk="1" hangingPunct="1"/>
            <a:r>
              <a:rPr lang="en-US" smtClean="0"/>
              <a:t>Kapan menulis laporan?</a:t>
            </a: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274320" indent="-274320" algn="just" eaLnBrk="1" fontAlgn="auto" hangingPunct="1">
              <a:spcAft>
                <a:spcPts val="0"/>
              </a:spcAft>
              <a:buClr>
                <a:schemeClr val="accent3"/>
              </a:buClr>
              <a:buFont typeface="Wingdings 2"/>
              <a:buChar char=""/>
              <a:defRPr/>
            </a:pPr>
            <a:r>
              <a:rPr lang="en-US" dirty="0" err="1" smtClean="0"/>
              <a:t>Banyak</a:t>
            </a:r>
            <a:r>
              <a:rPr lang="en-US" dirty="0" smtClean="0"/>
              <a:t> </a:t>
            </a:r>
            <a:r>
              <a:rPr lang="en-US" dirty="0" err="1" smtClean="0"/>
              <a:t>sekali</a:t>
            </a:r>
            <a:r>
              <a:rPr lang="en-US" dirty="0" smtClean="0"/>
              <a:t> format </a:t>
            </a:r>
            <a:r>
              <a:rPr lang="en-US" dirty="0" err="1" smtClean="0"/>
              <a:t>laporan</a:t>
            </a:r>
            <a:r>
              <a:rPr lang="en-US" dirty="0" smtClean="0"/>
              <a:t> yang </a:t>
            </a:r>
            <a:r>
              <a:rPr lang="en-US" dirty="0" err="1" smtClean="0"/>
              <a:t>dapat</a:t>
            </a:r>
            <a:r>
              <a:rPr lang="en-US" dirty="0" smtClean="0"/>
              <a:t> </a:t>
            </a:r>
            <a:r>
              <a:rPr lang="en-US" dirty="0" err="1" smtClean="0"/>
              <a:t>digunakan</a:t>
            </a:r>
            <a:r>
              <a:rPr lang="en-US" dirty="0" smtClean="0"/>
              <a:t>, yang </a:t>
            </a:r>
            <a:r>
              <a:rPr lang="en-US" dirty="0" err="1" smtClean="0"/>
              <a:t>sebenarnya</a:t>
            </a:r>
            <a:r>
              <a:rPr lang="en-US" dirty="0" smtClean="0"/>
              <a:t> yang </a:t>
            </a:r>
            <a:r>
              <a:rPr lang="en-US" dirty="0" err="1" smtClean="0"/>
              <a:t>dicakupnya</a:t>
            </a:r>
            <a:r>
              <a:rPr lang="en-US" dirty="0" smtClean="0"/>
              <a:t> </a:t>
            </a:r>
            <a:r>
              <a:rPr lang="en-US" dirty="0" err="1" smtClean="0"/>
              <a:t>sama</a:t>
            </a:r>
            <a:r>
              <a:rPr lang="en-US" dirty="0" smtClean="0"/>
              <a:t>.</a:t>
            </a:r>
          </a:p>
          <a:p>
            <a:pPr marL="274320" indent="-274320" algn="just" eaLnBrk="1" fontAlgn="auto" hangingPunct="1">
              <a:spcAft>
                <a:spcPts val="0"/>
              </a:spcAft>
              <a:buClr>
                <a:schemeClr val="accent3"/>
              </a:buClr>
              <a:buFont typeface="Wingdings 2"/>
              <a:buChar char=""/>
              <a:defRPr/>
            </a:pPr>
            <a:r>
              <a:rPr lang="en-US" dirty="0" smtClean="0"/>
              <a:t>Yang </a:t>
            </a:r>
            <a:r>
              <a:rPr lang="en-US" dirty="0" err="1" smtClean="0"/>
              <a:t>menyebabkan</a:t>
            </a:r>
            <a:r>
              <a:rPr lang="en-US" dirty="0" smtClean="0"/>
              <a:t> </a:t>
            </a:r>
            <a:r>
              <a:rPr lang="en-US" dirty="0" err="1" smtClean="0"/>
              <a:t>adanya</a:t>
            </a:r>
            <a:r>
              <a:rPr lang="en-US" dirty="0" smtClean="0"/>
              <a:t> </a:t>
            </a:r>
            <a:r>
              <a:rPr lang="en-US" dirty="0" err="1" smtClean="0"/>
              <a:t>perbedaan</a:t>
            </a:r>
            <a:r>
              <a:rPr lang="en-US" dirty="0" smtClean="0"/>
              <a:t> </a:t>
            </a:r>
            <a:r>
              <a:rPr lang="en-US" dirty="0" err="1" smtClean="0"/>
              <a:t>adalah</a:t>
            </a:r>
            <a:r>
              <a:rPr lang="en-US" dirty="0" smtClean="0"/>
              <a:t>:</a:t>
            </a:r>
          </a:p>
          <a:p>
            <a:pPr marL="514350" indent="-149225" algn="just" eaLnBrk="1" fontAlgn="auto" hangingPunct="1">
              <a:spcAft>
                <a:spcPts val="0"/>
              </a:spcAft>
              <a:buClr>
                <a:schemeClr val="accent3"/>
              </a:buClr>
              <a:buFont typeface="+mj-lt"/>
              <a:buAutoNum type="arabicPeriod"/>
              <a:defRPr/>
            </a:pPr>
            <a:r>
              <a:rPr lang="en-US" dirty="0" smtClean="0"/>
              <a:t>	</a:t>
            </a:r>
            <a:r>
              <a:rPr lang="en-US" dirty="0" err="1" smtClean="0"/>
              <a:t>Urutan</a:t>
            </a:r>
            <a:r>
              <a:rPr lang="en-US" dirty="0" smtClean="0"/>
              <a:t> </a:t>
            </a:r>
            <a:r>
              <a:rPr lang="en-US" dirty="0" err="1" smtClean="0"/>
              <a:t>penyajian</a:t>
            </a:r>
            <a:endParaRPr lang="en-US" dirty="0" smtClean="0"/>
          </a:p>
          <a:p>
            <a:pPr marL="514350" indent="-149225" algn="just" eaLnBrk="1" fontAlgn="auto" hangingPunct="1">
              <a:spcAft>
                <a:spcPts val="0"/>
              </a:spcAft>
              <a:buClr>
                <a:schemeClr val="accent3"/>
              </a:buClr>
              <a:buFont typeface="+mj-lt"/>
              <a:buAutoNum type="arabicPeriod"/>
              <a:defRPr/>
            </a:pPr>
            <a:r>
              <a:rPr lang="en-US" dirty="0" err="1" smtClean="0"/>
              <a:t>Penekanan</a:t>
            </a:r>
            <a:r>
              <a:rPr lang="en-US" dirty="0" smtClean="0"/>
              <a:t> </a:t>
            </a:r>
            <a:r>
              <a:rPr lang="en-US" dirty="0" err="1" smtClean="0"/>
              <a:t>materi</a:t>
            </a:r>
            <a:r>
              <a:rPr lang="en-US" dirty="0" smtClean="0"/>
              <a:t> yang </a:t>
            </a:r>
            <a:r>
              <a:rPr lang="en-US" dirty="0" err="1" smtClean="0"/>
              <a:t>dilaporkan</a:t>
            </a:r>
            <a:endParaRPr lang="en-US" dirty="0" smtClean="0"/>
          </a:p>
          <a:p>
            <a:pPr marL="514350" indent="-149225" algn="just" eaLnBrk="1" fontAlgn="auto" hangingPunct="1">
              <a:spcAft>
                <a:spcPts val="0"/>
              </a:spcAft>
              <a:buClr>
                <a:schemeClr val="accent3"/>
              </a:buClr>
              <a:buFont typeface="+mj-lt"/>
              <a:buAutoNum type="arabicPeriod"/>
              <a:defRPr/>
            </a:pPr>
            <a:r>
              <a:rPr lang="en-US" dirty="0" err="1" smtClean="0"/>
              <a:t>Pandangan</a:t>
            </a:r>
            <a:r>
              <a:rPr lang="en-US" dirty="0" smtClean="0"/>
              <a:t> </a:t>
            </a:r>
            <a:r>
              <a:rPr lang="en-US" dirty="0" err="1" smtClean="0"/>
              <a:t>perlu</a:t>
            </a:r>
            <a:r>
              <a:rPr lang="en-US" dirty="0" smtClean="0"/>
              <a:t> </a:t>
            </a:r>
            <a:r>
              <a:rPr lang="en-US" dirty="0" err="1" smtClean="0"/>
              <a:t>tidaknya</a:t>
            </a:r>
            <a:r>
              <a:rPr lang="en-US" dirty="0" smtClean="0"/>
              <a:t> </a:t>
            </a:r>
            <a:r>
              <a:rPr lang="en-US" dirty="0" err="1" smtClean="0"/>
              <a:t>suatu</a:t>
            </a:r>
            <a:r>
              <a:rPr lang="en-US" dirty="0" smtClean="0"/>
              <a:t> </a:t>
            </a:r>
            <a:r>
              <a:rPr lang="en-US" dirty="0" err="1" smtClean="0"/>
              <a:t>bagian</a:t>
            </a:r>
            <a:r>
              <a:rPr lang="en-US" dirty="0" smtClean="0"/>
              <a:t> </a:t>
            </a:r>
            <a:r>
              <a:rPr lang="en-US" dirty="0" err="1" smtClean="0"/>
              <a:t>disampaikan</a:t>
            </a:r>
            <a:r>
              <a:rPr lang="en-US" dirty="0" smtClean="0"/>
              <a:t> </a:t>
            </a:r>
            <a:r>
              <a:rPr lang="en-US" dirty="0" err="1" smtClean="0"/>
              <a:t>kepada</a:t>
            </a:r>
            <a:r>
              <a:rPr lang="en-US" dirty="0" smtClean="0"/>
              <a:t> </a:t>
            </a:r>
            <a:r>
              <a:rPr lang="en-US" dirty="0" err="1" smtClean="0"/>
              <a:t>pembaca</a:t>
            </a:r>
            <a:r>
              <a:rPr lang="en-US" dirty="0" smtClean="0"/>
              <a:t>.</a:t>
            </a:r>
          </a:p>
        </p:txBody>
      </p:sp>
      <p:sp>
        <p:nvSpPr>
          <p:cNvPr id="194562" name="Title 1"/>
          <p:cNvSpPr>
            <a:spLocks noGrp="1"/>
          </p:cNvSpPr>
          <p:nvPr>
            <p:ph type="title"/>
          </p:nvPr>
        </p:nvSpPr>
        <p:spPr/>
        <p:txBody>
          <a:bodyPr/>
          <a:lstStyle/>
          <a:p>
            <a:pPr eaLnBrk="1" hangingPunct="1"/>
            <a:r>
              <a:rPr lang="en-US" smtClean="0"/>
              <a:t>Format Laporan</a:t>
            </a:r>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274320" indent="-274320" algn="just" eaLnBrk="1" fontAlgn="auto" hangingPunct="1">
              <a:spcAft>
                <a:spcPts val="0"/>
              </a:spcAft>
              <a:buClr>
                <a:schemeClr val="accent3"/>
              </a:buClr>
              <a:buFont typeface="Wingdings 2"/>
              <a:buChar char=""/>
              <a:defRPr/>
            </a:pPr>
            <a:r>
              <a:rPr lang="en-US" dirty="0" err="1" smtClean="0"/>
              <a:t>Sehubungan</a:t>
            </a:r>
            <a:r>
              <a:rPr lang="en-US" dirty="0" smtClean="0"/>
              <a:t> </a:t>
            </a:r>
            <a:r>
              <a:rPr lang="en-US" dirty="0" err="1" smtClean="0"/>
              <a:t>dengan</a:t>
            </a:r>
            <a:r>
              <a:rPr lang="en-US" dirty="0" smtClean="0"/>
              <a:t> format yang </a:t>
            </a:r>
            <a:r>
              <a:rPr lang="en-US" dirty="0" err="1" smtClean="0"/>
              <a:t>berbeda</a:t>
            </a:r>
            <a:r>
              <a:rPr lang="en-US" dirty="0" smtClean="0"/>
              <a:t>, </a:t>
            </a:r>
            <a:r>
              <a:rPr lang="en-US" dirty="0" err="1" smtClean="0"/>
              <a:t>maka</a:t>
            </a:r>
            <a:r>
              <a:rPr lang="en-US" dirty="0" smtClean="0"/>
              <a:t> </a:t>
            </a:r>
            <a:r>
              <a:rPr lang="en-US" dirty="0" err="1" smtClean="0"/>
              <a:t>perbedaan</a:t>
            </a:r>
            <a:r>
              <a:rPr lang="en-US" dirty="0" smtClean="0"/>
              <a:t> format </a:t>
            </a:r>
            <a:r>
              <a:rPr lang="en-US" dirty="0" err="1" smtClean="0"/>
              <a:t>bukanlah</a:t>
            </a:r>
            <a:r>
              <a:rPr lang="en-US" dirty="0" smtClean="0"/>
              <a:t> </a:t>
            </a:r>
            <a:r>
              <a:rPr lang="en-US" dirty="0" err="1" smtClean="0"/>
              <a:t>hal</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dimasalahkan</a:t>
            </a:r>
            <a:r>
              <a:rPr lang="en-US" dirty="0" smtClean="0"/>
              <a:t>, yang </a:t>
            </a:r>
            <a:r>
              <a:rPr lang="en-US" dirty="0" err="1" smtClean="0"/>
              <a:t>penting</a:t>
            </a:r>
            <a:r>
              <a:rPr lang="en-US" dirty="0" smtClean="0"/>
              <a:t> </a:t>
            </a:r>
            <a:r>
              <a:rPr lang="en-US" dirty="0" err="1" smtClean="0"/>
              <a:t>diperhatikan</a:t>
            </a:r>
            <a:r>
              <a:rPr lang="en-US" dirty="0" smtClean="0"/>
              <a:t> </a:t>
            </a:r>
            <a:r>
              <a:rPr lang="en-US" dirty="0" err="1" smtClean="0"/>
              <a:t>adalah</a:t>
            </a:r>
            <a:r>
              <a:rPr lang="en-US" dirty="0" smtClean="0"/>
              <a:t>:</a:t>
            </a:r>
          </a:p>
          <a:p>
            <a:pPr marL="708025" indent="-274320" algn="just" eaLnBrk="1" fontAlgn="auto" hangingPunct="1">
              <a:spcAft>
                <a:spcPts val="0"/>
              </a:spcAft>
              <a:buClr>
                <a:schemeClr val="accent3"/>
              </a:buClr>
              <a:buFont typeface="+mj-lt"/>
              <a:buAutoNum type="arabicPeriod"/>
              <a:defRPr/>
            </a:pPr>
            <a:r>
              <a:rPr lang="en-US" dirty="0" smtClean="0"/>
              <a:t>	</a:t>
            </a:r>
            <a:r>
              <a:rPr lang="en-US" dirty="0" err="1" smtClean="0"/>
              <a:t>Bahwa</a:t>
            </a:r>
            <a:r>
              <a:rPr lang="en-US" dirty="0" smtClean="0"/>
              <a:t> </a:t>
            </a:r>
            <a:r>
              <a:rPr lang="en-US" dirty="0" err="1" smtClean="0"/>
              <a:t>pembaca</a:t>
            </a:r>
            <a:r>
              <a:rPr lang="en-US" dirty="0" smtClean="0"/>
              <a:t> </a:t>
            </a:r>
            <a:r>
              <a:rPr lang="en-US" dirty="0" err="1" smtClean="0"/>
              <a:t>dapat</a:t>
            </a:r>
            <a:r>
              <a:rPr lang="en-US" dirty="0" smtClean="0"/>
              <a:t> </a:t>
            </a:r>
            <a:r>
              <a:rPr lang="en-US" dirty="0" err="1" smtClean="0"/>
              <a:t>memahami</a:t>
            </a:r>
            <a:r>
              <a:rPr lang="en-US" dirty="0" smtClean="0"/>
              <a:t> </a:t>
            </a:r>
            <a:r>
              <a:rPr lang="en-US" dirty="0" err="1" smtClean="0"/>
              <a:t>dengan</a:t>
            </a:r>
            <a:r>
              <a:rPr lang="en-US" dirty="0" smtClean="0"/>
              <a:t> </a:t>
            </a:r>
            <a:r>
              <a:rPr lang="en-US" dirty="0" err="1" smtClean="0"/>
              <a:t>jelas</a:t>
            </a:r>
            <a:r>
              <a:rPr lang="en-US" dirty="0" smtClean="0"/>
              <a:t> </a:t>
            </a:r>
            <a:r>
              <a:rPr lang="en-US" dirty="0" err="1" smtClean="0"/>
              <a:t>apa</a:t>
            </a:r>
            <a:r>
              <a:rPr lang="en-US" dirty="0" smtClean="0"/>
              <a:t> yang </a:t>
            </a:r>
            <a:r>
              <a:rPr lang="en-US" dirty="0" err="1" smtClean="0"/>
              <a:t>telah</a:t>
            </a:r>
            <a:r>
              <a:rPr lang="en-US" dirty="0" smtClean="0"/>
              <a:t> </a:t>
            </a:r>
            <a:r>
              <a:rPr lang="en-US" dirty="0" err="1" smtClean="0"/>
              <a:t>dilakukan</a:t>
            </a:r>
            <a:r>
              <a:rPr lang="en-US" dirty="0" smtClean="0"/>
              <a:t> </a:t>
            </a:r>
            <a:r>
              <a:rPr lang="en-US" dirty="0" err="1" smtClean="0"/>
              <a:t>oleh</a:t>
            </a:r>
            <a:r>
              <a:rPr lang="en-US" dirty="0" smtClean="0"/>
              <a:t> </a:t>
            </a:r>
            <a:r>
              <a:rPr lang="en-US" dirty="0" err="1" smtClean="0"/>
              <a:t>peneliti</a:t>
            </a:r>
            <a:r>
              <a:rPr lang="en-US" dirty="0" smtClean="0"/>
              <a:t>, </a:t>
            </a:r>
            <a:r>
              <a:rPr lang="en-US" dirty="0" err="1" smtClean="0"/>
              <a:t>apa</a:t>
            </a:r>
            <a:r>
              <a:rPr lang="en-US" dirty="0" smtClean="0"/>
              <a:t> </a:t>
            </a:r>
            <a:r>
              <a:rPr lang="en-US" dirty="0" err="1" smtClean="0"/>
              <a:t>tujuannya</a:t>
            </a:r>
            <a:r>
              <a:rPr lang="en-US" dirty="0" smtClean="0"/>
              <a:t>, </a:t>
            </a:r>
            <a:r>
              <a:rPr lang="en-US" dirty="0" err="1" smtClean="0"/>
              <a:t>dan</a:t>
            </a:r>
            <a:r>
              <a:rPr lang="en-US" dirty="0" smtClean="0"/>
              <a:t> </a:t>
            </a:r>
            <a:r>
              <a:rPr lang="en-US" dirty="0" err="1" smtClean="0"/>
              <a:t>bagaimana</a:t>
            </a:r>
            <a:r>
              <a:rPr lang="en-US" dirty="0" smtClean="0"/>
              <a:t> </a:t>
            </a:r>
            <a:r>
              <a:rPr lang="en-US" dirty="0" err="1" smtClean="0"/>
              <a:t>hasilnya</a:t>
            </a:r>
            <a:r>
              <a:rPr lang="en-US" dirty="0" smtClean="0"/>
              <a:t>.</a:t>
            </a:r>
          </a:p>
          <a:p>
            <a:pPr marL="514350" indent="-149225" algn="just" eaLnBrk="1" fontAlgn="auto" hangingPunct="1">
              <a:spcAft>
                <a:spcPts val="0"/>
              </a:spcAft>
              <a:buClr>
                <a:schemeClr val="accent3"/>
              </a:buClr>
              <a:buFont typeface="+mj-lt"/>
              <a:buAutoNum type="arabicPeriod"/>
              <a:defRPr/>
            </a:pPr>
            <a:r>
              <a:rPr lang="en-US" dirty="0" err="1" smtClean="0"/>
              <a:t>Bahwa</a:t>
            </a:r>
            <a:r>
              <a:rPr lang="en-US" dirty="0" smtClean="0"/>
              <a:t> </a:t>
            </a:r>
            <a:r>
              <a:rPr lang="en-US" dirty="0" err="1" smtClean="0"/>
              <a:t>langkah</a:t>
            </a:r>
            <a:r>
              <a:rPr lang="en-US" dirty="0" smtClean="0"/>
              <a:t> </a:t>
            </a:r>
            <a:r>
              <a:rPr lang="en-US" dirty="0" err="1" smtClean="0"/>
              <a:t>dan</a:t>
            </a:r>
            <a:r>
              <a:rPr lang="en-US" dirty="0" smtClean="0"/>
              <a:t> </a:t>
            </a:r>
            <a:r>
              <a:rPr lang="en-US" dirty="0" err="1" smtClean="0"/>
              <a:t>medannya</a:t>
            </a:r>
            <a:r>
              <a:rPr lang="en-US" dirty="0" smtClean="0"/>
              <a:t> </a:t>
            </a:r>
            <a:r>
              <a:rPr lang="en-US" dirty="0" err="1" smtClean="0"/>
              <a:t>jelas</a:t>
            </a:r>
            <a:r>
              <a:rPr lang="en-US" dirty="0" smtClean="0"/>
              <a:t> </a:t>
            </a:r>
            <a:r>
              <a:rPr lang="en-US" dirty="0" err="1" smtClean="0"/>
              <a:t>sehingga</a:t>
            </a:r>
            <a:r>
              <a:rPr lang="en-US" dirty="0" smtClean="0"/>
              <a:t> </a:t>
            </a:r>
            <a:r>
              <a:rPr lang="en-US" dirty="0" err="1" smtClean="0"/>
              <a:t>pembaca</a:t>
            </a:r>
            <a:r>
              <a:rPr lang="en-US" dirty="0" smtClean="0"/>
              <a:t> </a:t>
            </a:r>
            <a:r>
              <a:rPr lang="en-US" dirty="0" err="1" smtClean="0"/>
              <a:t>dapat</a:t>
            </a:r>
            <a:r>
              <a:rPr lang="en-US" dirty="0" smtClean="0"/>
              <a:t> </a:t>
            </a:r>
            <a:r>
              <a:rPr lang="en-US" dirty="0" err="1" smtClean="0"/>
              <a:t>mengulangi</a:t>
            </a:r>
            <a:r>
              <a:rPr lang="en-US" dirty="0" smtClean="0"/>
              <a:t> </a:t>
            </a:r>
            <a:r>
              <a:rPr lang="en-US" dirty="0" err="1" smtClean="0"/>
              <a:t>proses</a:t>
            </a:r>
            <a:r>
              <a:rPr lang="en-US" dirty="0" smtClean="0"/>
              <a:t> </a:t>
            </a:r>
            <a:r>
              <a:rPr lang="en-US" dirty="0" err="1" smtClean="0"/>
              <a:t>penelitian</a:t>
            </a:r>
            <a:r>
              <a:rPr lang="en-US" dirty="0" smtClean="0"/>
              <a:t> </a:t>
            </a:r>
            <a:r>
              <a:rPr lang="en-US" dirty="0" err="1" smtClean="0"/>
              <a:t>itu</a:t>
            </a:r>
            <a:r>
              <a:rPr lang="en-US" dirty="0" smtClean="0"/>
              <a:t> </a:t>
            </a:r>
            <a:r>
              <a:rPr lang="en-US" dirty="0" err="1" smtClean="0"/>
              <a:t>apabila</a:t>
            </a:r>
            <a:r>
              <a:rPr lang="en-US" dirty="0" smtClean="0"/>
              <a:t> </a:t>
            </a:r>
            <a:r>
              <a:rPr lang="en-US" dirty="0" err="1" smtClean="0"/>
              <a:t>ia</a:t>
            </a:r>
            <a:r>
              <a:rPr lang="en-US" dirty="0" smtClean="0"/>
              <a:t> </a:t>
            </a:r>
            <a:r>
              <a:rPr lang="en-US" dirty="0" err="1" smtClean="0"/>
              <a:t>menghendaki</a:t>
            </a:r>
            <a:r>
              <a:rPr lang="en-US" dirty="0" smtClean="0"/>
              <a:t>.</a:t>
            </a:r>
          </a:p>
        </p:txBody>
      </p:sp>
      <p:sp>
        <p:nvSpPr>
          <p:cNvPr id="195586" name="Title 1"/>
          <p:cNvSpPr>
            <a:spLocks noGrp="1"/>
          </p:cNvSpPr>
          <p:nvPr>
            <p:ph type="title"/>
          </p:nvPr>
        </p:nvSpPr>
        <p:spPr/>
        <p:txBody>
          <a:bodyPr/>
          <a:lstStyle/>
          <a:p>
            <a:pPr eaLnBrk="1" hangingPunct="1"/>
            <a:endParaRPr lang="id-ID" smtClean="0"/>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p:txBody>
          <a:bodyPr>
            <a:normAutofit fontScale="92500" lnSpcReduction="10000"/>
          </a:bodyPr>
          <a:lstStyle/>
          <a:p>
            <a:pPr marL="404813" indent="-404813" eaLnBrk="1" hangingPunct="1">
              <a:buFont typeface="Arial" pitchFamily="34" charset="0"/>
              <a:buNone/>
            </a:pPr>
            <a:r>
              <a:rPr lang="en-US" sz="1800" smtClean="0"/>
              <a:t>1. 	</a:t>
            </a:r>
            <a:r>
              <a:rPr lang="en-US" sz="2000" smtClean="0"/>
              <a:t>Bagian Awal:</a:t>
            </a:r>
          </a:p>
          <a:p>
            <a:pPr lvl="1" eaLnBrk="1" hangingPunct="1"/>
            <a:r>
              <a:rPr lang="en-US" sz="2000" smtClean="0"/>
              <a:t>Halaman Judul</a:t>
            </a:r>
          </a:p>
          <a:p>
            <a:pPr lvl="1" eaLnBrk="1" hangingPunct="1"/>
            <a:r>
              <a:rPr lang="en-US" sz="2000" smtClean="0"/>
              <a:t>Lembar Persembahan (jika ada)</a:t>
            </a:r>
          </a:p>
          <a:p>
            <a:pPr lvl="1" eaLnBrk="1" hangingPunct="1"/>
            <a:r>
              <a:rPr lang="en-US" sz="2000" smtClean="0"/>
              <a:t>Lembar Pernyataan</a:t>
            </a:r>
          </a:p>
          <a:p>
            <a:pPr lvl="1" eaLnBrk="1" hangingPunct="1"/>
            <a:r>
              <a:rPr lang="en-US" sz="2000" smtClean="0"/>
              <a:t>Abstrak</a:t>
            </a:r>
          </a:p>
          <a:p>
            <a:pPr lvl="1" eaLnBrk="1" hangingPunct="1"/>
            <a:r>
              <a:rPr lang="en-US" sz="2000" i="1" smtClean="0"/>
              <a:t>Abstract</a:t>
            </a:r>
          </a:p>
          <a:p>
            <a:pPr lvl="1" eaLnBrk="1" hangingPunct="1"/>
            <a:r>
              <a:rPr lang="en-US" sz="2000" smtClean="0"/>
              <a:t>Kata Pengantar</a:t>
            </a:r>
          </a:p>
          <a:p>
            <a:pPr lvl="1" eaLnBrk="1" hangingPunct="1"/>
            <a:r>
              <a:rPr lang="en-US" sz="2000" smtClean="0"/>
              <a:t>Daftar Isi</a:t>
            </a:r>
          </a:p>
          <a:p>
            <a:pPr lvl="1" eaLnBrk="1" hangingPunct="1"/>
            <a:r>
              <a:rPr lang="en-US" sz="2000" smtClean="0"/>
              <a:t>Daftar Tabel (jika ada)</a:t>
            </a:r>
          </a:p>
          <a:p>
            <a:pPr lvl="1" eaLnBrk="1" hangingPunct="1"/>
            <a:r>
              <a:rPr lang="en-US" sz="2000" smtClean="0"/>
              <a:t>Daftar Gambar (jika ada)</a:t>
            </a:r>
          </a:p>
          <a:p>
            <a:pPr lvl="1" eaLnBrk="1" hangingPunct="1"/>
            <a:r>
              <a:rPr lang="en-US" sz="2000" smtClean="0"/>
              <a:t>Daftar Grafik (jika ada)</a:t>
            </a:r>
          </a:p>
          <a:p>
            <a:pPr lvl="1" eaLnBrk="1" hangingPunct="1"/>
            <a:r>
              <a:rPr lang="en-US" sz="2000" smtClean="0"/>
              <a:t>Daftar Diagram (jika ada)</a:t>
            </a:r>
          </a:p>
          <a:p>
            <a:pPr lvl="1" eaLnBrk="1" hangingPunct="1"/>
            <a:r>
              <a:rPr lang="en-US" sz="2000" smtClean="0"/>
              <a:t>Daftar Bagan (jika ada)</a:t>
            </a:r>
          </a:p>
          <a:p>
            <a:pPr lvl="1" eaLnBrk="1" hangingPunct="1"/>
            <a:r>
              <a:rPr lang="en-US" sz="2000" smtClean="0"/>
              <a:t>Daftar Lampiran (jika ada)</a:t>
            </a:r>
          </a:p>
        </p:txBody>
      </p:sp>
      <p:sp>
        <p:nvSpPr>
          <p:cNvPr id="52226" name="Title 1"/>
          <p:cNvSpPr>
            <a:spLocks noGrp="1"/>
          </p:cNvSpPr>
          <p:nvPr>
            <p:ph type="title"/>
          </p:nvPr>
        </p:nvSpPr>
        <p:spPr>
          <a:xfrm>
            <a:off x="1066800" y="228600"/>
            <a:ext cx="7620000" cy="762000"/>
          </a:xfrm>
        </p:spPr>
        <p:txBody>
          <a:bodyPr>
            <a:normAutofit fontScale="90000"/>
          </a:bodyPr>
          <a:lstStyle/>
          <a:p>
            <a:pPr eaLnBrk="1" hangingPunct="1"/>
            <a:r>
              <a:rPr lang="en-US" sz="2800" smtClean="0"/>
              <a:t>SISTEMATIKA PENULISAN SKRIPSI (KUALITATIF-KUANTITATIF)</a:t>
            </a:r>
          </a:p>
        </p:txBody>
      </p:sp>
      <p:pic>
        <p:nvPicPr>
          <p:cNvPr id="52228" name="Picture 3" descr="http://perwalian.unikom.ac.id/images/unikom.gif"/>
          <p:cNvPicPr>
            <a:picLocks noChangeAspect="1" noChangeArrowheads="1"/>
          </p:cNvPicPr>
          <p:nvPr/>
        </p:nvPicPr>
        <p:blipFill>
          <a:blip r:embed="rId2"/>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1295400" y="274638"/>
            <a:ext cx="7391400" cy="563562"/>
          </a:xfrm>
        </p:spPr>
        <p:txBody>
          <a:bodyPr>
            <a:normAutofit fontScale="90000"/>
          </a:bodyPr>
          <a:lstStyle/>
          <a:p>
            <a:pPr eaLnBrk="1" hangingPunct="1"/>
            <a:r>
              <a:rPr lang="en-US" sz="3200" smtClean="0"/>
              <a:t>2. Bagian Isi :</a:t>
            </a:r>
          </a:p>
        </p:txBody>
      </p:sp>
      <p:graphicFrame>
        <p:nvGraphicFramePr>
          <p:cNvPr id="1026" name="Object 4"/>
          <p:cNvGraphicFramePr>
            <a:graphicFrameLocks noChangeAspect="1"/>
          </p:cNvGraphicFramePr>
          <p:nvPr/>
        </p:nvGraphicFramePr>
        <p:xfrm>
          <a:off x="1219200" y="1066800"/>
          <a:ext cx="7467600" cy="5334000"/>
        </p:xfrm>
        <a:graphic>
          <a:graphicData uri="http://schemas.openxmlformats.org/presentationml/2006/ole">
            <p:oleObj spid="_x0000_s1026" name="Document" r:id="rId3" imgW="5366563" imgH="1870014" progId="Word.Document.12">
              <p:embed/>
            </p:oleObj>
          </a:graphicData>
        </a:graphic>
      </p:graphicFrame>
      <p:pic>
        <p:nvPicPr>
          <p:cNvPr id="1028" name="Picture 3" descr="http://perwalian.unikom.ac.id/images/unikom.gif"/>
          <p:cNvPicPr>
            <a:picLocks noChangeAspect="1" noChangeArrowheads="1"/>
          </p:cNvPicPr>
          <p:nvPr/>
        </p:nvPicPr>
        <p:blipFill>
          <a:blip r:embed="rId4"/>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1371600" y="1447800"/>
          <a:ext cx="7315200" cy="5105400"/>
        </p:xfrm>
        <a:graphic>
          <a:graphicData uri="http://schemas.openxmlformats.org/presentationml/2006/ole">
            <p:oleObj spid="_x0000_s2050" name="Document" r:id="rId3" imgW="6085501" imgH="1518854" progId="Word.Document.12">
              <p:embed/>
            </p:oleObj>
          </a:graphicData>
        </a:graphic>
      </p:graphicFrame>
      <p:pic>
        <p:nvPicPr>
          <p:cNvPr id="2051" name="Picture 3" descr="http://perwalian.unikom.ac.id/images/unikom.gif"/>
          <p:cNvPicPr>
            <a:picLocks noChangeAspect="1" noChangeArrowheads="1"/>
          </p:cNvPicPr>
          <p:nvPr/>
        </p:nvPicPr>
        <p:blipFill>
          <a:blip r:embed="rId4"/>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title"/>
          </p:nvPr>
        </p:nvSpPr>
        <p:spPr>
          <a:xfrm>
            <a:off x="1676400" y="65088"/>
            <a:ext cx="7337425" cy="1011237"/>
          </a:xfrm>
        </p:spPr>
        <p:txBody>
          <a:bodyPr/>
          <a:lstStyle/>
          <a:p>
            <a:pPr eaLnBrk="1" hangingPunct="1"/>
            <a:r>
              <a:rPr lang="en-US" smtClean="0"/>
              <a:t>INGAT!!!</a:t>
            </a:r>
          </a:p>
        </p:txBody>
      </p:sp>
      <p:graphicFrame>
        <p:nvGraphicFramePr>
          <p:cNvPr id="3074" name="Object 3"/>
          <p:cNvGraphicFramePr>
            <a:graphicFrameLocks noChangeAspect="1"/>
          </p:cNvGraphicFramePr>
          <p:nvPr/>
        </p:nvGraphicFramePr>
        <p:xfrm>
          <a:off x="1295400" y="1371600"/>
          <a:ext cx="7467600" cy="5257800"/>
        </p:xfrm>
        <a:graphic>
          <a:graphicData uri="http://schemas.openxmlformats.org/presentationml/2006/ole">
            <p:oleObj spid="_x0000_s3074" name="Document" r:id="rId3" imgW="5191316" imgH="2310908" progId="Word.Document.12">
              <p:embed/>
            </p:oleObj>
          </a:graphicData>
        </a:graphic>
      </p:graphicFrame>
      <p:pic>
        <p:nvPicPr>
          <p:cNvPr id="3076" name="Picture 3" descr="http://perwalian.unikom.ac.id/images/unikom.gif"/>
          <p:cNvPicPr>
            <a:picLocks noChangeAspect="1" noChangeArrowheads="1"/>
          </p:cNvPicPr>
          <p:nvPr/>
        </p:nvPicPr>
        <p:blipFill>
          <a:blip r:embed="rId4"/>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1524000" y="1143000"/>
          <a:ext cx="7086600" cy="4572000"/>
        </p:xfrm>
        <a:graphic>
          <a:graphicData uri="http://schemas.openxmlformats.org/presentationml/2006/ole">
            <p:oleObj spid="_x0000_s4098" name="Document" r:id="rId3" imgW="6240527" imgH="1006460" progId="Word.Document.12">
              <p:embed/>
            </p:oleObj>
          </a:graphicData>
        </a:graphic>
      </p:graphicFrame>
      <p:pic>
        <p:nvPicPr>
          <p:cNvPr id="4099" name="Picture 3" descr="http://perwalian.unikom.ac.id/images/unikom.gif"/>
          <p:cNvPicPr>
            <a:picLocks noChangeAspect="1" noChangeArrowheads="1"/>
          </p:cNvPicPr>
          <p:nvPr/>
        </p:nvPicPr>
        <p:blipFill>
          <a:blip r:embed="rId4"/>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a:xfrm>
            <a:off x="1371600" y="1163638"/>
            <a:ext cx="7620000" cy="5360987"/>
          </a:xfrm>
        </p:spPr>
        <p:txBody>
          <a:bodyPr/>
          <a:lstStyle/>
          <a:p>
            <a:pPr eaLnBrk="1" hangingPunct="1">
              <a:buFont typeface="Arial" pitchFamily="34" charset="0"/>
              <a:buNone/>
            </a:pPr>
            <a:r>
              <a:rPr lang="en-US" smtClean="0"/>
              <a:t>DAFTAR PUSTAKA</a:t>
            </a:r>
          </a:p>
          <a:p>
            <a:pPr eaLnBrk="1" hangingPunct="1">
              <a:buFont typeface="Arial" pitchFamily="34" charset="0"/>
              <a:buNone/>
            </a:pPr>
            <a:r>
              <a:rPr lang="en-US" smtClean="0"/>
              <a:t>LAMPIRAN-LAMPIRAN</a:t>
            </a:r>
          </a:p>
        </p:txBody>
      </p:sp>
      <p:sp>
        <p:nvSpPr>
          <p:cNvPr id="53250" name="Title 1"/>
          <p:cNvSpPr>
            <a:spLocks noGrp="1"/>
          </p:cNvSpPr>
          <p:nvPr>
            <p:ph type="title"/>
          </p:nvPr>
        </p:nvSpPr>
        <p:spPr>
          <a:xfrm>
            <a:off x="1371600" y="274638"/>
            <a:ext cx="7315200" cy="487362"/>
          </a:xfrm>
        </p:spPr>
        <p:txBody>
          <a:bodyPr>
            <a:normAutofit fontScale="90000"/>
          </a:bodyPr>
          <a:lstStyle/>
          <a:p>
            <a:pPr eaLnBrk="1" hangingPunct="1"/>
            <a:r>
              <a:rPr lang="en-US" sz="3200" smtClean="0"/>
              <a:t>3. Bagian Akhir:</a:t>
            </a:r>
          </a:p>
        </p:txBody>
      </p:sp>
      <p:pic>
        <p:nvPicPr>
          <p:cNvPr id="53252" name="Picture 3" descr="http://perwalian.unikom.ac.id/images/unikom.gif"/>
          <p:cNvPicPr>
            <a:picLocks noChangeAspect="1" noChangeArrowheads="1"/>
          </p:cNvPicPr>
          <p:nvPr/>
        </p:nvPicPr>
        <p:blipFill>
          <a:blip r:embed="rId2"/>
          <a:srcRect/>
          <a:stretch>
            <a:fillRect/>
          </a:stretch>
        </p:blipFill>
        <p:spPr bwMode="auto">
          <a:xfrm>
            <a:off x="457200" y="6096000"/>
            <a:ext cx="6858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TotalTime>
  <Words>2817</Words>
  <Application>Microsoft Office PowerPoint</Application>
  <PresentationFormat>On-screen Show (4:3)</PresentationFormat>
  <Paragraphs>436</Paragraphs>
  <Slides>101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3" baseType="lpstr">
      <vt:lpstr>Concourse</vt:lpstr>
      <vt:lpstr>Microsoft Office Word Document</vt:lpstr>
      <vt:lpstr>Pertemuan IX</vt:lpstr>
      <vt:lpstr>Populasi dan Sampel</vt:lpstr>
      <vt:lpstr>Alasan Menggunakan Sampel </vt:lpstr>
      <vt:lpstr>PERMASALAHAN DALAM SAMPEL</vt:lpstr>
      <vt:lpstr>Pertimbangan Dalam Menentukan Sampel</vt:lpstr>
      <vt:lpstr>Prosedur Penentuan Sampel</vt:lpstr>
      <vt:lpstr>Teknik Pengambilan Sampel</vt:lpstr>
      <vt:lpstr>Simple Random Sampling (1)</vt:lpstr>
      <vt:lpstr>Simple Random Sampling (2)</vt:lpstr>
      <vt:lpstr>PROPORTIONATE STRATIFIED</vt:lpstr>
      <vt:lpstr>DISPROPORTIONATE</vt:lpstr>
      <vt:lpstr>Cluster (1)</vt:lpstr>
      <vt:lpstr>CLUSTER (2)</vt:lpstr>
      <vt:lpstr>Aksidental Sampling</vt:lpstr>
      <vt:lpstr>Purposive Sampling</vt:lpstr>
      <vt:lpstr>Quota Sampling</vt:lpstr>
      <vt:lpstr>Snowball Sampling (1)</vt:lpstr>
      <vt:lpstr>Snowball Sampling (2)</vt:lpstr>
      <vt:lpstr>Pertemuan X</vt:lpstr>
      <vt:lpstr>Instrumen Penelitian</vt:lpstr>
      <vt:lpstr>Jenis-jenis Instrumen Penelitian</vt:lpstr>
      <vt:lpstr>Instrumen dan Metode</vt:lpstr>
      <vt:lpstr>Yang mempengaruhi Pemilihan Metode dan Instrumen</vt:lpstr>
      <vt:lpstr>Rancangan Penyusunan (Kisi-kisi) instrumen</vt:lpstr>
      <vt:lpstr>Manfaat dari rancangan penyusunan instrumen  (1)</vt:lpstr>
      <vt:lpstr>Manfaat dari rancangan penyusunan instrumen  (2)</vt:lpstr>
      <vt:lpstr>Prosedur dalam pengadaan instrumen yang baik</vt:lpstr>
      <vt:lpstr>Kriteria Instrumen Yang Baik</vt:lpstr>
      <vt:lpstr>Uji Coba Instrumen</vt:lpstr>
      <vt:lpstr>Keampuhan Instrumen</vt:lpstr>
      <vt:lpstr>Validitas dan Reliabilitas</vt:lpstr>
      <vt:lpstr>Pertemuan XI</vt:lpstr>
      <vt:lpstr>Kuisioner</vt:lpstr>
      <vt:lpstr>Kuesioner dipandang dari cara menjawab</vt:lpstr>
      <vt:lpstr>Kuesioner dipandang dari jawaban</vt:lpstr>
      <vt:lpstr>Kuesioner dipandang dari  bentuknya</vt:lpstr>
      <vt:lpstr>Keuntungan Kuesioner</vt:lpstr>
      <vt:lpstr>Kelemahan Kuesioner</vt:lpstr>
      <vt:lpstr>Pedoman Pembuatan Kuesioner (1)</vt:lpstr>
      <vt:lpstr>Pedoman Pembuatan Kuesioner (2)</vt:lpstr>
      <vt:lpstr>Pedoman Pembuatan Kuesioner (3)</vt:lpstr>
      <vt:lpstr>Pertemuan XII</vt:lpstr>
      <vt:lpstr>Panduan/Pedoman wawancara</vt:lpstr>
      <vt:lpstr>2 Macam Pedoman Wawancara</vt:lpstr>
      <vt:lpstr> Wawancara hasilnya tergantung pada: </vt:lpstr>
      <vt:lpstr> Faktor-faktor yang mempengaruhi komunikasi dalam wawancara: </vt:lpstr>
      <vt:lpstr>Faktor-faktor yang mempengaruhi komunikasi dalam wawancara:</vt:lpstr>
      <vt:lpstr>Pewawancara</vt:lpstr>
      <vt:lpstr> Peranan pewawancara </vt:lpstr>
      <vt:lpstr> Persiapan wawancara </vt:lpstr>
      <vt:lpstr> Wawancara dapat dilakukan dengan 2 cara: </vt:lpstr>
      <vt:lpstr>Wawancara tatap muka</vt:lpstr>
      <vt:lpstr>Wawancara tatap muka</vt:lpstr>
      <vt:lpstr>Wawancara via telepon </vt:lpstr>
      <vt:lpstr> Wawancara via telepon </vt:lpstr>
      <vt:lpstr> Petunjuk membuat pertanyaan: </vt:lpstr>
      <vt:lpstr> Petunjuk membuat pertanyaan: </vt:lpstr>
      <vt:lpstr>Petunjuk membuat pertanyaan: </vt:lpstr>
      <vt:lpstr>Pertemuan XIII</vt:lpstr>
      <vt:lpstr>Observasi</vt:lpstr>
      <vt:lpstr>Alasan observasi</vt:lpstr>
      <vt:lpstr>Manfaat observasi</vt:lpstr>
      <vt:lpstr>Membuat Panduan Observasi</vt:lpstr>
      <vt:lpstr>Penggolongan Observasi</vt:lpstr>
      <vt:lpstr>Participant Observation dan  Non Participant Observation</vt:lpstr>
      <vt:lpstr>Pengamatan Terbuka dan  Pengamatan Tertutup</vt:lpstr>
      <vt:lpstr>Pengamatan pada latar alamiah dan Pengamatan pada latar buatan</vt:lpstr>
      <vt:lpstr>Pengamatan Eksperimental dan Pengamatan Non Eksperimental</vt:lpstr>
      <vt:lpstr>Dokumenter</vt:lpstr>
      <vt:lpstr>Bahan dokumen</vt:lpstr>
      <vt:lpstr>Keuntungan dokumentasi</vt:lpstr>
      <vt:lpstr>Pertemuan XIV</vt:lpstr>
      <vt:lpstr>Analisis Data Penelitian  Kualitatif</vt:lpstr>
      <vt:lpstr>Slide 74</vt:lpstr>
      <vt:lpstr>Slide 75</vt:lpstr>
      <vt:lpstr>Slide 76</vt:lpstr>
      <vt:lpstr>Slide 77</vt:lpstr>
      <vt:lpstr>Slide 78</vt:lpstr>
      <vt:lpstr>Slide 79</vt:lpstr>
      <vt:lpstr>Slide 80</vt:lpstr>
      <vt:lpstr>Analisis Data  Penelitian Kuantitatif Editing Data</vt:lpstr>
      <vt:lpstr>Editing data</vt:lpstr>
      <vt:lpstr>Koding Data</vt:lpstr>
      <vt:lpstr>Cleaning data</vt:lpstr>
      <vt:lpstr>Recording Data</vt:lpstr>
      <vt:lpstr>Penerapan data </vt:lpstr>
      <vt:lpstr>Penyajian data</vt:lpstr>
      <vt:lpstr>Pertemuan XV</vt:lpstr>
      <vt:lpstr>Aturan Penulisan (1)</vt:lpstr>
      <vt:lpstr>Aturan Penulisan (2)</vt:lpstr>
      <vt:lpstr>Kapan menulis laporan?</vt:lpstr>
      <vt:lpstr>Format Laporan</vt:lpstr>
      <vt:lpstr>Slide 93</vt:lpstr>
      <vt:lpstr>SISTEMATIKA PENULISAN SKRIPSI (KUALITATIF-KUANTITATIF)</vt:lpstr>
      <vt:lpstr>2. Bagian Isi :</vt:lpstr>
      <vt:lpstr>Slide 96</vt:lpstr>
      <vt:lpstr>INGAT!!!</vt:lpstr>
      <vt:lpstr>Slide 98</vt:lpstr>
      <vt:lpstr>3. Bagian Akhir:</vt:lpstr>
      <vt:lpstr>Teknik Penulisan Skripsi</vt:lpstr>
      <vt:lpstr>Cover: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IX</dc:title>
  <dc:creator>ASUS</dc:creator>
  <cp:lastModifiedBy>ASUS</cp:lastModifiedBy>
  <cp:revision>5</cp:revision>
  <dcterms:created xsi:type="dcterms:W3CDTF">2014-12-29T22:55:45Z</dcterms:created>
  <dcterms:modified xsi:type="dcterms:W3CDTF">2014-12-29T23:31:01Z</dcterms:modified>
</cp:coreProperties>
</file>