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3" r:id="rId6"/>
    <p:sldId id="264" r:id="rId7"/>
    <p:sldId id="258" r:id="rId8"/>
    <p:sldId id="265" r:id="rId9"/>
    <p:sldId id="271" r:id="rId10"/>
    <p:sldId id="268" r:id="rId11"/>
    <p:sldId id="270" r:id="rId12"/>
    <p:sldId id="261" r:id="rId13"/>
    <p:sldId id="266" r:id="rId14"/>
    <p:sldId id="267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F8E0-EB58-4E1F-90DA-C84659E2DBF0}" type="datetimeFigureOut">
              <a:rPr lang="id-ID" smtClean="0"/>
              <a:pPr/>
              <a:t>05/01/2015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5A58-CAA0-442A-9938-9579959BB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Kenyamanan Termal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5602" name="Picture 2" descr="http://1.bp.blogspot.com/_Akjlj9X_lW0/TLYhYR8oY1I/AAAAAAAAAF0/NlLo-LR7B-E/s1600/page1-779px-PsychrometricChart-SI.PD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381000"/>
            <a:ext cx="10058400" cy="7704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62800" cy="685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Kombinasi-kombinasi tertentu antara suhu, kelembaban dan kecepatan </a:t>
            </a:r>
            <a:r>
              <a:rPr lang="id-ID" dirty="0" smtClean="0"/>
              <a:t>udara </a:t>
            </a:r>
            <a:r>
              <a:rPr lang="sv-SE" dirty="0" smtClean="0"/>
              <a:t>dapat </a:t>
            </a:r>
            <a:r>
              <a:rPr lang="sv-SE" dirty="0"/>
              <a:t>menghasilkan kondisi termal yang </a:t>
            </a:r>
            <a:r>
              <a:rPr lang="sv-SE" dirty="0" smtClean="0"/>
              <a:t>sama.</a:t>
            </a:r>
            <a:endParaRPr lang="id-ID" dirty="0" smtClean="0"/>
          </a:p>
          <a:p>
            <a:r>
              <a:rPr lang="sv-SE" dirty="0" smtClean="0"/>
              <a:t>Berarti </a:t>
            </a:r>
            <a:r>
              <a:rPr lang="sv-SE" dirty="0"/>
              <a:t>untuk mendapatkan </a:t>
            </a:r>
            <a:r>
              <a:rPr lang="sv-SE" dirty="0" smtClean="0"/>
              <a:t>Suhu</a:t>
            </a:r>
            <a:r>
              <a:rPr lang="id-ID" dirty="0" smtClean="0"/>
              <a:t> Efektif </a:t>
            </a:r>
            <a:r>
              <a:rPr lang="id-ID" dirty="0"/>
              <a:t>tidak diharuskan suhu udara rendah, selama kecepatan udara yang </a:t>
            </a:r>
            <a:r>
              <a:rPr lang="id-ID" dirty="0" smtClean="0"/>
              <a:t>tepat dapat </a:t>
            </a:r>
            <a:r>
              <a:rPr lang="id-ID" dirty="0"/>
              <a:t>mendukung kelembaban udara yang </a:t>
            </a:r>
            <a:r>
              <a:rPr lang="id-ID" dirty="0" smtClean="0"/>
              <a:t>tepat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273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229600" cy="278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Standar zona kenyamanan termal di Indonesia (berdasarkan temperatur efektif) : </a:t>
            </a:r>
            <a:r>
              <a:rPr lang="id-ID" dirty="0"/>
              <a:t>SNI T-14-1993-037</a:t>
            </a:r>
            <a:endParaRPr lang="id-ID" dirty="0" smtClean="0"/>
          </a:p>
          <a:p>
            <a:r>
              <a:rPr lang="id-ID" dirty="0"/>
              <a:t>Dingin tidak nyaman (TE) 	= 	&lt; 20.5</a:t>
            </a:r>
            <a:r>
              <a:rPr lang="id-ID" baseline="30000" dirty="0"/>
              <a:t>o</a:t>
            </a:r>
            <a:r>
              <a:rPr lang="id-ID" dirty="0"/>
              <a:t> C 	</a:t>
            </a:r>
          </a:p>
          <a:p>
            <a:r>
              <a:rPr lang="pt-BR" dirty="0"/>
              <a:t>Sejuk-nyaman (TE) 	</a:t>
            </a:r>
            <a:r>
              <a:rPr lang="id-ID" dirty="0" smtClean="0"/>
              <a:t>	</a:t>
            </a:r>
            <a:r>
              <a:rPr lang="pt-BR" dirty="0" smtClean="0"/>
              <a:t>= </a:t>
            </a:r>
            <a:r>
              <a:rPr lang="pt-BR" dirty="0"/>
              <a:t>	</a:t>
            </a:r>
            <a:r>
              <a:rPr lang="pt-BR" dirty="0" smtClean="0"/>
              <a:t>20.5</a:t>
            </a:r>
            <a:r>
              <a:rPr lang="pt-BR" baseline="30000" dirty="0" smtClean="0"/>
              <a:t>o</a:t>
            </a:r>
            <a:r>
              <a:rPr lang="pt-BR" dirty="0" smtClean="0"/>
              <a:t>C </a:t>
            </a:r>
            <a:r>
              <a:rPr lang="pt-BR" dirty="0"/>
              <a:t>– </a:t>
            </a:r>
            <a:r>
              <a:rPr lang="pt-BR" dirty="0" smtClean="0"/>
              <a:t>22.8</a:t>
            </a:r>
            <a:r>
              <a:rPr lang="pt-BR" baseline="30000" dirty="0" smtClean="0"/>
              <a:t>o</a:t>
            </a:r>
            <a:r>
              <a:rPr lang="pt-BR" dirty="0" smtClean="0"/>
              <a:t>C </a:t>
            </a:r>
            <a:endParaRPr lang="pt-BR" dirty="0"/>
          </a:p>
          <a:p>
            <a:r>
              <a:rPr lang="pt-BR" dirty="0"/>
              <a:t>Nyaman optimal (TE) 	= 	</a:t>
            </a:r>
            <a:r>
              <a:rPr lang="pt-BR" dirty="0" smtClean="0"/>
              <a:t>22.8</a:t>
            </a:r>
            <a:r>
              <a:rPr lang="pt-BR" baseline="30000" dirty="0" smtClean="0"/>
              <a:t>o</a:t>
            </a:r>
            <a:r>
              <a:rPr lang="pt-BR" dirty="0" smtClean="0"/>
              <a:t>C </a:t>
            </a:r>
            <a:r>
              <a:rPr lang="pt-BR" dirty="0"/>
              <a:t>– </a:t>
            </a:r>
            <a:r>
              <a:rPr lang="pt-BR" dirty="0" smtClean="0"/>
              <a:t>2</a:t>
            </a:r>
            <a:r>
              <a:rPr lang="id-ID" dirty="0" smtClean="0"/>
              <a:t>5.8</a:t>
            </a:r>
            <a:r>
              <a:rPr lang="pt-BR" baseline="30000" dirty="0" smtClean="0"/>
              <a:t>o</a:t>
            </a:r>
            <a:r>
              <a:rPr lang="pt-BR" dirty="0" smtClean="0"/>
              <a:t>C </a:t>
            </a:r>
            <a:endParaRPr lang="pt-BR" dirty="0"/>
          </a:p>
          <a:p>
            <a:r>
              <a:rPr lang="pl-PL" dirty="0"/>
              <a:t>Hangat-nyaman (TE) 	= 	</a:t>
            </a:r>
            <a:r>
              <a:rPr lang="pl-PL" dirty="0" smtClean="0"/>
              <a:t>2</a:t>
            </a:r>
            <a:r>
              <a:rPr lang="id-ID" dirty="0" smtClean="0"/>
              <a:t>5.8</a:t>
            </a:r>
            <a:r>
              <a:rPr lang="pl-PL" baseline="30000" dirty="0" smtClean="0"/>
              <a:t>o</a:t>
            </a:r>
            <a:r>
              <a:rPr lang="pl-PL" dirty="0" smtClean="0"/>
              <a:t>C </a:t>
            </a:r>
            <a:r>
              <a:rPr lang="pl-PL" dirty="0"/>
              <a:t>– </a:t>
            </a:r>
            <a:r>
              <a:rPr lang="pl-PL" dirty="0" smtClean="0"/>
              <a:t>27.2</a:t>
            </a:r>
            <a:r>
              <a:rPr lang="pl-PL" baseline="30000" dirty="0" smtClean="0"/>
              <a:t>o</a:t>
            </a:r>
            <a:r>
              <a:rPr lang="pl-PL" dirty="0" smtClean="0"/>
              <a:t>C </a:t>
            </a:r>
            <a:endParaRPr lang="pl-PL" dirty="0"/>
          </a:p>
          <a:p>
            <a:r>
              <a:rPr lang="es-ES" dirty="0"/>
              <a:t>Panas </a:t>
            </a:r>
            <a:r>
              <a:rPr lang="es-ES" dirty="0" err="1"/>
              <a:t>tidak</a:t>
            </a:r>
            <a:r>
              <a:rPr lang="es-ES" dirty="0"/>
              <a:t> </a:t>
            </a:r>
            <a:r>
              <a:rPr lang="es-ES" dirty="0" err="1"/>
              <a:t>nyaman</a:t>
            </a:r>
            <a:r>
              <a:rPr lang="es-ES" dirty="0"/>
              <a:t> (TE) 	= 	&gt; </a:t>
            </a:r>
            <a:r>
              <a:rPr lang="es-ES" dirty="0" smtClean="0"/>
              <a:t>27.2</a:t>
            </a:r>
            <a:r>
              <a:rPr lang="es-ES" baseline="30000" dirty="0" smtClean="0"/>
              <a:t>o</a:t>
            </a:r>
            <a:r>
              <a:rPr lang="es-ES" dirty="0" smtClean="0"/>
              <a:t>C </a:t>
            </a:r>
            <a:r>
              <a:rPr lang="es-E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81" y="2819400"/>
            <a:ext cx="9154181" cy="226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Suhu efektif (</a:t>
            </a:r>
            <a:r>
              <a:rPr lang="id-ID" i="1" dirty="0"/>
              <a:t>effictive temperature; ET) merupakan variable untuk </a:t>
            </a:r>
            <a:r>
              <a:rPr lang="id-ID" i="1" dirty="0" smtClean="0"/>
              <a:t>menilai </a:t>
            </a:r>
            <a:r>
              <a:rPr lang="id-ID" dirty="0" smtClean="0"/>
              <a:t>tingkat </a:t>
            </a:r>
            <a:r>
              <a:rPr lang="id-ID" dirty="0"/>
              <a:t>kenyamanan termal suatu ruang. </a:t>
            </a:r>
            <a:endParaRPr lang="id-ID" dirty="0" smtClean="0"/>
          </a:p>
          <a:p>
            <a:r>
              <a:rPr lang="id-ID" dirty="0" smtClean="0"/>
              <a:t>Suhu </a:t>
            </a:r>
            <a:r>
              <a:rPr lang="id-ID" dirty="0"/>
              <a:t>efektif merupakan besaran suhu </a:t>
            </a:r>
            <a:r>
              <a:rPr lang="id-ID" dirty="0" smtClean="0"/>
              <a:t>yang didapat </a:t>
            </a:r>
            <a:r>
              <a:rPr lang="id-ID" dirty="0"/>
              <a:t>dari kombinasi tiga pengukuran antara suhu bola kering (DBT), suhu </a:t>
            </a:r>
            <a:r>
              <a:rPr lang="id-ID" dirty="0" smtClean="0"/>
              <a:t>bola basah </a:t>
            </a:r>
            <a:r>
              <a:rPr lang="id-ID" dirty="0"/>
              <a:t>(kelembaban/WBT), dan kecepatan pergerakan udara. </a:t>
            </a:r>
            <a:endParaRPr lang="id-ID" dirty="0" smtClean="0"/>
          </a:p>
          <a:p>
            <a:r>
              <a:rPr lang="id-ID" dirty="0" smtClean="0"/>
              <a:t>Kombinasi tersebut apabila </a:t>
            </a:r>
            <a:r>
              <a:rPr lang="id-ID" dirty="0"/>
              <a:t>dikoreksi dengan radiasi matahari maka akan menghasilkan Suhu </a:t>
            </a:r>
            <a:r>
              <a:rPr lang="id-ID" dirty="0" smtClean="0"/>
              <a:t>Efektif Terkoreksi </a:t>
            </a:r>
            <a:r>
              <a:rPr lang="id-ID" dirty="0"/>
              <a:t>(CET). </a:t>
            </a:r>
            <a:endParaRPr lang="id-ID" dirty="0" smtClean="0"/>
          </a:p>
          <a:p>
            <a:r>
              <a:rPr lang="id-ID" dirty="0" smtClean="0"/>
              <a:t>Besarnya </a:t>
            </a:r>
            <a:r>
              <a:rPr lang="id-ID" dirty="0"/>
              <a:t>ET dan CET merupakan kombinasi tiga </a:t>
            </a:r>
            <a:r>
              <a:rPr lang="id-ID" dirty="0" smtClean="0"/>
              <a:t>variable berdasarkan </a:t>
            </a:r>
            <a:r>
              <a:rPr lang="id-ID" dirty="0"/>
              <a:t>Nomogram Suhu Efektif </a:t>
            </a:r>
            <a:r>
              <a:rPr lang="id-ID" dirty="0" smtClean="0"/>
              <a:t>berikut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Sling termometer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/>
              <a:t>untuk </a:t>
            </a:r>
            <a:r>
              <a:rPr lang="id-ID" dirty="0" smtClean="0"/>
              <a:t>mengukur </a:t>
            </a:r>
            <a:r>
              <a:rPr lang="id-ID" dirty="0"/>
              <a:t>suhu udara kering </a:t>
            </a:r>
            <a:r>
              <a:rPr lang="id-ID" dirty="0" smtClean="0"/>
              <a:t>dan suhu </a:t>
            </a:r>
            <a:r>
              <a:rPr lang="id-ID" dirty="0"/>
              <a:t>udara basah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720181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Anemometer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Untuk mengukur </a:t>
            </a:r>
            <a:r>
              <a:rPr lang="id-ID" dirty="0"/>
              <a:t>kecepatan udara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0162" y="2715419"/>
            <a:ext cx="31146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Nomogram Suhu Efektif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14081" y="0"/>
            <a:ext cx="5029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Diagram psikometri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/>
              <a:t>untuk mendapatkan </a:t>
            </a:r>
            <a:r>
              <a:rPr lang="id-ID" dirty="0" smtClean="0"/>
              <a:t>nilai kelembaban udara</a:t>
            </a:r>
            <a:endParaRPr lang="id-ID" dirty="0"/>
          </a:p>
        </p:txBody>
      </p:sp>
      <p:pic>
        <p:nvPicPr>
          <p:cNvPr id="7170" name="Picture 2" descr="http://upload.wikimedia.org/wikipedia/commons/thumb/9/9d/PsychrometricChart.SeaLevel.SI.svg/2000px-PsychrometricChart.SeaLevel.SI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86063"/>
            <a:ext cx="4038600" cy="295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thumb/9/9d/PsychrometricChart.SeaLevel.SI.svg/2000px-PsychrometricChart.SeaLevel.SI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88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163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Kenyamanan Termal</vt:lpstr>
      <vt:lpstr>Slide 2</vt:lpstr>
      <vt:lpstr>Slide 3</vt:lpstr>
      <vt:lpstr>Slide 4</vt:lpstr>
      <vt:lpstr>Sling termometer</vt:lpstr>
      <vt:lpstr>Anemometer</vt:lpstr>
      <vt:lpstr>Nomogram Suhu Efektif</vt:lpstr>
      <vt:lpstr>Diagram psikometri</vt:lpstr>
      <vt:lpstr>Slide 9</vt:lpstr>
      <vt:lpstr>Slide 10</vt:lpstr>
      <vt:lpstr>Slide 11</vt:lpstr>
      <vt:lpstr>Slide 12</vt:lpstr>
      <vt:lpstr>Latihan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Kenyamanan Termal</dc:title>
  <dc:creator>new</dc:creator>
  <cp:lastModifiedBy>new</cp:lastModifiedBy>
  <cp:revision>23</cp:revision>
  <dcterms:created xsi:type="dcterms:W3CDTF">2014-12-16T02:01:33Z</dcterms:created>
  <dcterms:modified xsi:type="dcterms:W3CDTF">2015-01-05T04:43:37Z</dcterms:modified>
</cp:coreProperties>
</file>