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C1936-D71F-4F39-AA36-49ECFBF38BBA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E71B6-1AC6-4351-8512-348449CD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A658A-044E-41E6-B98A-A057E132A75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97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7008B-FD90-4C58-B88D-7E08D5C0F397}" type="datetimeFigureOut">
              <a:rPr lang="en-US" smtClean="0"/>
              <a:pPr/>
              <a:t>30-Dec-14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3C6D8-4C7C-4029-8036-B528F328A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METLIT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LITERATUR REVIEW</a:t>
            </a:r>
          </a:p>
          <a:p>
            <a:r>
              <a:rPr lang="id-ID" b="1" dirty="0" smtClean="0"/>
              <a:t>SITASI ATAU PENYITIRAN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5881"/>
            <a:ext cx="4925938" cy="675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620689"/>
            <a:ext cx="2952328" cy="56166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/>
              <a:t>Urutan unsur-unsur yang ditulis dalam bibliografi ialah: Nama penulis, </a:t>
            </a:r>
            <a:r>
              <a:rPr lang="id-ID" dirty="0" smtClean="0"/>
              <a:t>Tahun penerbitan</a:t>
            </a:r>
            <a:r>
              <a:rPr lang="id-ID" dirty="0"/>
              <a:t>, Judul – digaris atau </a:t>
            </a:r>
            <a:r>
              <a:rPr lang="id-ID" dirty="0" smtClean="0"/>
              <a:t>icetak </a:t>
            </a:r>
            <a:r>
              <a:rPr lang="id-ID" dirty="0"/>
              <a:t>miring, </a:t>
            </a:r>
            <a:r>
              <a:rPr lang="id-ID" dirty="0" smtClean="0"/>
              <a:t>Tempat </a:t>
            </a:r>
            <a:r>
              <a:rPr lang="id-ID" dirty="0"/>
              <a:t>penerbitan, dan Nama penerbit.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Berikut </a:t>
            </a:r>
            <a:r>
              <a:rPr lang="id-ID" dirty="0"/>
              <a:t>ini diberikan beberapa contoh penulisan daftar pustaka (bibliografi) </a:t>
            </a:r>
            <a:r>
              <a:rPr lang="id-ID" dirty="0" smtClean="0"/>
              <a:t>beradasarkan </a:t>
            </a:r>
            <a:r>
              <a:rPr lang="id-ID" dirty="0"/>
              <a:t>standar APA, MLA dan </a:t>
            </a:r>
            <a:r>
              <a:rPr lang="id-ID" dirty="0" smtClean="0"/>
              <a:t>AMA.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Berikut </a:t>
            </a:r>
            <a:r>
              <a:rPr lang="id-ID" dirty="0"/>
              <a:t>ini contoh rumusan sitasi untuk APA Style (American Psychological </a:t>
            </a:r>
            <a:r>
              <a:rPr lang="id-ID" dirty="0" smtClean="0"/>
              <a:t>Association</a:t>
            </a:r>
            <a:r>
              <a:rPr lang="id-ID" dirty="0"/>
              <a:t>) :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920241" y="476672"/>
            <a:ext cx="643554" cy="5832648"/>
          </a:xfrm>
          <a:prstGeom prst="rightArrow">
            <a:avLst>
              <a:gd name="adj1" fmla="val 39967"/>
              <a:gd name="adj2" fmla="val 50000"/>
            </a:avLst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68931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SITIRAN BUKU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83264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d-ID" dirty="0" smtClean="0"/>
              <a:t>Nama </a:t>
            </a:r>
            <a:r>
              <a:rPr lang="id-ID" dirty="0"/>
              <a:t>pengarang. Judul buku. </a:t>
            </a:r>
            <a:r>
              <a:rPr lang="id-ID" dirty="0" smtClean="0"/>
              <a:t>2nd </a:t>
            </a:r>
            <a:r>
              <a:rPr lang="id-ID" dirty="0"/>
              <a:t>ed. 2 vols.  Informasi mengenai penerbitan. </a:t>
            </a:r>
          </a:p>
          <a:p>
            <a:pPr marL="0" indent="0" algn="just">
              <a:buNone/>
            </a:pPr>
            <a:r>
              <a:rPr lang="id-ID" dirty="0"/>
              <a:t>Marcuse, Sibyl. A Survey of Musical Instruments. New York: Harper, 1975. </a:t>
            </a:r>
          </a:p>
          <a:p>
            <a:pPr marL="719138" indent="0" algn="just">
              <a:buNone/>
            </a:pPr>
            <a:r>
              <a:rPr lang="id-ID" dirty="0"/>
              <a:t>- - -. Judul buku. Informasi mengenai penerbitan. </a:t>
            </a:r>
          </a:p>
          <a:p>
            <a:pPr marL="719138" indent="0" algn="just">
              <a:buNone/>
            </a:pPr>
            <a:r>
              <a:rPr lang="id-ID" dirty="0"/>
              <a:t>- - -, ed. Judul buku. Informasi mengenai penerbitan </a:t>
            </a:r>
          </a:p>
          <a:p>
            <a:pPr marL="719138" indent="0" algn="just">
              <a:buNone/>
            </a:pPr>
            <a:r>
              <a:rPr lang="id-ID" dirty="0"/>
              <a:t>- - -, trans. Judul buku. Informasi mengenai penerbitan. </a:t>
            </a:r>
          </a:p>
          <a:p>
            <a:pPr marL="0" indent="0" algn="just">
              <a:buNone/>
            </a:pPr>
            <a:r>
              <a:rPr lang="id-ID" dirty="0"/>
              <a:t> </a:t>
            </a:r>
          </a:p>
          <a:p>
            <a:pPr marL="0" indent="0" algn="just">
              <a:buNone/>
            </a:pPr>
            <a:r>
              <a:rPr lang="id-ID" dirty="0"/>
              <a:t>Jika </a:t>
            </a:r>
            <a:r>
              <a:rPr lang="id-ID" b="1" dirty="0"/>
              <a:t>nama pengarang lebih dari satu</a:t>
            </a:r>
            <a:r>
              <a:rPr lang="id-ID" dirty="0"/>
              <a:t>, maka dapat ditulis sesuai dengan format berikut </a:t>
            </a:r>
            <a:r>
              <a:rPr lang="id-ID" dirty="0" smtClean="0"/>
              <a:t>ini</a:t>
            </a:r>
            <a:r>
              <a:rPr lang="id-ID" dirty="0"/>
              <a:t>: </a:t>
            </a:r>
          </a:p>
          <a:p>
            <a:pPr marL="0" indent="0" algn="just">
              <a:buNone/>
            </a:pPr>
            <a:r>
              <a:rPr lang="id-ID" dirty="0" smtClean="0"/>
              <a:t>Jakobson</a:t>
            </a:r>
            <a:r>
              <a:rPr lang="id-ID" dirty="0"/>
              <a:t>, Roman, dan Linda R. Waugh. Judul buku. Informasi mengenai penerbitan. 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/>
              <a:t>Namun jika </a:t>
            </a:r>
            <a:r>
              <a:rPr lang="id-ID" b="1" dirty="0"/>
              <a:t>pengarangnya lebih dari 3 orang</a:t>
            </a:r>
            <a:r>
              <a:rPr lang="id-ID" dirty="0"/>
              <a:t>, maka dalam daftar pustaka dapat ditulis </a:t>
            </a:r>
            <a:r>
              <a:rPr lang="id-ID" dirty="0" smtClean="0"/>
              <a:t>dengan </a:t>
            </a:r>
            <a:r>
              <a:rPr lang="id-ID" dirty="0"/>
              <a:t>format berikut ini. </a:t>
            </a:r>
          </a:p>
          <a:p>
            <a:pPr marL="0" indent="0" algn="just">
              <a:buNone/>
            </a:pPr>
            <a:r>
              <a:rPr lang="id-ID" dirty="0" smtClean="0"/>
              <a:t>Gilman</a:t>
            </a:r>
            <a:r>
              <a:rPr lang="id-ID" dirty="0"/>
              <a:t>, Sender, et al. Judul buku. Informasi mengenai </a:t>
            </a:r>
            <a:r>
              <a:rPr lang="id-ID" dirty="0" smtClean="0"/>
              <a:t>penerbitan.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266649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PUBLIKASI PEMERINTAH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40" y="836713"/>
            <a:ext cx="8766248" cy="237626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marL="0" indent="0" algn="just">
              <a:buNone/>
            </a:pPr>
            <a:r>
              <a:rPr lang="en-US" dirty="0"/>
              <a:t>United Nations. Consequences of </a:t>
            </a:r>
            <a:r>
              <a:rPr lang="en-US" dirty="0" smtClean="0"/>
              <a:t>Rapid</a:t>
            </a:r>
            <a:r>
              <a:rPr lang="id-ID" dirty="0" smtClean="0"/>
              <a:t> </a:t>
            </a:r>
            <a:r>
              <a:rPr lang="en-US" dirty="0" smtClean="0"/>
              <a:t>Population </a:t>
            </a:r>
            <a:r>
              <a:rPr lang="en-US" dirty="0"/>
              <a:t>Growth in </a:t>
            </a:r>
            <a:r>
              <a:rPr lang="en-US" dirty="0" smtClean="0"/>
              <a:t>Developing</a:t>
            </a:r>
            <a:r>
              <a:rPr lang="id-ID" dirty="0" smtClean="0"/>
              <a:t> </a:t>
            </a:r>
            <a:r>
              <a:rPr lang="en-US" dirty="0" smtClean="0"/>
              <a:t>Countries</a:t>
            </a:r>
            <a:r>
              <a:rPr lang="en-US" dirty="0"/>
              <a:t>. New York: Taylor, 1991. 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240" y="3212976"/>
            <a:ext cx="8640960" cy="8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/>
              <a:t>PUBLIKASI PROSIDING ATAU KONFERENSI</a:t>
            </a:r>
            <a:endParaRPr lang="id-ID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240" y="4049266"/>
            <a:ext cx="8640960" cy="26921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marL="0" indent="0" algn="just">
              <a:buNone/>
            </a:pPr>
            <a:r>
              <a:rPr lang="en-US" dirty="0"/>
              <a:t>Freed, Barbara F., ed.  Foreign Language Acquisition Research and the </a:t>
            </a:r>
            <a:r>
              <a:rPr lang="en-US" dirty="0" smtClean="0"/>
              <a:t>Classroom</a:t>
            </a:r>
            <a:r>
              <a:rPr lang="en-US" dirty="0"/>
              <a:t>.  Proceeding of Consortium for  Language Teaching and Learning </a:t>
            </a:r>
            <a:r>
              <a:rPr lang="en-US" dirty="0" smtClean="0"/>
              <a:t>Conference</a:t>
            </a:r>
            <a:r>
              <a:rPr lang="en-US" dirty="0"/>
              <a:t>, Oct. 1989, U of </a:t>
            </a:r>
            <a:r>
              <a:rPr lang="en-US" dirty="0" err="1"/>
              <a:t>Pensylvania</a:t>
            </a:r>
            <a:r>
              <a:rPr lang="en-US" dirty="0"/>
              <a:t>. Lexington: Heath, 1991.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050828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DISERTASI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06699"/>
            <a:ext cx="8784976" cy="51804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d-ID" dirty="0" smtClean="0"/>
              <a:t>Nama </a:t>
            </a:r>
            <a:r>
              <a:rPr lang="id-ID" dirty="0"/>
              <a:t>pengarang. Judul buku. Disertasi. Informasi mengenai </a:t>
            </a:r>
            <a:r>
              <a:rPr lang="id-ID" dirty="0" smtClean="0"/>
              <a:t>universitas. 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9231" y="1256184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/>
              <a:t>ARTIKEL DARI JURNAL, SURAT KABAR, MAJALAH</a:t>
            </a:r>
            <a:endParaRPr lang="id-ID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1772816"/>
            <a:ext cx="8784976" cy="3124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d-ID" sz="2400" dirty="0"/>
              <a:t>Nama pengarang. “Judul artikel”. Informasi </a:t>
            </a:r>
            <a:r>
              <a:rPr lang="id-ID" sz="2400" dirty="0" smtClean="0"/>
              <a:t>penerbitan. </a:t>
            </a:r>
          </a:p>
          <a:p>
            <a:pPr marL="0" indent="0" algn="just">
              <a:buNone/>
            </a:pPr>
            <a:r>
              <a:rPr lang="id-ID" sz="2400" dirty="0" smtClean="0"/>
              <a:t>Contoh </a:t>
            </a:r>
            <a:r>
              <a:rPr lang="id-ID" sz="2400" dirty="0"/>
              <a:t>: </a:t>
            </a:r>
          </a:p>
          <a:p>
            <a:pPr marL="722313" indent="0" algn="just">
              <a:buNone/>
            </a:pPr>
            <a:r>
              <a:rPr lang="id-ID" sz="2400" dirty="0"/>
              <a:t>Barthelme, Frederick. “Architecture.” Kansas Quarterly 13. 3-4 (1981): 77-80. </a:t>
            </a:r>
            <a:r>
              <a:rPr lang="id-ID" sz="2400" dirty="0" smtClean="0"/>
              <a:t>Feder</a:t>
            </a:r>
            <a:r>
              <a:rPr lang="id-ID" sz="2400" dirty="0"/>
              <a:t>, Barnaby J. “For Job Seekers, a  Toll-Free Gift of Expert Advice.” New </a:t>
            </a:r>
            <a:r>
              <a:rPr lang="id-ID" sz="2400" dirty="0" smtClean="0"/>
              <a:t>York </a:t>
            </a:r>
            <a:r>
              <a:rPr lang="id-ID" sz="2400" dirty="0"/>
              <a:t>Times 30 December 1993. </a:t>
            </a:r>
            <a:endParaRPr lang="id-ID" sz="2400" dirty="0" smtClean="0"/>
          </a:p>
          <a:p>
            <a:pPr marL="0" indent="0" algn="just">
              <a:buNone/>
            </a:pPr>
            <a:r>
              <a:rPr lang="id-ID" sz="2400" dirty="0"/>
              <a:t>Contoh: </a:t>
            </a:r>
          </a:p>
          <a:p>
            <a:pPr marL="722313" indent="0" algn="just">
              <a:buNone/>
            </a:pPr>
            <a:r>
              <a:rPr lang="id-ID" sz="2400" dirty="0"/>
              <a:t>Frank, Michael. “The Wild, Wild West.” Archetectural Digest June 1993: </a:t>
            </a:r>
            <a:r>
              <a:rPr lang="id-ID" sz="2400" dirty="0" smtClean="0"/>
              <a:t>180-190</a:t>
            </a:r>
            <a:r>
              <a:rPr lang="id-ID" sz="2400" dirty="0"/>
              <a:t>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171182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/>
              <a:t>SUMBER ONLINE </a:t>
            </a:r>
            <a:endParaRPr lang="id-ID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5661248"/>
            <a:ext cx="8784976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2313" indent="0" algn="just">
              <a:buNone/>
            </a:pPr>
            <a:r>
              <a:rPr lang="id-ID" dirty="0"/>
              <a:t>George D. Gopen dan Judith A. Swan. The Science of Scientic Writing". </a:t>
            </a:r>
            <a:r>
              <a:rPr lang="id-ID" dirty="0" smtClean="0"/>
              <a:t>http</a:t>
            </a:r>
            <a:r>
              <a:rPr lang="id-ID" dirty="0"/>
              <a:t>://www.research.att.com/~ andreas/sci.html </a:t>
            </a:r>
          </a:p>
        </p:txBody>
      </p:sp>
    </p:spTree>
    <p:extLst>
      <p:ext uri="{BB962C8B-B14F-4D97-AF65-F5344CB8AC3E}">
        <p14:creationId xmlns:p14="http://schemas.microsoft.com/office/powerpoint/2010/main" xmlns="" val="529554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SITIRAN DARI CDROM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dirty="0"/>
              <a:t>Materi dari jurnal yang diakses melalui </a:t>
            </a:r>
            <a:r>
              <a:rPr lang="id-ID" dirty="0" smtClean="0"/>
              <a:t>CD-ROM. Contoh </a:t>
            </a:r>
            <a:r>
              <a:rPr lang="id-ID" dirty="0"/>
              <a:t>: </a:t>
            </a:r>
          </a:p>
          <a:p>
            <a:pPr marL="722313" indent="0" algn="just">
              <a:buNone/>
            </a:pPr>
            <a:r>
              <a:rPr lang="id-ID" dirty="0"/>
              <a:t>Angier, Natalie. “Chemist Learn Why Vegetables Are Good for You.” New York </a:t>
            </a:r>
            <a:r>
              <a:rPr lang="id-ID" dirty="0" smtClean="0"/>
              <a:t>Times </a:t>
            </a:r>
            <a:r>
              <a:rPr lang="id-ID" dirty="0"/>
              <a:t>13 April1993.  New York Times Ondisc. CD-ROM. UMI-Proquest. October </a:t>
            </a:r>
            <a:r>
              <a:rPr lang="id-ID" dirty="0" smtClean="0"/>
              <a:t>1993</a:t>
            </a:r>
            <a:r>
              <a:rPr lang="id-ID" dirty="0"/>
              <a:t>. </a:t>
            </a:r>
          </a:p>
          <a:p>
            <a:pPr marL="722313" indent="0" algn="just">
              <a:buNone/>
            </a:pPr>
            <a:r>
              <a:rPr lang="id-ID" dirty="0"/>
              <a:t> </a:t>
            </a:r>
          </a:p>
          <a:p>
            <a:pPr marL="722313" indent="0" algn="just">
              <a:buNone/>
            </a:pPr>
            <a:r>
              <a:rPr lang="id-ID" dirty="0"/>
              <a:t>“Time Warner, Inc.: Sales Summary, 1988 – 1992.” Disclosure/Wordscope. </a:t>
            </a:r>
            <a:r>
              <a:rPr lang="id-ID" dirty="0" smtClean="0"/>
              <a:t>CD-ROM</a:t>
            </a:r>
            <a:r>
              <a:rPr lang="id-ID" dirty="0"/>
              <a:t>. October 1993.“ </a:t>
            </a:r>
          </a:p>
        </p:txBody>
      </p:sp>
    </p:spTree>
    <p:extLst>
      <p:ext uri="{BB962C8B-B14F-4D97-AF65-F5344CB8AC3E}">
        <p14:creationId xmlns:p14="http://schemas.microsoft.com/office/powerpoint/2010/main" xmlns="" val="213926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SITASI ATAU PENYITIRAN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d-ID" dirty="0"/>
              <a:t>Sitasi (citation)  di dalam penulisan ilmiah sangat penting. Dalam penulisan ilmiah </a:t>
            </a:r>
            <a:r>
              <a:rPr lang="id-ID" dirty="0" smtClean="0"/>
              <a:t>penulis </a:t>
            </a:r>
            <a:r>
              <a:rPr lang="id-ID" dirty="0"/>
              <a:t>memerlukan bahan pustaka (literatur review) untuk mendukung hasil </a:t>
            </a:r>
            <a:r>
              <a:rPr lang="id-ID" dirty="0" smtClean="0"/>
              <a:t>tulisannya</a:t>
            </a:r>
            <a:r>
              <a:rPr lang="id-ID" dirty="0"/>
              <a:t>. Kegunaan bahan pustaka pendukung antara lain </a:t>
            </a:r>
            <a:r>
              <a:rPr lang="id-ID" b="1" dirty="0"/>
              <a:t>untuk menunjukkan adanya </a:t>
            </a:r>
            <a:r>
              <a:rPr lang="id-ID" b="1" dirty="0" smtClean="0"/>
              <a:t>kebijakan </a:t>
            </a:r>
            <a:r>
              <a:rPr lang="id-ID" b="1" dirty="0"/>
              <a:t>di bidang kajiannya, menerangkan suatu teori, pengertian atau definisi, untuk </a:t>
            </a:r>
            <a:r>
              <a:rPr lang="id-ID" b="1" dirty="0" smtClean="0"/>
              <a:t>memperlihatkan </a:t>
            </a:r>
            <a:r>
              <a:rPr lang="id-ID" b="1" dirty="0"/>
              <a:t>adanya temuan dari ilmuwan lain, untuk memperkuat temuannya, </a:t>
            </a:r>
            <a:r>
              <a:rPr lang="id-ID" b="1" dirty="0" smtClean="0"/>
              <a:t>untuk </a:t>
            </a:r>
            <a:r>
              <a:rPr lang="id-ID" b="1" dirty="0"/>
              <a:t>memanfaatkan metode, sebagai pembanding dimana bahan pustaka yang </a:t>
            </a:r>
            <a:r>
              <a:rPr lang="id-ID" b="1" dirty="0" smtClean="0"/>
              <a:t>direview </a:t>
            </a:r>
            <a:r>
              <a:rPr lang="id-ID" b="1" dirty="0"/>
              <a:t>memperlihatkan adanya perbedaan atau persamaan pendapat dengan ilmuwan </a:t>
            </a:r>
            <a:r>
              <a:rPr lang="id-ID" b="1" dirty="0" smtClean="0"/>
              <a:t>lain</a:t>
            </a:r>
            <a:r>
              <a:rPr lang="id-ID" b="1" dirty="0"/>
              <a:t>, dan juga untuk memperkuat kesahihan penelitian yang dilakukan</a:t>
            </a:r>
            <a:r>
              <a:rPr lang="id-ID" dirty="0"/>
              <a:t>. </a:t>
            </a:r>
          </a:p>
          <a:p>
            <a:pPr marL="0" indent="0" algn="just">
              <a:buNone/>
            </a:pPr>
            <a:r>
              <a:rPr lang="id-ID" b="1" dirty="0" smtClean="0"/>
              <a:t>Sitasi </a:t>
            </a:r>
            <a:r>
              <a:rPr lang="id-ID" b="1" dirty="0"/>
              <a:t>menunjukkan asal-usul atau sumber  suatu kutipan, mengutip pernyataan, atau </a:t>
            </a:r>
            <a:r>
              <a:rPr lang="id-ID" b="1" dirty="0" smtClean="0"/>
              <a:t>menyalin/mengulang </a:t>
            </a:r>
            <a:r>
              <a:rPr lang="id-ID" b="1" dirty="0"/>
              <a:t>pernyataan seseorang  dan mencantumkannya di dalam suatu </a:t>
            </a:r>
            <a:r>
              <a:rPr lang="id-ID" b="1" dirty="0" smtClean="0"/>
              <a:t>karya </a:t>
            </a:r>
            <a:r>
              <a:rPr lang="id-ID" b="1" dirty="0"/>
              <a:t>tulis yang dibuat, namun tetap mengindikasikan bahwa kutipan tersebut itu </a:t>
            </a:r>
            <a:r>
              <a:rPr lang="id-ID" b="1" dirty="0" smtClean="0"/>
              <a:t>adalah </a:t>
            </a:r>
            <a:r>
              <a:rPr lang="id-ID" b="1" dirty="0"/>
              <a:t>pernyataan orang lain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42285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04867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d-ID" b="1" dirty="0"/>
              <a:t>Suatu dokumen akan disitir oleh penulis </a:t>
            </a:r>
            <a:r>
              <a:rPr lang="id-ID" b="1" dirty="0" smtClean="0"/>
              <a:t>apabila </a:t>
            </a:r>
            <a:r>
              <a:rPr lang="id-ID" b="1" dirty="0"/>
              <a:t>dokumen tersebut relevan dengan </a:t>
            </a:r>
            <a:r>
              <a:rPr lang="id-ID" b="1" dirty="0" smtClean="0"/>
              <a:t>kegiatan </a:t>
            </a:r>
            <a:r>
              <a:rPr lang="id-ID" b="1" dirty="0"/>
              <a:t>penulisan karya ilmiah yang dilakukannya</a:t>
            </a:r>
            <a:r>
              <a:rPr lang="id-ID" dirty="0"/>
              <a:t>. Penyitiran dokemen ini dilakukan </a:t>
            </a:r>
            <a:r>
              <a:rPr lang="id-ID" dirty="0" smtClean="0"/>
              <a:t>dengan </a:t>
            </a:r>
            <a:r>
              <a:rPr lang="id-ID" dirty="0"/>
              <a:t>maksud </a:t>
            </a:r>
            <a:r>
              <a:rPr lang="id-ID" b="1" dirty="0"/>
              <a:t>untuk membantu pengarang dalam mendapatkan informasi tambahan </a:t>
            </a:r>
            <a:r>
              <a:rPr lang="id-ID" b="1" dirty="0" smtClean="0"/>
              <a:t>guna </a:t>
            </a:r>
            <a:r>
              <a:rPr lang="id-ID" b="1" dirty="0"/>
              <a:t>pemacahan masalah yang diteliti</a:t>
            </a:r>
            <a:r>
              <a:rPr lang="id-ID" dirty="0"/>
              <a:t>. Dokumen yang disitir </a:t>
            </a:r>
            <a:r>
              <a:rPr lang="id-ID" b="1" dirty="0"/>
              <a:t>sebaiknya berasal dari </a:t>
            </a:r>
            <a:r>
              <a:rPr lang="id-ID" b="1" dirty="0" smtClean="0"/>
              <a:t>topik </a:t>
            </a:r>
            <a:r>
              <a:rPr lang="id-ID" b="1" dirty="0"/>
              <a:t>penelitian yang sama atau yang berhubungan dengan subjek penelitian</a:t>
            </a:r>
            <a:r>
              <a:rPr lang="id-ID" dirty="0"/>
              <a:t>. Pada </a:t>
            </a:r>
            <a:r>
              <a:rPr lang="id-ID" dirty="0" smtClean="0"/>
              <a:t>dasarnya</a:t>
            </a:r>
            <a:r>
              <a:rPr lang="id-ID" dirty="0"/>
              <a:t>, semua kalimat, ide atau hasil karya yang </a:t>
            </a:r>
            <a:r>
              <a:rPr lang="id-ID" b="1" dirty="0"/>
              <a:t>bukan karya sendiri harus </a:t>
            </a:r>
            <a:r>
              <a:rPr lang="id-ID" b="1" dirty="0" smtClean="0"/>
              <a:t>disebutkan sumbernya </a:t>
            </a:r>
            <a:r>
              <a:rPr lang="id-ID" dirty="0" smtClean="0"/>
              <a:t>Salah </a:t>
            </a:r>
            <a:r>
              <a:rPr lang="id-ID" dirty="0"/>
              <a:t>satu pemilihan dokumen yang akan disitir adalah </a:t>
            </a:r>
            <a:r>
              <a:rPr lang="id-ID" b="1" dirty="0"/>
              <a:t>kesesuaian topik dengan </a:t>
            </a:r>
            <a:r>
              <a:rPr lang="id-ID" b="1" dirty="0" smtClean="0"/>
              <a:t>penelitian</a:t>
            </a:r>
            <a:r>
              <a:rPr lang="id-ID" b="1" dirty="0"/>
              <a:t>, namun ada juga yang menyitir  dari dokumen yang berbeda dengan topik </a:t>
            </a:r>
            <a:r>
              <a:rPr lang="id-ID" b="1" dirty="0" smtClean="0"/>
              <a:t>penelitian </a:t>
            </a:r>
            <a:r>
              <a:rPr lang="id-ID" b="1" dirty="0"/>
              <a:t>misalnya untuk melihat analisa  statistik maupun analisa data lainnya yang </a:t>
            </a:r>
            <a:r>
              <a:rPr lang="id-ID" b="1" dirty="0" smtClean="0"/>
              <a:t>mungkin </a:t>
            </a:r>
            <a:r>
              <a:rPr lang="id-ID" b="1" dirty="0"/>
              <a:t>bisa digunakan pada penelitian  yang sedang dilakukan karena dokumen </a:t>
            </a:r>
            <a:r>
              <a:rPr lang="id-ID" b="1" dirty="0" smtClean="0"/>
              <a:t>tersebut </a:t>
            </a:r>
            <a:r>
              <a:rPr lang="id-ID" b="1" dirty="0"/>
              <a:t>memberikan informasi yang cukup dalam dan spesifik mengenai topik yang </a:t>
            </a:r>
            <a:r>
              <a:rPr lang="id-ID" b="1" dirty="0" smtClean="0"/>
              <a:t>akan </a:t>
            </a:r>
            <a:r>
              <a:rPr lang="id-ID" b="1" dirty="0"/>
              <a:t>diteliti</a:t>
            </a:r>
            <a:r>
              <a:rPr lang="id-ID" dirty="0"/>
              <a:t>. Peneliti atau penulis akan menyitir suatu dokumen apabila dokumen </a:t>
            </a:r>
            <a:r>
              <a:rPr lang="id-ID" dirty="0" smtClean="0"/>
              <a:t>tersebut </a:t>
            </a:r>
            <a:r>
              <a:rPr lang="id-ID" dirty="0"/>
              <a:t>memberikan informasi atau pengetahuan baru yang bisa bermanfaat bagi </a:t>
            </a:r>
            <a:r>
              <a:rPr lang="id-ID" dirty="0" smtClean="0"/>
              <a:t>penelitiannya</a:t>
            </a:r>
            <a:r>
              <a:rPr lang="id-ID" dirty="0"/>
              <a:t>. </a:t>
            </a:r>
            <a:endParaRPr lang="id-ID" dirty="0" smtClean="0"/>
          </a:p>
          <a:p>
            <a:pPr marL="0" indent="0" algn="just">
              <a:buNone/>
            </a:pPr>
            <a:r>
              <a:rPr lang="id-ID" b="1" dirty="0"/>
              <a:t>Waktu dan tahun penerbitan dokumen yang  akan direview juga menjadi bahan </a:t>
            </a:r>
            <a:r>
              <a:rPr lang="id-ID" b="1" dirty="0" smtClean="0"/>
              <a:t>pertimbangan </a:t>
            </a:r>
            <a:r>
              <a:rPr lang="id-ID" b="1" dirty="0"/>
              <a:t>dalam menyitir suatu dokumen</a:t>
            </a:r>
            <a:r>
              <a:rPr lang="id-ID" dirty="0"/>
              <a:t>. Tahun penerbitan suatu dokumen </a:t>
            </a:r>
            <a:r>
              <a:rPr lang="id-ID" dirty="0" smtClean="0"/>
              <a:t>merupakan </a:t>
            </a:r>
            <a:r>
              <a:rPr lang="id-ID" dirty="0"/>
              <a:t>hal yang penting karena </a:t>
            </a:r>
            <a:r>
              <a:rPr lang="id-ID" b="1" dirty="0"/>
              <a:t>dokumen yang terbitannya lebih terbaru atau </a:t>
            </a:r>
            <a:r>
              <a:rPr lang="id-ID" b="1" dirty="0" smtClean="0"/>
              <a:t>mutakhir </a:t>
            </a:r>
            <a:r>
              <a:rPr lang="id-ID" b="1" dirty="0"/>
              <a:t>memuat informasi dan pengetahuan baru yang sedang berkembang pada saat </a:t>
            </a:r>
            <a:r>
              <a:rPr lang="id-ID" b="1" dirty="0" smtClean="0"/>
              <a:t>itu</a:t>
            </a:r>
            <a:r>
              <a:rPr lang="id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54860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2646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d-ID" dirty="0"/>
              <a:t>Kemudahan dalam mendapatkan dokumen yang  akan direview juga menjadi </a:t>
            </a:r>
            <a:r>
              <a:rPr lang="id-ID" dirty="0" smtClean="0"/>
              <a:t>faktor penting </a:t>
            </a:r>
            <a:r>
              <a:rPr lang="id-ID" dirty="0"/>
              <a:t>dalam menentukan sebuah dokumen menjadi sitiran. Hal ini bisa dilihat dari </a:t>
            </a:r>
            <a:r>
              <a:rPr lang="id-ID" dirty="0" smtClean="0"/>
              <a:t>kemudahan </a:t>
            </a:r>
            <a:r>
              <a:rPr lang="id-ID" dirty="0"/>
              <a:t>untuk mendapatkan dokumen  secara kontinue maupun </a:t>
            </a:r>
            <a:r>
              <a:rPr lang="id-ID" b="1" dirty="0"/>
              <a:t>kemudahan </a:t>
            </a:r>
            <a:r>
              <a:rPr lang="id-ID" b="1" dirty="0" smtClean="0"/>
              <a:t>mengakses </a:t>
            </a:r>
            <a:r>
              <a:rPr lang="id-ID" b="1" dirty="0"/>
              <a:t>bila dilakukan melalui internet</a:t>
            </a:r>
            <a:r>
              <a:rPr lang="id-ID" dirty="0"/>
              <a:t>. Sebagai contoh, </a:t>
            </a:r>
            <a:r>
              <a:rPr lang="id-ID" b="1" dirty="0"/>
              <a:t>makalah atau jurnal ilmiah </a:t>
            </a:r>
            <a:r>
              <a:rPr lang="id-ID" b="1" dirty="0" smtClean="0"/>
              <a:t>bisa </a:t>
            </a:r>
            <a:r>
              <a:rPr lang="id-ID" b="1" dirty="0"/>
              <a:t>dijadikan sebagai sumber sitiran karena makalah atau jurnal ilmiah tersebut </a:t>
            </a:r>
            <a:r>
              <a:rPr lang="id-ID" b="1" dirty="0" smtClean="0"/>
              <a:t>frekuensi </a:t>
            </a:r>
            <a:r>
              <a:rPr lang="id-ID" b="1" dirty="0"/>
              <a:t>terbitnya teratur sehingga bisa dijadikan sebagai acuan dalam menyitir</a:t>
            </a:r>
            <a:r>
              <a:rPr lang="id-ID" dirty="0"/>
              <a:t>. </a:t>
            </a:r>
          </a:p>
          <a:p>
            <a:pPr marL="0" indent="0" algn="just">
              <a:buNone/>
            </a:pPr>
            <a:r>
              <a:rPr lang="id-ID" dirty="0" smtClean="0"/>
              <a:t>Ada </a:t>
            </a:r>
            <a:r>
              <a:rPr lang="id-ID" dirty="0"/>
              <a:t>beberapa referensi dalam mengacu sumber informasi, antara lain adalah cara </a:t>
            </a:r>
            <a:r>
              <a:rPr lang="id-ID" dirty="0" smtClean="0"/>
              <a:t>mengacu </a:t>
            </a:r>
            <a:r>
              <a:rPr lang="id-ID" dirty="0"/>
              <a:t>yang ditentukan oleh IEEE </a:t>
            </a:r>
            <a:r>
              <a:rPr lang="id-ID" dirty="0" smtClean="0"/>
              <a:t>(</a:t>
            </a:r>
            <a:r>
              <a:rPr lang="id-ID" b="1" dirty="0"/>
              <a:t>Institute of Electrical and Electronics </a:t>
            </a:r>
            <a:r>
              <a:rPr lang="id-ID" b="1" dirty="0" smtClean="0"/>
              <a:t>Engineers</a:t>
            </a:r>
            <a:r>
              <a:rPr lang="id-ID" dirty="0"/>
              <a:t>) Citation Style dan Chicago Citation </a:t>
            </a:r>
            <a:r>
              <a:rPr lang="id-ID" dirty="0" smtClean="0"/>
              <a:t>Style. </a:t>
            </a:r>
          </a:p>
          <a:p>
            <a:pPr marL="0" indent="0" algn="just">
              <a:buNone/>
            </a:pPr>
            <a:r>
              <a:rPr lang="id-ID" dirty="0" smtClean="0"/>
              <a:t>Pada </a:t>
            </a:r>
            <a:r>
              <a:rPr lang="id-ID" dirty="0"/>
              <a:t>cara pengacuan menurut </a:t>
            </a:r>
            <a:r>
              <a:rPr lang="id-ID" dirty="0" smtClean="0"/>
              <a:t>IEEE</a:t>
            </a:r>
            <a:r>
              <a:rPr lang="id-ID" dirty="0"/>
              <a:t>, </a:t>
            </a:r>
            <a:r>
              <a:rPr lang="id-ID" b="1" dirty="0"/>
              <a:t>setiap referensi diberi nomor berdasarkan urutan kemunculannya pada dokumen. </a:t>
            </a:r>
            <a:r>
              <a:rPr lang="id-ID" b="1" dirty="0" smtClean="0"/>
              <a:t>Ketika </a:t>
            </a:r>
            <a:r>
              <a:rPr lang="id-ID" b="1" dirty="0"/>
              <a:t>mengacu suatu referensi dalam tulisan, digunakan nomor referensi yang diapit </a:t>
            </a:r>
            <a:r>
              <a:rPr lang="id-ID" b="1" dirty="0" smtClean="0"/>
              <a:t>oleh </a:t>
            </a:r>
            <a:r>
              <a:rPr lang="id-ID" b="1" dirty="0"/>
              <a:t>kurung siku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0520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7056784" cy="657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0222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996952"/>
            <a:ext cx="8640960" cy="37444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dirty="0"/>
              <a:t>Selain dua metode di atas, metode sitasi yang digunakan dapat juga berasal dari bahan </a:t>
            </a:r>
            <a:r>
              <a:rPr lang="id-ID" dirty="0" smtClean="0"/>
              <a:t>pustaka </a:t>
            </a:r>
            <a:r>
              <a:rPr lang="id-ID" dirty="0"/>
              <a:t>elektronik seperti: </a:t>
            </a:r>
          </a:p>
          <a:p>
            <a:pPr algn="just"/>
            <a:r>
              <a:rPr lang="id-ID" dirty="0" smtClean="0"/>
              <a:t>APA </a:t>
            </a:r>
            <a:r>
              <a:rPr lang="id-ID" dirty="0"/>
              <a:t>Style : Psikologi, pendidikan, dan ilmu-ilmu sosial </a:t>
            </a:r>
          </a:p>
          <a:p>
            <a:pPr algn="just"/>
            <a:r>
              <a:rPr lang="id-ID" dirty="0" smtClean="0"/>
              <a:t>MLA </a:t>
            </a:r>
            <a:r>
              <a:rPr lang="id-ID" dirty="0"/>
              <a:t>Style : Literatur, seni, dan humanities </a:t>
            </a:r>
          </a:p>
          <a:p>
            <a:pPr algn="just"/>
            <a:r>
              <a:rPr lang="id-ID" dirty="0" smtClean="0"/>
              <a:t>AMA </a:t>
            </a:r>
            <a:r>
              <a:rPr lang="id-ID" dirty="0"/>
              <a:t>Style : Keperawatan, kesehatan, dan ilmu biologi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8784976" cy="2731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1153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000" dirty="0"/>
              <a:t>Dalam melakukan penyitiran seorang peneliti atau penulis ilmiah </a:t>
            </a:r>
            <a:r>
              <a:rPr lang="id-ID" sz="2000" b="1" dirty="0"/>
              <a:t>wajib </a:t>
            </a:r>
            <a:r>
              <a:rPr lang="id-ID" sz="2000" b="1" dirty="0" smtClean="0"/>
              <a:t>mencantumkan nama </a:t>
            </a:r>
            <a:r>
              <a:rPr lang="id-ID" sz="2000" b="1" dirty="0"/>
              <a:t>pengarang yang pernyataannya  dikutip atau disitir di dalam </a:t>
            </a:r>
            <a:r>
              <a:rPr lang="id-ID" sz="2000" b="1" dirty="0" smtClean="0"/>
              <a:t>artikel/makalah/laporan </a:t>
            </a:r>
            <a:r>
              <a:rPr lang="id-ID" sz="2000" b="1" dirty="0"/>
              <a:t>hasil penelitian</a:t>
            </a:r>
            <a:r>
              <a:rPr lang="id-ID" sz="2000" dirty="0"/>
              <a:t>. </a:t>
            </a:r>
            <a:r>
              <a:rPr lang="id-ID" sz="2000" b="1" dirty="0" smtClean="0"/>
              <a:t>Kewajiban </a:t>
            </a:r>
            <a:r>
              <a:rPr lang="id-ID" sz="2000" b="1" dirty="0"/>
              <a:t>tersebut untuk memperlihatkan </a:t>
            </a:r>
            <a:r>
              <a:rPr lang="id-ID" sz="2000" b="1" dirty="0" smtClean="0"/>
              <a:t>bahwa </a:t>
            </a:r>
            <a:r>
              <a:rPr lang="id-ID" sz="2000" b="1" dirty="0"/>
              <a:t>sesungguhnya peneliti tersebut telah  menelaah terlebih dahulu, </a:t>
            </a:r>
            <a:r>
              <a:rPr lang="id-ID" sz="2000" b="1" dirty="0" smtClean="0"/>
              <a:t>penelitian-penelitian </a:t>
            </a:r>
            <a:r>
              <a:rPr lang="id-ID" sz="2000" b="1" dirty="0"/>
              <a:t>setopik yang pernah dilakukan  oleh orang lain, dan secara jujur </a:t>
            </a:r>
            <a:r>
              <a:rPr lang="id-ID" sz="2000" b="1" dirty="0" smtClean="0"/>
              <a:t>mencantumkan </a:t>
            </a:r>
            <a:r>
              <a:rPr lang="id-ID" sz="2000" b="1" dirty="0"/>
              <a:t>bahan pustaka yang dikutipnya</a:t>
            </a:r>
            <a:r>
              <a:rPr lang="id-ID" sz="2000" dirty="0"/>
              <a:t>. Cara mencantumkan nama pengarang </a:t>
            </a:r>
            <a:r>
              <a:rPr lang="id-ID" sz="2000" dirty="0" smtClean="0"/>
              <a:t>buku</a:t>
            </a:r>
            <a:r>
              <a:rPr lang="id-ID" sz="2000" dirty="0"/>
              <a:t>, artikel, atau pun sumber informasi lain yang tercetak sudah ada aturannya </a:t>
            </a:r>
            <a:r>
              <a:rPr lang="id-ID" sz="2000" dirty="0" smtClean="0"/>
              <a:t>tersendiri</a:t>
            </a:r>
            <a:r>
              <a:rPr lang="id-ID" sz="2000" dirty="0"/>
              <a:t>, yang tentunya sudah biasa dilakukan oleh peneliti.  </a:t>
            </a:r>
          </a:p>
          <a:p>
            <a:pPr marL="0" indent="0" algn="just">
              <a:buNone/>
            </a:pPr>
            <a:r>
              <a:rPr lang="id-ID" sz="2000" b="1" dirty="0" smtClean="0"/>
              <a:t>Menulis </a:t>
            </a:r>
            <a:r>
              <a:rPr lang="id-ID" sz="2000" b="1" dirty="0"/>
              <a:t>daftar pustaka (bibliografi) bertujuan untuk menguraikan dengan jelas semua </a:t>
            </a:r>
            <a:r>
              <a:rPr lang="id-ID" sz="2000" b="1" dirty="0" smtClean="0"/>
              <a:t>sumber </a:t>
            </a:r>
            <a:r>
              <a:rPr lang="id-ID" sz="2000" b="1" dirty="0"/>
              <a:t>rujukan dan bacaan yang telah dicantumkan di dalam tulisan, baik berupa buku, </a:t>
            </a:r>
            <a:r>
              <a:rPr lang="id-ID" sz="2000" b="1" dirty="0" smtClean="0"/>
              <a:t>jurnal </a:t>
            </a:r>
            <a:r>
              <a:rPr lang="id-ID" sz="2000" b="1" dirty="0"/>
              <a:t>dan majalah, tesis dan disertasi, dan  lain sebagainya</a:t>
            </a:r>
            <a:r>
              <a:rPr lang="id-ID" sz="2000" dirty="0"/>
              <a:t>. Daftar pustaka ini dapat </a:t>
            </a:r>
            <a:r>
              <a:rPr lang="id-ID" sz="2000" dirty="0" smtClean="0"/>
              <a:t>membantu </a:t>
            </a:r>
            <a:r>
              <a:rPr lang="id-ID" sz="2000" dirty="0"/>
              <a:t>pembaca untuk mengetahui sumber-sumber yang digunakan dalam </a:t>
            </a:r>
            <a:r>
              <a:rPr lang="id-ID" sz="2000" dirty="0" smtClean="0"/>
              <a:t>penulisan </a:t>
            </a:r>
            <a:r>
              <a:rPr lang="id-ID" sz="2000" dirty="0"/>
              <a:t>ilmiah. </a:t>
            </a:r>
            <a:endParaRPr lang="id-ID" sz="2000" dirty="0" smtClean="0"/>
          </a:p>
          <a:p>
            <a:pPr marL="0" indent="0" algn="just">
              <a:buNone/>
            </a:pPr>
            <a:r>
              <a:rPr lang="id-ID" sz="2000" b="1" dirty="0" smtClean="0"/>
              <a:t>Ada </a:t>
            </a:r>
            <a:r>
              <a:rPr lang="id-ID" sz="2000" b="1" dirty="0"/>
              <a:t>beberapa hal yang perlu diperhatikan dalam penyusunan daftar </a:t>
            </a:r>
            <a:r>
              <a:rPr lang="id-ID" sz="2000" b="1" dirty="0" smtClean="0"/>
              <a:t>pustaka</a:t>
            </a:r>
            <a:r>
              <a:rPr lang="id-ID" sz="2000" b="1" dirty="0"/>
              <a:t>, yaitu daftar pustaka tidak diberi nomor, urutan nama penulis mengikut urutan </a:t>
            </a:r>
            <a:r>
              <a:rPr lang="id-ID" sz="2000" b="1" dirty="0" smtClean="0"/>
              <a:t>huruf</a:t>
            </a:r>
            <a:r>
              <a:rPr lang="id-ID" sz="2000" b="1" dirty="0"/>
              <a:t>, gelar penulis tidak dimasukkan, bibliografi diletakkan pada bagian terakhir </a:t>
            </a:r>
            <a:r>
              <a:rPr lang="id-ID" sz="2000" b="1" dirty="0" smtClean="0"/>
              <a:t>tulisan</a:t>
            </a:r>
            <a:r>
              <a:rPr lang="id-ID" sz="2000" b="1" dirty="0"/>
              <a:t>, nama pengarang ditulis penuh dalam susunan asal</a:t>
            </a:r>
            <a:r>
              <a:rPr lang="id-ID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35947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9"/>
            <a:ext cx="2952328" cy="56166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/>
              <a:t>Urutan unsur-unsur yang ditulis dalam bibliografi ialah: Nama penulis, </a:t>
            </a:r>
            <a:r>
              <a:rPr lang="id-ID" dirty="0" smtClean="0"/>
              <a:t>Tahun penerbitan</a:t>
            </a:r>
            <a:r>
              <a:rPr lang="id-ID" dirty="0"/>
              <a:t>, Judul – digaris atau </a:t>
            </a:r>
            <a:r>
              <a:rPr lang="id-ID" dirty="0" smtClean="0"/>
              <a:t>icetak </a:t>
            </a:r>
            <a:r>
              <a:rPr lang="id-ID" dirty="0"/>
              <a:t>miring, </a:t>
            </a:r>
            <a:r>
              <a:rPr lang="id-ID" dirty="0" smtClean="0"/>
              <a:t>Tempat </a:t>
            </a:r>
            <a:r>
              <a:rPr lang="id-ID" dirty="0"/>
              <a:t>penerbitan, dan Nama penerbit.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Berikut </a:t>
            </a:r>
            <a:r>
              <a:rPr lang="id-ID" dirty="0"/>
              <a:t>ini diberikan beberapa contoh penulisan daftar pustaka (bibliografi) </a:t>
            </a:r>
            <a:r>
              <a:rPr lang="id-ID" dirty="0" smtClean="0"/>
              <a:t>beradasarkan </a:t>
            </a:r>
            <a:r>
              <a:rPr lang="id-ID" dirty="0"/>
              <a:t>standar APA, MLA dan </a:t>
            </a:r>
            <a:r>
              <a:rPr lang="id-ID" dirty="0" smtClean="0"/>
              <a:t>AMA.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Berikut </a:t>
            </a:r>
            <a:r>
              <a:rPr lang="id-ID" dirty="0"/>
              <a:t>ini contoh rumusan sitasi untuk APA Style (American Psychological </a:t>
            </a:r>
            <a:r>
              <a:rPr lang="id-ID" dirty="0" smtClean="0"/>
              <a:t>Association</a:t>
            </a:r>
            <a:r>
              <a:rPr lang="id-ID" dirty="0"/>
              <a:t>) 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1378" y="116632"/>
            <a:ext cx="5391079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920241" y="476672"/>
            <a:ext cx="643554" cy="5832648"/>
          </a:xfrm>
          <a:prstGeom prst="rightArrow">
            <a:avLst>
              <a:gd name="adj1" fmla="val 39967"/>
              <a:gd name="adj2" fmla="val 50000"/>
            </a:avLst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9366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144"/>
            <a:ext cx="4321688" cy="677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620689"/>
            <a:ext cx="2952328" cy="56166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/>
              <a:t>Urutan unsur-unsur yang ditulis dalam bibliografi ialah: Nama penulis, </a:t>
            </a:r>
            <a:r>
              <a:rPr lang="id-ID" dirty="0" smtClean="0"/>
              <a:t>Tahun penerbitan</a:t>
            </a:r>
            <a:r>
              <a:rPr lang="id-ID" dirty="0"/>
              <a:t>, Judul – digaris atau </a:t>
            </a:r>
            <a:r>
              <a:rPr lang="id-ID" dirty="0" smtClean="0"/>
              <a:t>icetak </a:t>
            </a:r>
            <a:r>
              <a:rPr lang="id-ID" dirty="0"/>
              <a:t>miring, </a:t>
            </a:r>
            <a:r>
              <a:rPr lang="id-ID" dirty="0" smtClean="0"/>
              <a:t>Tempat </a:t>
            </a:r>
            <a:r>
              <a:rPr lang="id-ID" dirty="0"/>
              <a:t>penerbitan, dan Nama penerbit.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Berikut </a:t>
            </a:r>
            <a:r>
              <a:rPr lang="id-ID" dirty="0"/>
              <a:t>ini diberikan beberapa contoh penulisan daftar pustaka (bibliografi) </a:t>
            </a:r>
            <a:r>
              <a:rPr lang="id-ID" dirty="0" smtClean="0"/>
              <a:t>beradasarkan </a:t>
            </a:r>
            <a:r>
              <a:rPr lang="id-ID" dirty="0"/>
              <a:t>standar APA, MLA dan </a:t>
            </a:r>
            <a:r>
              <a:rPr lang="id-ID" dirty="0" smtClean="0"/>
              <a:t>AMA.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Berikut </a:t>
            </a:r>
            <a:r>
              <a:rPr lang="id-ID" dirty="0"/>
              <a:t>ini contoh rumusan sitasi untuk APA Style (American Psychological </a:t>
            </a:r>
            <a:r>
              <a:rPr lang="id-ID" dirty="0" smtClean="0"/>
              <a:t>Association</a:t>
            </a:r>
            <a:r>
              <a:rPr lang="id-ID" dirty="0"/>
              <a:t>) :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920241" y="476672"/>
            <a:ext cx="643554" cy="5832648"/>
          </a:xfrm>
          <a:prstGeom prst="rightArrow">
            <a:avLst>
              <a:gd name="adj1" fmla="val 39967"/>
              <a:gd name="adj2" fmla="val 50000"/>
            </a:avLst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6056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1263</Words>
  <Application>Microsoft Office PowerPoint</Application>
  <PresentationFormat>On-screen Show (4:3)</PresentationFormat>
  <Paragraphs>60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METLIT 6</vt:lpstr>
      <vt:lpstr>SITASI ATAU PENYITIRAN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SITIRAN BUKU</vt:lpstr>
      <vt:lpstr>PUBLIKASI PEMERINTAH</vt:lpstr>
      <vt:lpstr>DISERTASI</vt:lpstr>
      <vt:lpstr>SITIRAN DARI CDROM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METLIT 6</dc:title>
  <dc:creator>irawan</dc:creator>
  <cp:lastModifiedBy>irawan</cp:lastModifiedBy>
  <cp:revision>1</cp:revision>
  <dcterms:created xsi:type="dcterms:W3CDTF">2014-12-29T03:37:01Z</dcterms:created>
  <dcterms:modified xsi:type="dcterms:W3CDTF">2014-12-30T08:27:36Z</dcterms:modified>
</cp:coreProperties>
</file>