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81" r:id="rId8"/>
    <p:sldId id="278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DF4DE9-3BED-4631-AA44-1FA1E14AFC32}" type="datetimeFigureOut">
              <a:rPr lang="en-US" smtClean="0"/>
              <a:pPr/>
              <a:t>27-Feb-15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51F804-7801-4E0C-95D7-AF82561080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620000" cy="903762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Satuan</a:t>
            </a:r>
            <a:r>
              <a:rPr lang="en-US" sz="4000" dirty="0" smtClean="0"/>
              <a:t> </a:t>
            </a:r>
            <a:r>
              <a:rPr lang="en-US" sz="4000" dirty="0" err="1" smtClean="0"/>
              <a:t>Acara</a:t>
            </a:r>
            <a:r>
              <a:rPr lang="en-US" sz="4000" dirty="0" smtClean="0"/>
              <a:t> </a:t>
            </a:r>
            <a:r>
              <a:rPr lang="en-US" sz="4000" dirty="0" err="1" smtClean="0"/>
              <a:t>Perkuliahan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9067800" cy="1371600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Keamanan</a:t>
            </a:r>
            <a:r>
              <a:rPr lang="en-US" sz="4400" dirty="0" smtClean="0"/>
              <a:t> </a:t>
            </a:r>
            <a:r>
              <a:rPr lang="en-US" sz="4400" dirty="0" err="1" smtClean="0"/>
              <a:t>Sistem</a:t>
            </a:r>
            <a:r>
              <a:rPr lang="en-US" sz="4400" dirty="0" smtClean="0"/>
              <a:t> </a:t>
            </a:r>
            <a:r>
              <a:rPr lang="en-US" sz="4400" dirty="0" err="1" smtClean="0"/>
              <a:t>Informasi</a:t>
            </a:r>
            <a:endParaRPr lang="en-US" sz="44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reShot Screen Capture #018 - '(72) Irawan Afrianto' - www_facebook_com_irawan_afrianto.png.png"/>
          <p:cNvPicPr>
            <a:picLocks noChangeAspect="1"/>
          </p:cNvPicPr>
          <p:nvPr/>
        </p:nvPicPr>
        <p:blipFill>
          <a:blip r:embed="rId2"/>
          <a:srcRect l="4167" t="16610" r="28333" b="24498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Identifikasi</a:t>
            </a:r>
            <a:r>
              <a:rPr lang="en-US" b="1" dirty="0" smtClean="0"/>
              <a:t> Mata </a:t>
            </a:r>
            <a:r>
              <a:rPr lang="en-US" b="1" dirty="0" err="1" smtClean="0"/>
              <a:t>Kuliah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4325112"/>
          </a:xfrm>
        </p:spPr>
        <p:txBody>
          <a:bodyPr/>
          <a:lstStyle/>
          <a:p>
            <a:pPr lvl="0"/>
            <a:r>
              <a:rPr lang="en-US" dirty="0" err="1" smtClean="0"/>
              <a:t>Nama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lvl="0"/>
            <a:r>
              <a:rPr lang="en-US" dirty="0" err="1" smtClean="0"/>
              <a:t>Kode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r>
              <a:rPr lang="en-US" dirty="0" smtClean="0"/>
              <a:t>	: IF38337P</a:t>
            </a:r>
          </a:p>
          <a:p>
            <a:pPr lvl="0"/>
            <a:r>
              <a:rPr lang="en-US" dirty="0" err="1" smtClean="0"/>
              <a:t>Kredit</a:t>
            </a:r>
            <a:r>
              <a:rPr lang="en-US" dirty="0" smtClean="0"/>
              <a:t>			: 3 SKS (3x45 </a:t>
            </a:r>
            <a:r>
              <a:rPr lang="en-US" dirty="0" err="1" smtClean="0"/>
              <a:t>menit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Semester			: VIII</a:t>
            </a:r>
          </a:p>
          <a:p>
            <a:pPr lvl="0"/>
            <a:r>
              <a:rPr lang="en-US" dirty="0" smtClean="0"/>
              <a:t>Tingkat			: IV</a:t>
            </a:r>
          </a:p>
          <a:p>
            <a:pPr lvl="0"/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		: Strata I (S1) </a:t>
            </a:r>
          </a:p>
          <a:p>
            <a:pPr lvl="0"/>
            <a:r>
              <a:rPr lang="en-US" dirty="0" err="1" smtClean="0"/>
              <a:t>Jurusan</a:t>
            </a:r>
            <a:r>
              <a:rPr lang="en-US" dirty="0" smtClean="0"/>
              <a:t>			: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endParaRPr lang="en-US" dirty="0" smtClean="0"/>
          </a:p>
          <a:p>
            <a:pPr lvl="0"/>
            <a:r>
              <a:rPr lang="en-US" dirty="0" err="1" smtClean="0"/>
              <a:t>Dosen</a:t>
            </a:r>
            <a:r>
              <a:rPr lang="en-US" dirty="0" smtClean="0"/>
              <a:t>			: </a:t>
            </a:r>
            <a:r>
              <a:rPr lang="en-US" dirty="0" err="1" smtClean="0"/>
              <a:t>Irawan</a:t>
            </a:r>
            <a:r>
              <a:rPr lang="en-US" dirty="0" smtClean="0"/>
              <a:t> </a:t>
            </a:r>
            <a:r>
              <a:rPr lang="en-US" dirty="0" err="1" smtClean="0"/>
              <a:t>afrianto</a:t>
            </a:r>
            <a:r>
              <a:rPr lang="en-US" dirty="0" smtClean="0"/>
              <a:t>, M.T.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 smtClean="0"/>
              <a:t>Deskripsi</a:t>
            </a:r>
            <a:r>
              <a:rPr lang="en-US" b="1" dirty="0" smtClean="0"/>
              <a:t> </a:t>
            </a:r>
            <a:r>
              <a:rPr lang="en-US" b="1" dirty="0" err="1" smtClean="0"/>
              <a:t>Singkat</a:t>
            </a:r>
            <a:r>
              <a:rPr lang="en-US" b="1" dirty="0" smtClean="0"/>
              <a:t> Mata </a:t>
            </a:r>
            <a:r>
              <a:rPr lang="en-US" b="1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Matakuliah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,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mengamankan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keamanan</a:t>
            </a:r>
            <a:r>
              <a:rPr lang="en-US" dirty="0" smtClean="0"/>
              <a:t> email, </a:t>
            </a:r>
            <a:r>
              <a:rPr lang="en-US" dirty="0" err="1" smtClean="0"/>
              <a:t>keamanan</a:t>
            </a:r>
            <a:r>
              <a:rPr lang="en-US" dirty="0" smtClean="0"/>
              <a:t> web, </a:t>
            </a:r>
            <a:r>
              <a:rPr lang="en-US" dirty="0" err="1" smtClean="0"/>
              <a:t>eksploitasi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</a:t>
            </a:r>
            <a:r>
              <a:rPr lang="en-US" dirty="0" err="1" smtClean="0"/>
              <a:t>termasuk</a:t>
            </a:r>
            <a:r>
              <a:rPr lang="en-US" dirty="0" smtClean="0"/>
              <a:t> wireless)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Cyberlaw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utuh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aspek-aspek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cyberlaw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err="1" smtClean="0"/>
              <a:t>Ceramah</a:t>
            </a:r>
            <a:endParaRPr lang="en-US" sz="2400" dirty="0" smtClean="0"/>
          </a:p>
          <a:p>
            <a:pPr lvl="1"/>
            <a:r>
              <a:rPr lang="en-US" sz="2400" dirty="0" err="1" smtClean="0"/>
              <a:t>Presentasi</a:t>
            </a:r>
            <a:endParaRPr lang="en-US" sz="2400" dirty="0" smtClean="0"/>
          </a:p>
          <a:p>
            <a:pPr lvl="1"/>
            <a:r>
              <a:rPr lang="en-US" sz="2400" dirty="0" err="1" smtClean="0"/>
              <a:t>Tugas</a:t>
            </a:r>
            <a:r>
              <a:rPr lang="en-US" sz="2400" dirty="0" smtClean="0"/>
              <a:t> (</a:t>
            </a:r>
            <a:r>
              <a:rPr lang="en-US" sz="2400" dirty="0" err="1" smtClean="0"/>
              <a:t>Mandiri</a:t>
            </a:r>
            <a:r>
              <a:rPr lang="en-US" sz="2400" dirty="0" smtClean="0"/>
              <a:t> +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endParaRPr lang="en-US" sz="2400" dirty="0" smtClean="0"/>
          </a:p>
          <a:p>
            <a:pPr lvl="1"/>
            <a:r>
              <a:rPr lang="en-US" sz="2400" dirty="0" err="1" smtClean="0"/>
              <a:t>Ujian</a:t>
            </a:r>
            <a:r>
              <a:rPr lang="en-US" sz="2400" dirty="0" smtClean="0"/>
              <a:t> Tengah Semester</a:t>
            </a:r>
          </a:p>
          <a:p>
            <a:pPr lvl="1"/>
            <a:r>
              <a:rPr lang="en-US" sz="2400" dirty="0" err="1" smtClean="0"/>
              <a:t>Ujian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Semester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Sistematika</a:t>
            </a:r>
            <a:r>
              <a:rPr lang="en-US" b="1" dirty="0" smtClean="0"/>
              <a:t> </a:t>
            </a:r>
            <a:r>
              <a:rPr lang="en-US" b="1" dirty="0" err="1" smtClean="0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458200" cy="4325112"/>
          </a:xfrm>
        </p:spPr>
        <p:txBody>
          <a:bodyPr/>
          <a:lstStyle/>
          <a:p>
            <a:pPr lvl="1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lvl="1">
              <a:buNone/>
            </a:pPr>
            <a:r>
              <a:rPr lang="en-US" sz="2000" b="1" dirty="0" err="1" smtClean="0">
                <a:solidFill>
                  <a:schemeClr val="tx1"/>
                </a:solidFill>
              </a:rPr>
              <a:t>Nilai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Akhir</a:t>
            </a:r>
            <a:r>
              <a:rPr lang="en-US" sz="2000" dirty="0" smtClean="0">
                <a:solidFill>
                  <a:schemeClr val="tx1"/>
                </a:solidFill>
              </a:rPr>
              <a:t>  :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5% </a:t>
            </a:r>
            <a:r>
              <a:rPr lang="en-US" sz="2000" dirty="0" err="1" smtClean="0">
                <a:solidFill>
                  <a:schemeClr val="tx1"/>
                </a:solidFill>
              </a:rPr>
              <a:t>Kehadiran</a:t>
            </a:r>
            <a:r>
              <a:rPr lang="en-US" sz="2000" dirty="0" smtClean="0">
                <a:solidFill>
                  <a:schemeClr val="tx1"/>
                </a:solidFill>
              </a:rPr>
              <a:t> + 5% </a:t>
            </a:r>
            <a:r>
              <a:rPr lang="en-US" sz="2000" dirty="0" err="1" smtClean="0">
                <a:solidFill>
                  <a:schemeClr val="tx1"/>
                </a:solidFill>
              </a:rPr>
              <a:t>Quis</a:t>
            </a:r>
            <a:r>
              <a:rPr lang="en-US" sz="2000" dirty="0" smtClean="0">
                <a:solidFill>
                  <a:schemeClr val="tx1"/>
                </a:solidFill>
              </a:rPr>
              <a:t> + 30% </a:t>
            </a:r>
            <a:r>
              <a:rPr lang="en-US" sz="2000" dirty="0" err="1" smtClean="0">
                <a:solidFill>
                  <a:schemeClr val="tx1"/>
                </a:solidFill>
              </a:rPr>
              <a:t>Tugas</a:t>
            </a:r>
            <a:r>
              <a:rPr lang="en-US" sz="2000" dirty="0" smtClean="0">
                <a:solidFill>
                  <a:schemeClr val="tx1"/>
                </a:solidFill>
              </a:rPr>
              <a:t>+ 30% UTS + 30% UAS</a:t>
            </a:r>
          </a:p>
          <a:p>
            <a:endParaRPr lang="en-US" dirty="0" smtClean="0"/>
          </a:p>
          <a:p>
            <a:r>
              <a:rPr lang="en-US" sz="2000" b="1" dirty="0" err="1" smtClean="0"/>
              <a:t>Bobot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Nilai</a:t>
            </a:r>
            <a:r>
              <a:rPr lang="en-US" sz="2000" b="1" dirty="0" smtClean="0"/>
              <a:t> 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76600" y="3048000"/>
          <a:ext cx="4648200" cy="3048000"/>
        </p:xfrm>
        <a:graphic>
          <a:graphicData uri="http://schemas.openxmlformats.org/drawingml/2006/table">
            <a:tbl>
              <a:tblPr/>
              <a:tblGrid>
                <a:gridCol w="2276669"/>
                <a:gridCol w="2371531"/>
              </a:tblGrid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</a:rPr>
                        <a:t>Indeks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/>
                          <a:ea typeface="Times New Roman"/>
                        </a:rPr>
                        <a:t>Nilai</a:t>
                      </a:r>
                      <a:endParaRPr lang="en-US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80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68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56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45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0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NA </a:t>
                      </a:r>
                      <a:r>
                        <a:rPr lang="en-US" sz="2000" b="1" u="sng" dirty="0">
                          <a:latin typeface="Times New Roman"/>
                          <a:ea typeface="Times New Roman"/>
                        </a:rPr>
                        <a:t>&lt;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 smtClean="0"/>
              <a:t>Materi</a:t>
            </a:r>
            <a:r>
              <a:rPr lang="en-US" b="1" dirty="0" smtClean="0"/>
              <a:t> </a:t>
            </a:r>
            <a:r>
              <a:rPr lang="en-US" b="1" dirty="0" err="1" smtClean="0"/>
              <a:t>Perkuliahan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1" y="1523999"/>
          <a:ext cx="7924799" cy="5173219"/>
        </p:xfrm>
        <a:graphic>
          <a:graphicData uri="http://schemas.openxmlformats.org/drawingml/2006/table">
            <a:tbl>
              <a:tblPr/>
              <a:tblGrid>
                <a:gridCol w="2743199"/>
                <a:gridCol w="5181600"/>
              </a:tblGrid>
              <a:tr h="566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Kompetensi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dasar</a:t>
                      </a:r>
                      <a:endParaRPr lang="en-US" sz="16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Arial Black" pitchFamily="34" charset="0"/>
                          <a:ea typeface="Calibri"/>
                          <a:cs typeface="Times New Roman"/>
                        </a:rPr>
                        <a:t>Materi dasar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5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Pendahuluan</a:t>
                      </a:r>
                      <a:endParaRPr lang="en-US" sz="16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5245" algn="l"/>
                        </a:tabLst>
                      </a:pP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1.Data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2.Informasi</a:t>
                      </a:r>
                    </a:p>
                    <a:p>
                      <a:pPr marL="160020" indent="-16002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Sistem</a:t>
                      </a:r>
                      <a:endParaRPr lang="en-US" sz="16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endParaRPr lang="en-US" sz="16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Dasar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Dasar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Sistem</a:t>
                      </a:r>
                      <a:endParaRPr lang="en-US" sz="16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5245" algn="l"/>
                        </a:tabLst>
                      </a:pP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Steganografi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Kriptografi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Enkripsi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Kunci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Private,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kunci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public,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kombinasi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kunci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private </a:t>
                      </a:r>
                      <a:r>
                        <a:rPr lang="en-US" sz="16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6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public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latin typeface="Arial Black" pitchFamily="34" charset="0"/>
                          <a:ea typeface="Calibri"/>
                          <a:cs typeface="Times New Roman"/>
                        </a:rPr>
                        <a:t>Evaluasi Keamanan Sistem Informasi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5245" algn="l"/>
                        </a:tabLst>
                      </a:pP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Sumber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lubang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Penguji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sistem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Probing services,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Penggunaan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program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penyerang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penggunaan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program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pemantau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jaringan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Mengamankan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Sistem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5245" algn="l"/>
                        </a:tabLst>
                      </a:pP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Mengatur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akses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menutup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service yang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tidak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digunakan,memasang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proteksi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i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Firewall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),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Pemantau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adanya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serangan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audit, backup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rutin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 smtClean="0"/>
              <a:t>Materi</a:t>
            </a:r>
            <a:r>
              <a:rPr lang="en-US" b="1" dirty="0" smtClean="0"/>
              <a:t> </a:t>
            </a:r>
            <a:r>
              <a:rPr lang="en-US" b="1" dirty="0" err="1" smtClean="0"/>
              <a:t>Perkuliahan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676400"/>
          <a:ext cx="7924799" cy="3919728"/>
        </p:xfrm>
        <a:graphic>
          <a:graphicData uri="http://schemas.openxmlformats.org/drawingml/2006/table">
            <a:tbl>
              <a:tblPr/>
              <a:tblGrid>
                <a:gridCol w="2743199"/>
                <a:gridCol w="5181600"/>
              </a:tblGrid>
              <a:tr h="1244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Email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5245" algn="l"/>
                        </a:tabLst>
                      </a:pP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Format email,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penyadapan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pemalsuan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penyusupan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virus,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mailbomb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mail relaying.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latin typeface="Arial Black" pitchFamily="34" charset="0"/>
                          <a:ea typeface="Calibri"/>
                          <a:cs typeface="Times New Roman"/>
                        </a:rPr>
                        <a:t>Keamanan Web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5245" algn="l"/>
                        </a:tabLst>
                      </a:pP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web,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client www, 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latin typeface="Arial Black" pitchFamily="34" charset="0"/>
                          <a:ea typeface="Calibri"/>
                          <a:cs typeface="Times New Roman"/>
                        </a:rPr>
                        <a:t>Eksploitasi Keamanan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5245" algn="l"/>
                        </a:tabLst>
                      </a:pP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Mencari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informasi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eksploitasi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webserver</a:t>
                      </a:r>
                      <a:r>
                        <a:rPr lang="en-US" sz="1400" dirty="0">
                          <a:latin typeface="Arial Black" pitchFamily="34" charset="0"/>
                          <a:ea typeface="Calibri"/>
                          <a:cs typeface="Times New Roman"/>
                        </a:rPr>
                        <a:t>, DDOS, Sniffer, Trojan horse.</a:t>
                      </a: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STANDARISASI /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Cyberlaw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55245" algn="l"/>
                        </a:tabLst>
                        <a:defRPr/>
                      </a:pPr>
                      <a:r>
                        <a:rPr lang="en-US" sz="1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Audit</a:t>
                      </a:r>
                      <a:r>
                        <a:rPr lang="en-US" sz="140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keamanan</a:t>
                      </a:r>
                      <a:r>
                        <a:rPr lang="en-US" sz="140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, SNI/ISO 27001, </a:t>
                      </a:r>
                      <a:endParaRPr lang="en-US" sz="1400" dirty="0" smtClean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5245" algn="l"/>
                        </a:tabLst>
                      </a:pPr>
                      <a:r>
                        <a:rPr lang="en-US" sz="1400" dirty="0" err="1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Cyberlaw</a:t>
                      </a:r>
                      <a:r>
                        <a:rPr lang="en-US" sz="140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, UU ITE</a:t>
                      </a:r>
                      <a:endParaRPr lang="en-US" sz="14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25646" marR="256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Budi </a:t>
            </a:r>
            <a:r>
              <a:rPr lang="en-US" sz="2000" dirty="0" err="1" smtClean="0"/>
              <a:t>Raharjo</a:t>
            </a:r>
            <a:r>
              <a:rPr lang="en-US" sz="2000" dirty="0" smtClean="0"/>
              <a:t>, 2005. </a:t>
            </a:r>
            <a:r>
              <a:rPr lang="en-US" sz="2000" dirty="0" err="1" smtClean="0"/>
              <a:t>Keamanan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, PT </a:t>
            </a:r>
            <a:r>
              <a:rPr lang="en-US" sz="2000" dirty="0" err="1" smtClean="0"/>
              <a:t>Insan</a:t>
            </a:r>
            <a:r>
              <a:rPr lang="en-US" sz="2000" dirty="0" smtClean="0"/>
              <a:t> </a:t>
            </a:r>
            <a:r>
              <a:rPr lang="en-US" sz="2000" dirty="0" err="1" smtClean="0"/>
              <a:t>Infonesia</a:t>
            </a:r>
            <a:r>
              <a:rPr lang="en-US" sz="2000" dirty="0" smtClean="0"/>
              <a:t>   , Jakarta</a:t>
            </a:r>
          </a:p>
          <a:p>
            <a:r>
              <a:rPr lang="en-US" sz="2000" dirty="0" smtClean="0"/>
              <a:t>Ibiza, </a:t>
            </a:r>
            <a:r>
              <a:rPr lang="en-US" sz="2000" dirty="0" err="1" smtClean="0"/>
              <a:t>Keamanan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, </a:t>
            </a:r>
            <a:r>
              <a:rPr lang="en-US" sz="2000" dirty="0" err="1" smtClean="0"/>
              <a:t>Andi</a:t>
            </a:r>
            <a:r>
              <a:rPr lang="en-US" sz="2000" dirty="0" smtClean="0"/>
              <a:t> Offset, Yogyakarta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600" b="1" dirty="0" smtClean="0"/>
              <a:t>SILAHKAN JOIN KE KELAS </a:t>
            </a:r>
            <a:r>
              <a:rPr lang="en-US" sz="2600" b="1" dirty="0" smtClean="0"/>
              <a:t>KSI9-2014/2015</a:t>
            </a:r>
            <a:endParaRPr lang="en-US" sz="2600" b="1" dirty="0" smtClean="0"/>
          </a:p>
          <a:p>
            <a:pPr algn="ctr">
              <a:buNone/>
            </a:pPr>
            <a:r>
              <a:rPr lang="en-US" sz="2600" b="1" dirty="0" smtClean="0"/>
              <a:t>DI SITUS KULIAH ONLINE</a:t>
            </a:r>
          </a:p>
          <a:p>
            <a:pPr algn="ctr">
              <a:buNone/>
            </a:pPr>
            <a:r>
              <a:rPr lang="en-US" sz="2600" b="1" dirty="0" smtClean="0"/>
              <a:t>MATERI AKAN DIUPLOAD DISANA</a:t>
            </a:r>
          </a:p>
          <a:p>
            <a:pPr algn="ctr">
              <a:buNone/>
            </a:pPr>
            <a:endParaRPr lang="en-US" sz="26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sz="4600" dirty="0" smtClean="0"/>
              <a:t>TERIMA KASIH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272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Satuan Acara Perkuliahan</vt:lpstr>
      <vt:lpstr>Identifikasi Mata Kuliah</vt:lpstr>
      <vt:lpstr>Deskripsi Singkat Mata Kuliah</vt:lpstr>
      <vt:lpstr>Metoda Perkuliahan</vt:lpstr>
      <vt:lpstr>Sistematika Penilaian</vt:lpstr>
      <vt:lpstr>Materi Perkuliahan</vt:lpstr>
      <vt:lpstr>Materi Perkuliahan</vt:lpstr>
      <vt:lpstr>Referensi</vt:lpstr>
      <vt:lpstr>Slide 9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Satuan Acara Perkuliahan</dc:title>
  <dc:creator>Universitas Komputer Indonesia</dc:creator>
  <cp:lastModifiedBy>irawan</cp:lastModifiedBy>
  <cp:revision>15</cp:revision>
  <dcterms:created xsi:type="dcterms:W3CDTF">2009-09-07T21:41:02Z</dcterms:created>
  <dcterms:modified xsi:type="dcterms:W3CDTF">2015-02-27T00:29:06Z</dcterms:modified>
</cp:coreProperties>
</file>