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88" r:id="rId2"/>
    <p:sldId id="258" r:id="rId3"/>
    <p:sldId id="289" r:id="rId4"/>
    <p:sldId id="260" r:id="rId5"/>
    <p:sldId id="303" r:id="rId6"/>
    <p:sldId id="263" r:id="rId7"/>
    <p:sldId id="264" r:id="rId8"/>
    <p:sldId id="265" r:id="rId9"/>
    <p:sldId id="290" r:id="rId10"/>
    <p:sldId id="268" r:id="rId11"/>
    <p:sldId id="269" r:id="rId12"/>
    <p:sldId id="270" r:id="rId13"/>
    <p:sldId id="271" r:id="rId14"/>
    <p:sldId id="291" r:id="rId15"/>
    <p:sldId id="274" r:id="rId16"/>
    <p:sldId id="275" r:id="rId17"/>
    <p:sldId id="276" r:id="rId18"/>
    <p:sldId id="295" r:id="rId19"/>
    <p:sldId id="296" r:id="rId20"/>
    <p:sldId id="297" r:id="rId21"/>
    <p:sldId id="298" r:id="rId22"/>
    <p:sldId id="299" r:id="rId23"/>
    <p:sldId id="294" r:id="rId24"/>
    <p:sldId id="279" r:id="rId25"/>
    <p:sldId id="300" r:id="rId26"/>
    <p:sldId id="301" r:id="rId27"/>
    <p:sldId id="282" r:id="rId28"/>
    <p:sldId id="292" r:id="rId29"/>
    <p:sldId id="284" r:id="rId30"/>
    <p:sldId id="285" r:id="rId31"/>
    <p:sldId id="302" r:id="rId32"/>
  </p:sldIdLst>
  <p:sldSz cx="9144000" cy="6858000" type="screen4x3"/>
  <p:notesSz cx="6735763" cy="98663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4B31F93-B45E-4507-90A7-C448B877E33F}" type="datetimeFigureOut">
              <a:rPr lang="id-ID" smtClean="0"/>
              <a:pPr/>
              <a:t>10/03/2015</a:t>
            </a:fld>
            <a:endParaRPr lang="id-ID"/>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8518581-421B-41DF-B7F9-8D2B29056B2A}" type="slidenum">
              <a:rPr lang="id-ID" smtClean="0"/>
              <a:pPr/>
              <a:t>‹#›</a:t>
            </a:fld>
            <a:endParaRPr lang="id-ID"/>
          </a:p>
        </p:txBody>
      </p:sp>
    </p:spTree>
    <p:extLst>
      <p:ext uri="{BB962C8B-B14F-4D97-AF65-F5344CB8AC3E}">
        <p14:creationId xmlns:p14="http://schemas.microsoft.com/office/powerpoint/2010/main" xmlns="" val="13967893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10/03/2015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pPr/>
              <a:t>10/03/2015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ehowcdn.com/article-page-main/ehow/images/a07/eq/mg/write-overview-project-plan-800x800.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d/imgres?imgurl=http://image.shutterstock.com/display_pic_with_logo/175630/175630,1235591701,28/stock-photo-three-levels-of-organizational-structure-this-is-d-render-25626226.jpg&amp;imgrefurl=http://www.shutterstock.com/pic-25626226/stock-photo-three-levels-of-organizational-structure-this-is-d-render.html&amp;usg=__2IWczwcr_4o3U_B0EpMiosiXyko=&amp;h=358&amp;w=450&amp;sz=38&amp;hl=id&amp;start=61&amp;zoom=1&amp;tbnid=rKWdDVHNSw8qaM:&amp;tbnh=101&amp;tbnw=127&amp;ei=VUp4Tqb6OIfqrQejzPiACw&amp;prev=/images?q=organizational+structure+photos&amp;start=42&amp;hl=id&amp;sa=N&amp;tbm=isch&amp;itbs=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d/imgres?imgurl=http://www.strategies-for-managing-change.com/images/organisation_culture.gif&amp;imgrefurl=http://www.strategies-for-managing-change.com/organisational-culture.html&amp;usg=__CGNeO7eNHX_3dVlxbjgbFTbqN-k=&amp;h=251&amp;w=225&amp;sz=24&amp;hl=id&amp;start=32&amp;zoom=1&amp;tbnid=2dmb9Xl7DLI25M:&amp;tbnh=111&amp;tbnw=100&amp;ei=KUt4TvzMAo_JrQfa94X_Cg&amp;prev=/images?q=organizational+culture+photos&amp;start=21&amp;hl=id&amp;sa=N&amp;tbm=isch&amp;itbs=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ygoldmachine.files.wordpress.com/2010/07/strategy-vs-tactics-chess.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381000"/>
            <a:ext cx="8229600" cy="32766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FF00"/>
                </a:solidFill>
                <a:effectLst/>
                <a:uLnTx/>
                <a:uFillTx/>
                <a:latin typeface="+mj-lt"/>
                <a:ea typeface="+mj-ea"/>
                <a:cs typeface="+mj-cs"/>
              </a:rPr>
              <a:t/>
            </a:r>
            <a:br>
              <a:rPr kumimoji="0" lang="id-ID" sz="5400" b="0" i="0" u="none" strike="noStrike" kern="1200" cap="none" spc="0" normalizeH="0" baseline="0" noProof="0" dirty="0" smtClean="0">
                <a:ln>
                  <a:noFill/>
                </a:ln>
                <a:solidFill>
                  <a:srgbClr val="FFFF00"/>
                </a:solidFill>
                <a:effectLst/>
                <a:uLnTx/>
                <a:uFillTx/>
                <a:latin typeface="+mj-lt"/>
                <a:ea typeface="+mj-ea"/>
                <a:cs typeface="+mj-cs"/>
              </a:rPr>
            </a:br>
            <a:r>
              <a:rPr kumimoji="0" lang="id-ID" sz="4000" b="0" i="0" u="none" strike="noStrike" kern="1200" cap="none" spc="0" normalizeH="0" baseline="0" noProof="0" dirty="0" smtClean="0">
                <a:ln>
                  <a:noFill/>
                </a:ln>
                <a:solidFill>
                  <a:srgbClr val="FF0000"/>
                </a:solidFill>
                <a:effectLst/>
                <a:uLnTx/>
                <a:uFillTx/>
                <a:latin typeface="Algerian" pitchFamily="82" charset="0"/>
                <a:ea typeface="+mj-ea"/>
                <a:cs typeface="+mj-cs"/>
              </a:rPr>
              <a:t>WEEK 2</a:t>
            </a: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Project Management</a:t>
            </a:r>
            <a: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txBox="1">
            <a:spLocks noChangeArrowheads="1"/>
          </p:cNvSpPr>
          <p:nvPr/>
        </p:nvSpPr>
        <p:spPr>
          <a:xfrm>
            <a:off x="685800" y="4800600"/>
            <a:ext cx="7827963" cy="1524000"/>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C00000"/>
                </a:solidFill>
                <a:effectLst/>
                <a:uLnTx/>
                <a:uFillTx/>
                <a:latin typeface="Algerian" pitchFamily="82" charset="0"/>
              </a:rPr>
              <a:t>Magister </a:t>
            </a:r>
            <a:r>
              <a:rPr kumimoji="0" lang="en-US" sz="3200" b="1" i="0" u="none" strike="noStrike" kern="1200" cap="none" spc="0" normalizeH="0" baseline="0" noProof="0" dirty="0" smtClean="0">
                <a:ln>
                  <a:noFill/>
                </a:ln>
                <a:solidFill>
                  <a:srgbClr val="C00000"/>
                </a:solidFill>
                <a:effectLst/>
                <a:uLnTx/>
                <a:uFillTx/>
                <a:latin typeface="Algerian" pitchFamily="82" charset="0"/>
              </a:rPr>
              <a:t>DESAIN</a:t>
            </a:r>
            <a:endParaRPr kumimoji="0" lang="id-ID" sz="32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1" i="0" u="none" strike="noStrike" kern="1200" cap="none" spc="0" normalizeH="0" baseline="0" noProof="0" dirty="0" smtClean="0">
                <a:ln>
                  <a:noFill/>
                </a:ln>
                <a:solidFill>
                  <a:srgbClr val="C00000"/>
                </a:solidFill>
                <a:effectLst/>
                <a:uLnTx/>
                <a:uFillTx/>
                <a:latin typeface="Algerian" pitchFamily="82" charset="0"/>
              </a:rPr>
              <a:t>Universitas Komputer Indonesia</a:t>
            </a:r>
            <a:endParaRPr kumimoji="0" lang="en-US" sz="3600" b="1" i="0" u="none" strike="noStrike" kern="1200" cap="none" spc="0" normalizeH="0" baseline="0" noProof="0" dirty="0" smtClean="0">
              <a:ln>
                <a:noFill/>
              </a:ln>
              <a:solidFill>
                <a:srgbClr val="C00000"/>
              </a:solidFill>
              <a:effectLst/>
              <a:uLnTx/>
              <a:uFillTx/>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pic>
        <p:nvPicPr>
          <p:cNvPr id="3074" name="Picture 2" descr="D:\Kuliah S2\Manajemen Proyek\PM-ACA Jeffrey K P\Scan10014.JPG"/>
          <p:cNvPicPr>
            <a:picLocks noChangeAspect="1" noChangeArrowheads="1"/>
          </p:cNvPicPr>
          <p:nvPr/>
        </p:nvPicPr>
        <p:blipFill>
          <a:blip r:embed="rId2" cstate="print"/>
          <a:srcRect l="47020" t="12116" r="7919" b="64365"/>
          <a:stretch>
            <a:fillRect/>
          </a:stretch>
        </p:blipFill>
        <p:spPr bwMode="auto">
          <a:xfrm>
            <a:off x="1295400" y="1295400"/>
            <a:ext cx="6629400" cy="47558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8" name="Picture 2" descr="D:\Kuliah S2\Manajemen Proyek\PM-ACA Jeffrey K P\Scan10015.JPG"/>
          <p:cNvPicPr>
            <a:picLocks noChangeAspect="1" noChangeArrowheads="1"/>
          </p:cNvPicPr>
          <p:nvPr/>
        </p:nvPicPr>
        <p:blipFill>
          <a:blip r:embed="rId2" cstate="print"/>
          <a:srcRect l="28408" t="11403" r="15756" b="50824"/>
          <a:stretch>
            <a:fillRect/>
          </a:stretch>
        </p:blipFill>
        <p:spPr bwMode="auto">
          <a:xfrm>
            <a:off x="2286000" y="1600200"/>
            <a:ext cx="4343400" cy="4038600"/>
          </a:xfrm>
          <a:prstGeom prst="rect">
            <a:avLst/>
          </a:prstGeom>
          <a:noFill/>
        </p:spPr>
      </p:pic>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1.gstatic.com/images?q=tbn:ANd9GcTDNejNO3e563_5IFWxLATyQWcvLQ4tsyMHqfd-ZxLi0R8N_uAsB5pPQw">
            <a:hlinkClick r:id="rId2"/>
          </p:cNvPr>
          <p:cNvPicPr>
            <a:picLocks noChangeAspect="1" noChangeArrowheads="1"/>
          </p:cNvPicPr>
          <p:nvPr/>
        </p:nvPicPr>
        <p:blipFill>
          <a:blip r:embed="rId3" cstate="print"/>
          <a:srcRect r="893" b="7938"/>
          <a:stretch>
            <a:fillRect/>
          </a:stretch>
        </p:blipFill>
        <p:spPr bwMode="auto">
          <a:xfrm>
            <a:off x="-1" y="0"/>
            <a:ext cx="9077093" cy="6705600"/>
          </a:xfrm>
          <a:prstGeom prst="rect">
            <a:avLst/>
          </a:prstGeom>
          <a:noFill/>
        </p:spPr>
      </p:pic>
      <p:sp>
        <p:nvSpPr>
          <p:cNvPr id="3" name="Title 1"/>
          <p:cNvSpPr txBox="1">
            <a:spLocks/>
          </p:cNvSpPr>
          <p:nvPr/>
        </p:nvSpPr>
        <p:spPr>
          <a:xfrm>
            <a:off x="457200" y="274638"/>
            <a:ext cx="8229600" cy="566896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8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ORGANIZATIONAL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solidFill>
                <a:srgbClr val="C00000"/>
              </a:solidFill>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STRUCTURE</a:t>
            </a:r>
            <a:endParaRPr kumimoji="0" lang="id-ID" sz="80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pic>
        <p:nvPicPr>
          <p:cNvPr id="5122" name="Picture 2" descr="D:\Kuliah S2\Manajemen Proyek\PM-ACA Jeffrey K P\Scan10016.JPG"/>
          <p:cNvPicPr>
            <a:picLocks noChangeAspect="1" noChangeArrowheads="1"/>
          </p:cNvPicPr>
          <p:nvPr/>
        </p:nvPicPr>
        <p:blipFill>
          <a:blip r:embed="rId2" cstate="print"/>
          <a:srcRect l="25445" t="5383" r="9414" b="68472"/>
          <a:stretch>
            <a:fillRect/>
          </a:stretch>
        </p:blipFill>
        <p:spPr bwMode="auto">
          <a:xfrm>
            <a:off x="990599" y="1447800"/>
            <a:ext cx="7458635"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Advantages</a:t>
            </a:r>
            <a:endParaRPr lang="id-ID" dirty="0"/>
          </a:p>
        </p:txBody>
      </p:sp>
      <p:sp>
        <p:nvSpPr>
          <p:cNvPr id="3" name="Content Placeholder 2"/>
          <p:cNvSpPr>
            <a:spLocks noGrp="1"/>
          </p:cNvSpPr>
          <p:nvPr>
            <p:ph idx="1"/>
          </p:nvPr>
        </p:nvSpPr>
        <p:spPr/>
        <p:txBody>
          <a:bodyPr/>
          <a:lstStyle/>
          <a:p>
            <a:r>
              <a:rPr lang="id-ID" dirty="0" smtClean="0"/>
              <a:t>No change</a:t>
            </a:r>
          </a:p>
          <a:p>
            <a:r>
              <a:rPr lang="id-ID" dirty="0" smtClean="0"/>
              <a:t>Flexibility</a:t>
            </a:r>
          </a:p>
          <a:p>
            <a:r>
              <a:rPr lang="id-ID" dirty="0" smtClean="0"/>
              <a:t>In-Depth Expertise</a:t>
            </a:r>
          </a:p>
          <a:p>
            <a:r>
              <a:rPr lang="id-ID" dirty="0" smtClean="0"/>
              <a:t>Easy Post-Project Transition</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Disadvantages</a:t>
            </a:r>
            <a:endParaRPr lang="id-ID" dirty="0"/>
          </a:p>
        </p:txBody>
      </p:sp>
      <p:sp>
        <p:nvSpPr>
          <p:cNvPr id="3" name="Content Placeholder 2"/>
          <p:cNvSpPr>
            <a:spLocks noGrp="1"/>
          </p:cNvSpPr>
          <p:nvPr>
            <p:ph idx="1"/>
          </p:nvPr>
        </p:nvSpPr>
        <p:spPr/>
        <p:txBody>
          <a:bodyPr/>
          <a:lstStyle/>
          <a:p>
            <a:r>
              <a:rPr lang="id-ID" dirty="0" smtClean="0"/>
              <a:t>Lack of Focus</a:t>
            </a:r>
          </a:p>
          <a:p>
            <a:r>
              <a:rPr lang="id-ID" dirty="0" smtClean="0"/>
              <a:t>Poor Integration</a:t>
            </a:r>
          </a:p>
          <a:p>
            <a:r>
              <a:rPr lang="id-ID" dirty="0" smtClean="0"/>
              <a:t>Slow </a:t>
            </a:r>
          </a:p>
          <a:p>
            <a:r>
              <a:rPr lang="id-ID" dirty="0" smtClean="0"/>
              <a:t>Lack of Ownership</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pic>
        <p:nvPicPr>
          <p:cNvPr id="29698" name="Picture 2" descr="http://www.icpsr.umich.edu/dpm/dpm-eng/images/navigation.jpg"/>
          <p:cNvPicPr>
            <a:picLocks noChangeAspect="1" noChangeArrowheads="1"/>
          </p:cNvPicPr>
          <p:nvPr/>
        </p:nvPicPr>
        <p:blipFill>
          <a:blip r:embed="rId2" cstate="print"/>
          <a:srcRect/>
          <a:stretch>
            <a:fillRect/>
          </a:stretch>
        </p:blipFill>
        <p:spPr bwMode="auto">
          <a:xfrm>
            <a:off x="2438400" y="4038600"/>
            <a:ext cx="4347275"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Projectized Organization Structure</a:t>
            </a:r>
            <a:endParaRPr lang="id-ID" dirty="0"/>
          </a:p>
        </p:txBody>
      </p:sp>
      <p:pic>
        <p:nvPicPr>
          <p:cNvPr id="4" name="Picture 2" descr="D:\Kuliah S2\Manajemen Proyek\PM-ACA Jeffrey K P\Scan10018.JPG"/>
          <p:cNvPicPr>
            <a:picLocks noChangeAspect="1" noChangeArrowheads="1"/>
          </p:cNvPicPr>
          <p:nvPr/>
        </p:nvPicPr>
        <p:blipFill>
          <a:blip r:embed="rId2" cstate="print"/>
          <a:srcRect l="23365" t="60711" r="8572" b="9318"/>
          <a:stretch>
            <a:fillRect/>
          </a:stretch>
        </p:blipFill>
        <p:spPr bwMode="auto">
          <a:xfrm>
            <a:off x="838200" y="1600200"/>
            <a:ext cx="7592646" cy="441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Advantage</a:t>
            </a:r>
            <a:endParaRPr lang="id-ID" dirty="0"/>
          </a:p>
        </p:txBody>
      </p:sp>
      <p:sp>
        <p:nvSpPr>
          <p:cNvPr id="3" name="Content Placeholder 2"/>
          <p:cNvSpPr>
            <a:spLocks noGrp="1"/>
          </p:cNvSpPr>
          <p:nvPr>
            <p:ph idx="1"/>
          </p:nvPr>
        </p:nvSpPr>
        <p:spPr/>
        <p:txBody>
          <a:bodyPr/>
          <a:lstStyle/>
          <a:p>
            <a:r>
              <a:rPr lang="id-ID" dirty="0" smtClean="0"/>
              <a:t>Simple</a:t>
            </a:r>
          </a:p>
          <a:p>
            <a:r>
              <a:rPr lang="id-ID" dirty="0" smtClean="0"/>
              <a:t>Fast</a:t>
            </a:r>
          </a:p>
          <a:p>
            <a:r>
              <a:rPr lang="id-ID" dirty="0" smtClean="0"/>
              <a:t>Cohesive</a:t>
            </a:r>
          </a:p>
          <a:p>
            <a:r>
              <a:rPr lang="id-ID" dirty="0" smtClean="0"/>
              <a:t>Cross-Functional Integration</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Disadvantage</a:t>
            </a:r>
            <a:endParaRPr lang="id-ID" dirty="0"/>
          </a:p>
        </p:txBody>
      </p:sp>
      <p:sp>
        <p:nvSpPr>
          <p:cNvPr id="3" name="Content Placeholder 2"/>
          <p:cNvSpPr>
            <a:spLocks noGrp="1"/>
          </p:cNvSpPr>
          <p:nvPr>
            <p:ph idx="1"/>
          </p:nvPr>
        </p:nvSpPr>
        <p:spPr/>
        <p:txBody>
          <a:bodyPr/>
          <a:lstStyle/>
          <a:p>
            <a:r>
              <a:rPr lang="id-ID" dirty="0" smtClean="0"/>
              <a:t>Expensive</a:t>
            </a:r>
          </a:p>
          <a:p>
            <a:r>
              <a:rPr lang="id-ID" dirty="0" smtClean="0"/>
              <a:t>Internal Strife</a:t>
            </a:r>
          </a:p>
          <a:p>
            <a:r>
              <a:rPr lang="id-ID" dirty="0" smtClean="0"/>
              <a:t>Limited Technological Expertise</a:t>
            </a:r>
          </a:p>
          <a:p>
            <a:r>
              <a:rPr lang="id-ID" dirty="0" smtClean="0"/>
              <a:t>Difficult Post-Project Transition.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latin typeface="Algerian" pitchFamily="82" charset="0"/>
              </a:rPr>
              <a:t>MATRIX STRUCTURE</a:t>
            </a:r>
            <a:endParaRPr lang="id-ID" sz="5400" dirty="0">
              <a:latin typeface="Algerian" pitchFamily="82" charset="0"/>
            </a:endParaRPr>
          </a:p>
        </p:txBody>
      </p:sp>
      <p:sp>
        <p:nvSpPr>
          <p:cNvPr id="4" name="Content Placeholder 2"/>
          <p:cNvSpPr>
            <a:spLocks noGrp="1"/>
          </p:cNvSpPr>
          <p:nvPr>
            <p:ph idx="1"/>
          </p:nvPr>
        </p:nvSpPr>
        <p:spPr/>
        <p:txBody>
          <a:bodyPr/>
          <a:lstStyle/>
          <a:p>
            <a:pPr>
              <a:buNone/>
            </a:pPr>
            <a:r>
              <a:rPr lang="id-ID" dirty="0" smtClean="0"/>
              <a:t>	</a:t>
            </a:r>
            <a:r>
              <a:rPr lang="id-ID" sz="4000" dirty="0" smtClean="0">
                <a:latin typeface="Algerian" pitchFamily="82" charset="0"/>
              </a:rPr>
              <a:t>Matrix management works, but it sure is difficult at time. All matrix managers must keep up their health and take Stress-Tabs.</a:t>
            </a:r>
          </a:p>
          <a:p>
            <a:pPr>
              <a:buNone/>
            </a:pPr>
            <a:endParaRPr lang="id-ID" sz="2400" dirty="0" smtClean="0">
              <a:latin typeface="Algerian" pitchFamily="82" charset="0"/>
            </a:endParaRPr>
          </a:p>
          <a:p>
            <a:pPr>
              <a:buNone/>
            </a:pPr>
            <a:r>
              <a:rPr lang="id-ID" sz="2000" dirty="0" smtClean="0">
                <a:latin typeface="Algerian" pitchFamily="82" charset="0"/>
              </a:rPr>
              <a:t>A PROJECT MANAGER</a:t>
            </a:r>
            <a:endParaRPr lang="id-ID" sz="2000" dirty="0">
              <a:latin typeface="Algerian"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Advantage</a:t>
            </a:r>
            <a:endParaRPr lang="id-ID" dirty="0"/>
          </a:p>
        </p:txBody>
      </p:sp>
      <p:sp>
        <p:nvSpPr>
          <p:cNvPr id="3" name="Content Placeholder 2"/>
          <p:cNvSpPr>
            <a:spLocks noGrp="1"/>
          </p:cNvSpPr>
          <p:nvPr>
            <p:ph idx="1"/>
          </p:nvPr>
        </p:nvSpPr>
        <p:spPr>
          <a:xfrm>
            <a:off x="1066800" y="1600200"/>
            <a:ext cx="7620000" cy="4525963"/>
          </a:xfrm>
        </p:spPr>
        <p:txBody>
          <a:bodyPr/>
          <a:lstStyle/>
          <a:p>
            <a:r>
              <a:rPr lang="id-ID" dirty="0" smtClean="0"/>
              <a:t>Efficient</a:t>
            </a:r>
          </a:p>
          <a:p>
            <a:r>
              <a:rPr lang="id-ID" dirty="0" smtClean="0"/>
              <a:t>Strong Project Focus</a:t>
            </a:r>
          </a:p>
          <a:p>
            <a:r>
              <a:rPr lang="id-ID" dirty="0" smtClean="0"/>
              <a:t>Easier Post-Project Transition</a:t>
            </a:r>
          </a:p>
          <a:p>
            <a:r>
              <a:rPr lang="id-ID" dirty="0" smtClean="0"/>
              <a:t>Flexible</a:t>
            </a:r>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Disadvantage</a:t>
            </a:r>
            <a:endParaRPr lang="id-ID" dirty="0"/>
          </a:p>
        </p:txBody>
      </p:sp>
      <p:sp>
        <p:nvSpPr>
          <p:cNvPr id="3" name="Content Placeholder 2"/>
          <p:cNvSpPr>
            <a:spLocks noGrp="1"/>
          </p:cNvSpPr>
          <p:nvPr>
            <p:ph idx="1"/>
          </p:nvPr>
        </p:nvSpPr>
        <p:spPr/>
        <p:txBody>
          <a:bodyPr/>
          <a:lstStyle/>
          <a:p>
            <a:r>
              <a:rPr lang="id-ID" dirty="0" smtClean="0"/>
              <a:t>Dysfunctional Conflict</a:t>
            </a:r>
          </a:p>
          <a:p>
            <a:r>
              <a:rPr lang="id-ID" dirty="0" smtClean="0"/>
              <a:t>Infighting</a:t>
            </a:r>
          </a:p>
          <a:p>
            <a:r>
              <a:rPr lang="id-ID" dirty="0" smtClean="0"/>
              <a:t>Stressfull</a:t>
            </a:r>
          </a:p>
          <a:p>
            <a:r>
              <a:rPr lang="id-ID" dirty="0" smtClean="0"/>
              <a:t>Slow</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t0.gstatic.com/images?q=tbn:ANd9GcRSda0TpZvrVYmeON3CS4g9-WXaD5HoskSjqBRrjp6EVB-Pa1gEIrpy6EU">
            <a:hlinkClick r:id="rId2"/>
          </p:cNvPr>
          <p:cNvPicPr>
            <a:picLocks noChangeAspect="1" noChangeArrowheads="1"/>
          </p:cNvPicPr>
          <p:nvPr/>
        </p:nvPicPr>
        <p:blipFill>
          <a:blip r:embed="rId3" cstate="print"/>
          <a:srcRect/>
          <a:stretch>
            <a:fillRect/>
          </a:stretch>
        </p:blipFill>
        <p:spPr bwMode="auto">
          <a:xfrm>
            <a:off x="1219200" y="0"/>
            <a:ext cx="6178373" cy="6858001"/>
          </a:xfrm>
          <a:prstGeom prst="rect">
            <a:avLst/>
          </a:prstGeom>
          <a:noFill/>
        </p:spPr>
      </p:pic>
      <p:sp>
        <p:nvSpPr>
          <p:cNvPr id="4" name="Title 1"/>
          <p:cNvSpPr txBox="1">
            <a:spLocks/>
          </p:cNvSpPr>
          <p:nvPr/>
        </p:nvSpPr>
        <p:spPr>
          <a:xfrm>
            <a:off x="457200" y="1905000"/>
            <a:ext cx="8229600" cy="449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7200" b="0" i="0" u="none" strike="noStrike" kern="1200" cap="none" spc="0" normalizeH="0" baseline="0" noProof="0" dirty="0" smtClean="0">
                <a:ln>
                  <a:noFill/>
                </a:ln>
                <a:solidFill>
                  <a:schemeClr val="tx1"/>
                </a:solidFill>
                <a:effectLst/>
                <a:uLnTx/>
                <a:uFillTx/>
                <a:latin typeface="Algerian" pitchFamily="82" charset="0"/>
                <a:ea typeface="+mj-ea"/>
                <a:cs typeface="+mj-cs"/>
              </a:rPr>
              <a:t>ORGANIZATIONAL CULTURE</a:t>
            </a:r>
            <a:endParaRPr kumimoji="0" lang="id-ID" sz="72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274638"/>
            <a:ext cx="8229600" cy="5897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9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7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9600" b="0" i="0" u="none" strike="noStrike" kern="1200" cap="none" spc="0" normalizeH="0" baseline="0" noProof="0" dirty="0" smtClean="0">
                <a:ln>
                  <a:noFill/>
                </a:ln>
                <a:solidFill>
                  <a:srgbClr val="00B050"/>
                </a:solidFill>
                <a:effectLst/>
                <a:uLnTx/>
                <a:uFillTx/>
                <a:latin typeface="Algerian" pitchFamily="82" charset="0"/>
                <a:ea typeface="+mj-ea"/>
                <a:cs typeface="+mj-cs"/>
              </a:rPr>
              <a:t>STRATEGY</a:t>
            </a:r>
            <a:endParaRPr kumimoji="0" lang="id-ID" sz="9600" b="0" i="0" u="none" strike="noStrike" kern="1200" cap="none" spc="0" normalizeH="0" baseline="0" noProof="0" dirty="0">
              <a:ln>
                <a:noFill/>
              </a:ln>
              <a:solidFill>
                <a:srgbClr val="00B05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RUIkLciRPipsFoUBOrr9cbLlI2qpqiNrvlJWTZrWfOzt7qBlUUq5GHLt8">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
        <p:nvSpPr>
          <p:cNvPr id="2" name="AutoShape 2" descr="http://cache.desktopnexus.com/thumbnails/203717-bigthumbnail.jpg"/>
          <p:cNvSpPr>
            <a:spLocks noChangeAspect="1" noChangeArrowheads="1"/>
          </p:cNvSpPr>
          <p:nvPr/>
        </p:nvSpPr>
        <p:spPr bwMode="auto">
          <a:xfrm>
            <a:off x="155575" y="-1279525"/>
            <a:ext cx="4286250" cy="2676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92067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6" name="Picture 2" descr="D:\Kuliah S2\Manajemen Proyek\PM-ACA Jeffrey K P\Scan10012.JPG"/>
          <p:cNvPicPr>
            <a:picLocks noChangeAspect="1" noChangeArrowheads="1"/>
          </p:cNvPicPr>
          <p:nvPr/>
        </p:nvPicPr>
        <p:blipFill>
          <a:blip r:embed="rId2" cstate="print"/>
          <a:srcRect l="49915" t="72222" r="11816" b="6667"/>
          <a:stretch>
            <a:fillRect/>
          </a:stretch>
        </p:blipFill>
        <p:spPr bwMode="auto">
          <a:xfrm>
            <a:off x="1752600" y="1371600"/>
            <a:ext cx="5426242" cy="4114800"/>
          </a:xfrm>
          <a:prstGeom prst="rect">
            <a:avLst/>
          </a:prstGeom>
          <a:noFill/>
        </p:spPr>
      </p:pic>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0" name="Picture 2" descr="D:\Kuliah S2\Manajemen Proyek\PM-ACA Jeffrey K P\Scan10013.JPG"/>
          <p:cNvPicPr>
            <a:picLocks noChangeAspect="1" noChangeArrowheads="1"/>
          </p:cNvPicPr>
          <p:nvPr/>
        </p:nvPicPr>
        <p:blipFill>
          <a:blip r:embed="rId2" cstate="print"/>
          <a:srcRect l="26449" t="12116" r="9877" b="48686"/>
          <a:stretch>
            <a:fillRect/>
          </a:stretch>
        </p:blipFill>
        <p:spPr bwMode="auto">
          <a:xfrm>
            <a:off x="1981200" y="1524000"/>
            <a:ext cx="4953000" cy="4191000"/>
          </a:xfrm>
          <a:prstGeom prst="rect">
            <a:avLst/>
          </a:prstGeom>
          <a:noFill/>
        </p:spPr>
      </p:pic>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c.europa.eu/enterprise/policies/sustainable-business/media/photos/corporate-social-responsibility_multi-stakeholder-forum.jpg"/>
          <p:cNvPicPr>
            <a:picLocks noChangeAspect="1" noChangeArrowheads="1"/>
          </p:cNvPicPr>
          <p:nvPr/>
        </p:nvPicPr>
        <p:blipFill>
          <a:blip r:embed="rId2" cstate="print"/>
          <a:srcRect/>
          <a:stretch>
            <a:fillRect/>
          </a:stretch>
        </p:blipFill>
        <p:spPr bwMode="auto">
          <a:xfrm>
            <a:off x="0" y="0"/>
            <a:ext cx="9203764" cy="6858000"/>
          </a:xfrm>
          <a:prstGeom prst="rect">
            <a:avLst/>
          </a:prstGeom>
          <a:noFill/>
        </p:spPr>
      </p:pic>
      <p:sp>
        <p:nvSpPr>
          <p:cNvPr id="3" name="Title 1"/>
          <p:cNvSpPr txBox="1">
            <a:spLocks/>
          </p:cNvSpPr>
          <p:nvPr/>
        </p:nvSpPr>
        <p:spPr>
          <a:xfrm>
            <a:off x="457200" y="1524000"/>
            <a:ext cx="8229600" cy="487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800" b="0" i="0" u="none" strike="noStrike" kern="1200" cap="none" spc="0" normalizeH="0" baseline="0" noProof="0" dirty="0" smtClean="0">
                <a:ln>
                  <a:noFill/>
                </a:ln>
                <a:solidFill>
                  <a:srgbClr val="C00000"/>
                </a:solidFill>
                <a:effectLst/>
                <a:uLnTx/>
                <a:uFillTx/>
                <a:latin typeface="Algerian" pitchFamily="82" charset="0"/>
                <a:ea typeface="+mj-ea"/>
                <a:cs typeface="+mj-cs"/>
              </a:rPr>
              <a:t>STAKEHOLDER</a:t>
            </a:r>
            <a:endParaRPr kumimoji="0" lang="id-ID" sz="88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367</Words>
  <Application>Microsoft Office PowerPoint</Application>
  <PresentationFormat>On-screen Show (4:3)</PresentationFormat>
  <Paragraphs>97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THE ORGANIZATIONAL CONTEXT STRATEGY, STRUCTURE, and CULTURE </vt:lpstr>
      <vt:lpstr>Slide 3</vt:lpstr>
      <vt:lpstr>STRATEGIC MANAGEMENT</vt:lpstr>
      <vt:lpstr>Slide 5</vt:lpstr>
      <vt:lpstr>PROJECTS REFLECT STRATEGY</vt:lpstr>
      <vt:lpstr>RELATIONSHIP OF STRATEGIC ELEMENTS</vt:lpstr>
      <vt:lpstr>ILLUSTRATING ALIGNMENT BETWEEN STRATEGIC ELEMENTS AND PROJECTS</vt:lpstr>
      <vt:lpstr>Slide 9</vt:lpstr>
      <vt:lpstr>PROJECT STAKEHOLDER</vt:lpstr>
      <vt:lpstr>PROJECT STAKEHOLDER RELATIONSHIP</vt:lpstr>
      <vt:lpstr>MANAGING STAKEHOLDER</vt:lpstr>
      <vt:lpstr>PROJECT STAKEHOLDER MANAGEMENT CYCLE</vt:lpstr>
      <vt:lpstr>Slide 14</vt:lpstr>
      <vt:lpstr>FORMS OF ORGANIZATIONAL STRUCTURE</vt:lpstr>
      <vt:lpstr>FORMS OF ORGANIZATIONAL STRUCTURE</vt:lpstr>
      <vt:lpstr>Example of Functional Organization</vt:lpstr>
      <vt:lpstr>Functional Organization Advantages</vt:lpstr>
      <vt:lpstr>Functional Organization Disadvantages</vt:lpstr>
      <vt:lpstr>Projectized Organization Structure</vt:lpstr>
      <vt:lpstr>Projectized Organization Structure - Advantage</vt:lpstr>
      <vt:lpstr>Projectized Organization Structure - Disadvantage</vt:lpstr>
      <vt:lpstr>MATRIX STRUCTURE</vt:lpstr>
      <vt:lpstr>Example of Matrix Organizations</vt:lpstr>
      <vt:lpstr>Matrix Structure Advantage</vt:lpstr>
      <vt:lpstr>Matrix Structure Disadvantage</vt:lpstr>
      <vt:lpstr>The Impact of Organizational Structure on Project Performance</vt:lpstr>
      <vt:lpstr>Slide 28</vt:lpstr>
      <vt:lpstr>Culture</vt:lpstr>
      <vt:lpstr>Key Factors that Affect the Development of Culture</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Herman</cp:lastModifiedBy>
  <cp:revision>72</cp:revision>
  <dcterms:created xsi:type="dcterms:W3CDTF">2011-02-11T03:03:21Z</dcterms:created>
  <dcterms:modified xsi:type="dcterms:W3CDTF">2015-03-11T02:19:03Z</dcterms:modified>
</cp:coreProperties>
</file>