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7" r:id="rId6"/>
    <p:sldId id="266" r:id="rId7"/>
    <p:sldId id="268" r:id="rId8"/>
    <p:sldId id="269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CA1DD-2CEB-41FC-B8BA-4BF963F996B7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BA12-1220-4E5A-9E3E-B395595A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271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CA1DD-2CEB-41FC-B8BA-4BF963F996B7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BA12-1220-4E5A-9E3E-B395595A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22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CA1DD-2CEB-41FC-B8BA-4BF963F996B7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BA12-1220-4E5A-9E3E-B395595A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8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CA1DD-2CEB-41FC-B8BA-4BF963F996B7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BA12-1220-4E5A-9E3E-B395595A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28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CA1DD-2CEB-41FC-B8BA-4BF963F996B7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BA12-1220-4E5A-9E3E-B395595A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34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CA1DD-2CEB-41FC-B8BA-4BF963F996B7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BA12-1220-4E5A-9E3E-B395595A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53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CA1DD-2CEB-41FC-B8BA-4BF963F996B7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BA12-1220-4E5A-9E3E-B395595A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17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CA1DD-2CEB-41FC-B8BA-4BF963F996B7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BA12-1220-4E5A-9E3E-B395595A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632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CA1DD-2CEB-41FC-B8BA-4BF963F996B7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BA12-1220-4E5A-9E3E-B395595A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57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CA1DD-2CEB-41FC-B8BA-4BF963F996B7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BA12-1220-4E5A-9E3E-B395595A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61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CA1DD-2CEB-41FC-B8BA-4BF963F996B7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BA12-1220-4E5A-9E3E-B395595A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966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CA1DD-2CEB-41FC-B8BA-4BF963F996B7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5BA12-1220-4E5A-9E3E-B395595A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0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0817" y="684480"/>
            <a:ext cx="9144000" cy="294736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BIROKRASI PEMERINTAHAN INDONESIA</a:t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oleh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: Nia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Karniawati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, S.IP.,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M.Si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31592"/>
            <a:ext cx="9144000" cy="1655762"/>
          </a:xfrm>
        </p:spPr>
        <p:txBody>
          <a:bodyPr>
            <a:noAutofit/>
          </a:bodyPr>
          <a:lstStyle/>
          <a:p>
            <a:pPr algn="r"/>
            <a:r>
              <a:rPr lang="en-US" sz="4800" dirty="0" smtClean="0">
                <a:solidFill>
                  <a:srgbClr val="FF0000"/>
                </a:solidFill>
              </a:rPr>
              <a:t>NEGARA BIROKRATIS</a:t>
            </a:r>
            <a:endParaRPr lang="en-US" sz="4800" dirty="0" smtClean="0">
              <a:solidFill>
                <a:srgbClr val="FF0000"/>
              </a:solidFill>
            </a:endParaRPr>
          </a:p>
          <a:p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564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138" y="244699"/>
            <a:ext cx="10515600" cy="930834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rgbClr val="C00000"/>
                </a:solidFill>
              </a:rPr>
              <a:t>BIROKRATISME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590" y="1175533"/>
            <a:ext cx="11319457" cy="526390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Peter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M.Blau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Birokrasi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adalah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tipe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organisasi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dirancang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untuk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menyelesaikan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tugas-tugas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administrative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skala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besar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cara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mengkoordinasi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pekerjaan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banyak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orang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secara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sistematis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Hegelian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Bureucracy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birokrasi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sebagai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institusi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menjembatani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civil society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the state.</a:t>
            </a:r>
          </a:p>
          <a:p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Pemikiran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Mark,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birokrasi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sebagai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state administration, yang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memainkan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peranan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sebagai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penindas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dari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kelas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kapitalis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Menurutnya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peran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birokrasi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bukan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sebagai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katalis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namun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sebagai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parasitic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misinya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mempertahankan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status quo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hubungan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sosial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eksploitatif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677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138" y="244699"/>
            <a:ext cx="10515600" cy="930834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rgbClr val="C00000"/>
                </a:solidFill>
              </a:rPr>
              <a:t>PANDANGAN SALAH TERHADAP BIROKRASI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590" y="1175533"/>
            <a:ext cx="11319457" cy="52639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Berdasarkan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hasil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penelitian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dari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Ivan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Illich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&amp; Barry Sander (1998)</a:t>
            </a:r>
          </a:p>
          <a:p>
            <a:pPr marL="514350" indent="-514350">
              <a:buAutoNum type="arabicParenR"/>
            </a:pP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Beureaucrazy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equals corruption</a:t>
            </a:r>
          </a:p>
          <a:p>
            <a:pPr marL="514350" indent="-514350">
              <a:buAutoNum type="arabicParenR"/>
            </a:pP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Beureaucrazy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equals inefficiency and incompetence</a:t>
            </a:r>
          </a:p>
          <a:p>
            <a:pPr marL="514350" indent="-514350">
              <a:buAutoNum type="arabicParenR"/>
            </a:pP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Beureaucrazy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equals size</a:t>
            </a:r>
          </a:p>
          <a:p>
            <a:pPr marL="514350" indent="-514350">
              <a:buAutoNum type="arabicParenR"/>
            </a:pP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Beureaucrazy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equals perfect administrative rationality</a:t>
            </a:r>
          </a:p>
          <a:p>
            <a:pPr marL="514350" indent="-514350">
              <a:buAutoNum type="arabicParenR"/>
            </a:pP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Beureaucrazy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equals something else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dikatakan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bahwa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: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Birokrasi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pelayanan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public yang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lamban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Birokrasi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inefisiensi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organisasi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514350" indent="-514350">
              <a:buAutoNum type="arabicParenR"/>
            </a:pP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019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138" y="244699"/>
            <a:ext cx="10515600" cy="930834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rgbClr val="C00000"/>
                </a:solidFill>
              </a:rPr>
              <a:t>KRITIK TERHADAP BIROKRASI DI INDONESIA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590" y="1175533"/>
            <a:ext cx="11319457" cy="52639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M.Irfan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Islamy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(1998)</a:t>
            </a:r>
          </a:p>
          <a:p>
            <a:pPr marL="514350" indent="-514350">
              <a:buAutoNum type="arabicParenR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Vested Interest (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kepentingan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politik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 marL="514350" indent="-514350">
              <a:buAutoNum type="arabicParenR"/>
            </a:pP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Lemahnya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proses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rekrutmen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514350" indent="-514350">
              <a:buAutoNum type="arabicParenR"/>
            </a:pP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Kaburnya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code of conduct (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kode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etik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 marL="514350" indent="-514350">
              <a:buAutoNum type="arabicParenR"/>
            </a:pP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Dikotomi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paradigma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manajemen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pelayanan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public</a:t>
            </a:r>
          </a:p>
          <a:p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dari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paradigma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Weberian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Taylorian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Fayolian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paradigma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 the art of governance &amp; craft of management</a:t>
            </a:r>
          </a:p>
          <a:p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Tidak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hanya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pencapaian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tujuan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 yang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efisien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efektif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 &amp;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ekonomis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 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bernuansa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 responsive, representative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dan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 responsible</a:t>
            </a:r>
          </a:p>
          <a:p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Perubahan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Paradigma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manajemen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pemerintahan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5)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Ketidakadilan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politik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kesejahteraan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pegawai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094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821" y="837127"/>
            <a:ext cx="11578106" cy="5808372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i="1" dirty="0" smtClean="0">
                <a:solidFill>
                  <a:srgbClr val="0070C0"/>
                </a:solidFill>
              </a:rPr>
              <a:t>1) Old </a:t>
            </a:r>
            <a:r>
              <a:rPr lang="en-US" i="1" dirty="0" err="1">
                <a:solidFill>
                  <a:srgbClr val="0070C0"/>
                </a:solidFill>
              </a:rPr>
              <a:t>Publik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Managemen</a:t>
            </a:r>
            <a:r>
              <a:rPr lang="en-US" i="1" dirty="0" smtClean="0">
                <a:solidFill>
                  <a:srgbClr val="0070C0"/>
                </a:solidFill>
              </a:rPr>
              <a:t> (OPM)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 err="1">
                <a:solidFill>
                  <a:srgbClr val="0070C0"/>
                </a:solidFill>
              </a:rPr>
              <a:t>Pertama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adanya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pemisahan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politik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administrasi</a:t>
            </a:r>
            <a:r>
              <a:rPr lang="en-US" dirty="0">
                <a:solidFill>
                  <a:srgbClr val="0070C0"/>
                </a:solidFill>
              </a:rPr>
              <a:t>. </a:t>
            </a:r>
            <a:r>
              <a:rPr lang="en-US" dirty="0" err="1">
                <a:solidFill>
                  <a:srgbClr val="0070C0"/>
                </a:solidFill>
              </a:rPr>
              <a:t>Administrasi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publik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tidak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secara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aktif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ektensif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terlibat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dalam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pembentukan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kebijakan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karena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tugas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utamanya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adalah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melaksanakan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kebijakan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penyedia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layanan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publik</a:t>
            </a:r>
            <a:r>
              <a:rPr lang="en-US" dirty="0">
                <a:solidFill>
                  <a:srgbClr val="0070C0"/>
                </a:solidFill>
              </a:rPr>
              <a:t>. </a:t>
            </a:r>
            <a:r>
              <a:rPr lang="en-US" dirty="0" err="1">
                <a:solidFill>
                  <a:srgbClr val="0070C0"/>
                </a:solidFill>
              </a:rPr>
              <a:t>Dalam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tugasnya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menampilkan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netralitas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profesioanalitas</a:t>
            </a:r>
            <a:r>
              <a:rPr lang="en-US" dirty="0">
                <a:solidFill>
                  <a:srgbClr val="0070C0"/>
                </a:solidFill>
              </a:rPr>
              <a:t>. 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err="1" smtClean="0">
                <a:solidFill>
                  <a:srgbClr val="0070C0"/>
                </a:solidFill>
              </a:rPr>
              <a:t>Kedua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selalu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mencapai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efisiensi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dalam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pelaksanaan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tugas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melalui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struktur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organisasi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ydang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terpadu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bersifat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hierarkhis</a:t>
            </a:r>
            <a:r>
              <a:rPr lang="en-US" dirty="0">
                <a:solidFill>
                  <a:srgbClr val="0070C0"/>
                </a:solidFill>
              </a:rPr>
              <a:t>. </a:t>
            </a:r>
            <a:r>
              <a:rPr lang="en-US" dirty="0" err="1">
                <a:solidFill>
                  <a:srgbClr val="0070C0"/>
                </a:solidFill>
              </a:rPr>
              <a:t>Orgnisasi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pubik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akan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efisien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dengan</a:t>
            </a:r>
            <a:r>
              <a:rPr lang="en-US" dirty="0">
                <a:solidFill>
                  <a:srgbClr val="0070C0"/>
                </a:solidFill>
              </a:rPr>
              <a:t> system yang </a:t>
            </a:r>
            <a:r>
              <a:rPr lang="en-US" dirty="0" err="1">
                <a:solidFill>
                  <a:srgbClr val="0070C0"/>
                </a:solidFill>
              </a:rPr>
              <a:t>tertutup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dimana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keterlibatan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warga</a:t>
            </a:r>
            <a:r>
              <a:rPr lang="en-US" dirty="0">
                <a:solidFill>
                  <a:srgbClr val="0070C0"/>
                </a:solidFill>
              </a:rPr>
              <a:t> Negara </a:t>
            </a:r>
            <a:r>
              <a:rPr lang="en-US" dirty="0" err="1">
                <a:solidFill>
                  <a:srgbClr val="0070C0"/>
                </a:solidFill>
              </a:rPr>
              <a:t>dalam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pemerintahan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dibatasi</a:t>
            </a:r>
            <a:r>
              <a:rPr lang="en-US" dirty="0">
                <a:solidFill>
                  <a:srgbClr val="0070C0"/>
                </a:solidFill>
              </a:rPr>
              <a:t>. </a:t>
            </a:r>
            <a:r>
              <a:rPr lang="en-US" dirty="0" err="1">
                <a:solidFill>
                  <a:srgbClr val="0070C0"/>
                </a:solidFill>
              </a:rPr>
              <a:t>Peran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utama</a:t>
            </a:r>
            <a:r>
              <a:rPr lang="en-US" dirty="0">
                <a:solidFill>
                  <a:srgbClr val="0070C0"/>
                </a:solidFill>
              </a:rPr>
              <a:t> administrator </a:t>
            </a:r>
            <a:r>
              <a:rPr lang="en-US" dirty="0" err="1">
                <a:solidFill>
                  <a:srgbClr val="0070C0"/>
                </a:solidFill>
              </a:rPr>
              <a:t>publik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dibatasi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hanya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dalam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bidang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perencanaan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perngorganisasian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pengelolaan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pegawai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pengarahan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pengkoordinasian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pelaporan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penganggaran</a:t>
            </a:r>
            <a:r>
              <a:rPr lang="en-US" dirty="0">
                <a:solidFill>
                  <a:srgbClr val="0070C0"/>
                </a:solidFill>
              </a:rPr>
              <a:t>.</a:t>
            </a:r>
          </a:p>
          <a:p>
            <a:pPr marL="0" lvl="0" indent="0">
              <a:buNone/>
            </a:pPr>
            <a:r>
              <a:rPr lang="en-US" i="1" dirty="0" smtClean="0">
                <a:solidFill>
                  <a:srgbClr val="0070C0"/>
                </a:solidFill>
              </a:rPr>
              <a:t>2) New </a:t>
            </a:r>
            <a:r>
              <a:rPr lang="en-US" i="1" dirty="0" err="1">
                <a:solidFill>
                  <a:srgbClr val="0070C0"/>
                </a:solidFill>
              </a:rPr>
              <a:t>Publik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Managemen</a:t>
            </a:r>
            <a:r>
              <a:rPr lang="en-US" i="1" dirty="0" smtClean="0">
                <a:solidFill>
                  <a:srgbClr val="0070C0"/>
                </a:solidFill>
              </a:rPr>
              <a:t> (NPM)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 err="1">
                <a:solidFill>
                  <a:srgbClr val="0070C0"/>
                </a:solidFill>
              </a:rPr>
              <a:t>Menggunakan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pendekatan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sektor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swasta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pendekatan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bisnis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dalam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dalam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sektor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publik</a:t>
            </a:r>
            <a:r>
              <a:rPr lang="en-US" dirty="0">
                <a:solidFill>
                  <a:srgbClr val="0070C0"/>
                </a:solidFill>
              </a:rPr>
              <a:t>.  </a:t>
            </a:r>
            <a:r>
              <a:rPr lang="en-US" dirty="0" err="1">
                <a:solidFill>
                  <a:srgbClr val="0070C0"/>
                </a:solidFill>
              </a:rPr>
              <a:t>Pada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paradigma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ini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terdapat</a:t>
            </a:r>
            <a:r>
              <a:rPr lang="en-US" dirty="0">
                <a:solidFill>
                  <a:srgbClr val="0070C0"/>
                </a:solidFill>
              </a:rPr>
              <a:t> 10 </a:t>
            </a:r>
            <a:r>
              <a:rPr lang="en-US" dirty="0" err="1">
                <a:solidFill>
                  <a:srgbClr val="0070C0"/>
                </a:solidFill>
              </a:rPr>
              <a:t>prinsip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i="1" dirty="0">
                <a:solidFill>
                  <a:srgbClr val="0070C0"/>
                </a:solidFill>
              </a:rPr>
              <a:t>reinventing government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karya</a:t>
            </a:r>
            <a:r>
              <a:rPr lang="en-US" dirty="0">
                <a:solidFill>
                  <a:srgbClr val="0070C0"/>
                </a:solidFill>
              </a:rPr>
              <a:t> Osborne &amp; </a:t>
            </a:r>
            <a:r>
              <a:rPr lang="en-US" dirty="0" err="1">
                <a:solidFill>
                  <a:srgbClr val="0070C0"/>
                </a:solidFill>
              </a:rPr>
              <a:t>Gaebler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dimana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warga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negara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dianggap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sebagai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pelanggan</a:t>
            </a:r>
            <a:r>
              <a:rPr lang="en-US" dirty="0">
                <a:solidFill>
                  <a:srgbClr val="0070C0"/>
                </a:solidFill>
              </a:rPr>
              <a:t>.</a:t>
            </a:r>
          </a:p>
          <a:p>
            <a:pPr marL="0" lvl="0" indent="0">
              <a:buNone/>
            </a:pPr>
            <a:r>
              <a:rPr lang="en-US" i="1" dirty="0" smtClean="0">
                <a:solidFill>
                  <a:srgbClr val="0070C0"/>
                </a:solidFill>
              </a:rPr>
              <a:t>3) New </a:t>
            </a:r>
            <a:r>
              <a:rPr lang="en-US" i="1" dirty="0">
                <a:solidFill>
                  <a:srgbClr val="0070C0"/>
                </a:solidFill>
              </a:rPr>
              <a:t>Public </a:t>
            </a:r>
            <a:r>
              <a:rPr lang="en-US" i="1" dirty="0" smtClean="0">
                <a:solidFill>
                  <a:srgbClr val="0070C0"/>
                </a:solidFill>
              </a:rPr>
              <a:t>Service (NPS)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 err="1">
                <a:solidFill>
                  <a:srgbClr val="0070C0"/>
                </a:solidFill>
              </a:rPr>
              <a:t>Warga</a:t>
            </a:r>
            <a:r>
              <a:rPr lang="en-US" dirty="0">
                <a:solidFill>
                  <a:srgbClr val="0070C0"/>
                </a:solidFill>
              </a:rPr>
              <a:t> Negara </a:t>
            </a:r>
            <a:r>
              <a:rPr lang="en-US" dirty="0" err="1">
                <a:solidFill>
                  <a:srgbClr val="0070C0"/>
                </a:solidFill>
              </a:rPr>
              <a:t>diposisikan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sebagai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pemilik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pemerintahan</a:t>
            </a:r>
            <a:r>
              <a:rPr lang="en-US" dirty="0">
                <a:solidFill>
                  <a:srgbClr val="0070C0"/>
                </a:solidFill>
              </a:rPr>
              <a:t> (</a:t>
            </a:r>
            <a:r>
              <a:rPr lang="en-US" i="1" dirty="0">
                <a:solidFill>
                  <a:srgbClr val="0070C0"/>
                </a:solidFill>
              </a:rPr>
              <a:t>owner of government</a:t>
            </a:r>
            <a:r>
              <a:rPr lang="en-US" dirty="0">
                <a:solidFill>
                  <a:srgbClr val="0070C0"/>
                </a:solidFill>
              </a:rPr>
              <a:t>) </a:t>
            </a:r>
            <a:r>
              <a:rPr lang="en-US" dirty="0" err="1">
                <a:solidFill>
                  <a:srgbClr val="0070C0"/>
                </a:solidFill>
              </a:rPr>
              <a:t>dan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mampu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bertindak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secara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bersama-sama</a:t>
            </a:r>
            <a:r>
              <a:rPr lang="en-US" dirty="0">
                <a:solidFill>
                  <a:srgbClr val="0070C0"/>
                </a:solidFill>
              </a:rPr>
              <a:t>. Administrator </a:t>
            </a:r>
            <a:r>
              <a:rPr lang="en-US" dirty="0" err="1">
                <a:solidFill>
                  <a:srgbClr val="0070C0"/>
                </a:solidFill>
              </a:rPr>
              <a:t>publik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harus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melibatkan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masyarakat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dalam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pemerintahan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bertugas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untuk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melayani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masyarakat</a:t>
            </a:r>
            <a:r>
              <a:rPr lang="en-US" dirty="0">
                <a:solidFill>
                  <a:srgbClr val="0070C0"/>
                </a:solidFill>
              </a:rPr>
              <a:t>. </a:t>
            </a: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09411" y="171942"/>
            <a:ext cx="10515600" cy="665185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PARADIGMA MANAJEMEN PEMERINTAHAN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223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5069103"/>
              </p:ext>
            </p:extLst>
          </p:nvPr>
        </p:nvGraphicFramePr>
        <p:xfrm>
          <a:off x="669702" y="424997"/>
          <a:ext cx="10818252" cy="6274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1220"/>
                <a:gridCol w="2790418"/>
                <a:gridCol w="2443307"/>
                <a:gridCol w="2443307"/>
              </a:tblGrid>
              <a:tr h="6810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00050" algn="l"/>
                          <a:tab pos="600075" algn="ctr"/>
                        </a:tabLst>
                      </a:pPr>
                      <a:r>
                        <a:rPr lang="en-US" sz="1600" dirty="0">
                          <a:effectLst/>
                        </a:rPr>
                        <a:t>		          </a:t>
                      </a:r>
                      <a:r>
                        <a:rPr lang="en-US" sz="1600" dirty="0" err="1">
                          <a:effectLst/>
                        </a:rPr>
                        <a:t>Jenis</a:t>
                      </a:r>
                      <a:endParaRPr lang="en-US" sz="16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                     </a:t>
                      </a:r>
                      <a:r>
                        <a:rPr lang="en-US" sz="1600" dirty="0" err="1">
                          <a:effectLst/>
                        </a:rPr>
                        <a:t>Birokrasi</a:t>
                      </a:r>
                      <a:endParaRPr lang="en-US" sz="16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Unsur-unsurnya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89" marR="81989" marT="40994" marB="4099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OPA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89" marR="81989" marT="40994" marB="4099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NPM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89" marR="81989" marT="40994" marB="4099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NPS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89" marR="81989" marT="40994" marB="40994"/>
                </a:tc>
              </a:tr>
              <a:tr h="48981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Tujuan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89" marR="81989" marT="40994" marB="4099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Efisiensi dan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Profesional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89" marR="81989" marT="40994" marB="4099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Pelayanan Prima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89" marR="81989" marT="40994" marB="4099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Kualitas Pelayanan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89" marR="81989" marT="40994" marB="40994"/>
                </a:tc>
              </a:tr>
              <a:tr h="48981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Insentif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89" marR="81989" marT="40994" marB="4099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Fungsional struktural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89" marR="81989" marT="40994" marB="4099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Sistem konsekuen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89" marR="81989" marT="40994" marB="4099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Fungsional  struktural swasta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89" marR="81989" marT="40994" marB="40994"/>
                </a:tc>
              </a:tr>
              <a:tr h="87237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Pertanggungjawaban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89" marR="81989" marT="40994" marB="4099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Pada klien  dan Konstituen secara hierarki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89" marR="81989" marT="40994" marB="4099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Pada Costumer  ala pasar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89" marR="81989" marT="40994" marB="4099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Pada Warga Negara (Citizens)  secara multidimensional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89" marR="81989" marT="40994" marB="40994"/>
                </a:tc>
              </a:tr>
              <a:tr h="48981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Kekuasaan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89" marR="81989" marT="40994" marB="4099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Pada Top Management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89" marR="81989" marT="40994" marB="4099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Pada Pekerja dan Pengguna Jasa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89" marR="81989" marT="40994" marB="4099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Pada Warga Negara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89" marR="81989" marT="40994" marB="40994"/>
                </a:tc>
              </a:tr>
              <a:tr h="489815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Budaya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89" marR="81989" marT="40994" marB="4099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Arogan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Rutin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89" marR="81989" marT="40994" marB="4099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Menyentuh hati,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Winning Minds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89" marR="81989" marT="40994" marB="4099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Ramah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Inovatif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89" marR="81989" marT="40994" marB="40994"/>
                </a:tc>
              </a:tr>
              <a:tr h="8723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Penekanan pada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Ketaatan menja-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lankan aturan dan efisiensi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89" marR="81989" marT="40994" marB="4099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Penekanan pada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Perombakan visi dan misi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89" marR="81989" marT="40994" marB="4099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Penekanan pada perombakan kultur pelayanan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89" marR="81989" marT="40994" marB="40994"/>
                </a:tc>
              </a:tr>
              <a:tr h="43499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Peran Pemerintah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89" marR="81989" marT="40994" marB="4099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Rowing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89" marR="81989" marT="40994" marB="4099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Steering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89" marR="81989" marT="40994" marB="4099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Serving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89" marR="81989" marT="40994" marB="40994"/>
                </a:tc>
              </a:tr>
              <a:tr h="87237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Konsep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Kepentingan</a:t>
                      </a:r>
                      <a:r>
                        <a:rPr lang="en-US" sz="1600" dirty="0">
                          <a:effectLst/>
                        </a:rPr>
                        <a:t>  </a:t>
                      </a:r>
                      <a:r>
                        <a:rPr lang="en-US" sz="1600" dirty="0" err="1">
                          <a:effectLst/>
                        </a:rPr>
                        <a:t>Publik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89" marR="81989" marT="40994" marB="4099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Tercermin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dlm</a:t>
                      </a:r>
                      <a:r>
                        <a:rPr lang="en-US" sz="1600" dirty="0">
                          <a:effectLst/>
                        </a:rPr>
                        <a:t> UU </a:t>
                      </a:r>
                      <a:r>
                        <a:rPr lang="en-US" sz="1600" dirty="0" err="1">
                          <a:effectLst/>
                        </a:rPr>
                        <a:t>yg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secara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politis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sudah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didesain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pemerintah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89" marR="81989" marT="40994" marB="4099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Merupakan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agregat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kepentingan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individu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89" marR="81989" marT="40994" marB="4099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Merupakan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hasil</a:t>
                      </a:r>
                      <a:r>
                        <a:rPr lang="en-US" sz="1600" dirty="0">
                          <a:effectLst/>
                        </a:rPr>
                        <a:t> dialog </a:t>
                      </a:r>
                      <a:r>
                        <a:rPr lang="en-US" sz="1600" dirty="0" err="1">
                          <a:effectLst/>
                        </a:rPr>
                        <a:t>mengenai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nilai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989" marR="81989" marT="40994" marB="4099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315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4698"/>
            <a:ext cx="10515600" cy="789167"/>
          </a:xfrm>
        </p:spPr>
        <p:txBody>
          <a:bodyPr/>
          <a:lstStyle/>
          <a:p>
            <a:pPr algn="r"/>
            <a:r>
              <a:rPr lang="en-US" dirty="0" err="1" smtClean="0">
                <a:solidFill>
                  <a:srgbClr val="FF0000"/>
                </a:solidFill>
              </a:rPr>
              <a:t>Hubungan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Birokrasi</a:t>
            </a:r>
            <a:r>
              <a:rPr lang="en-US" dirty="0" smtClean="0">
                <a:solidFill>
                  <a:srgbClr val="FF0000"/>
                </a:solidFill>
              </a:rPr>
              <a:t> &amp; </a:t>
            </a:r>
            <a:r>
              <a:rPr lang="en-US" dirty="0" err="1" smtClean="0">
                <a:solidFill>
                  <a:srgbClr val="FF0000"/>
                </a:solidFill>
              </a:rPr>
              <a:t>Politik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1033864"/>
            <a:ext cx="11694017" cy="557299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NETRALITAS BIROKRASI</a:t>
            </a:r>
          </a:p>
          <a:p>
            <a:r>
              <a:rPr lang="en-US" dirty="0" err="1" smtClean="0">
                <a:solidFill>
                  <a:srgbClr val="0070C0"/>
                </a:solidFill>
              </a:rPr>
              <a:t>Birokrasi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harus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bersikap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netral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dalam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politik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Karl Mark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Mencerminkan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pada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kelompok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masyarakat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saat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itu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 yang </a:t>
            </a:r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terbagi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atas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 particular interest (</a:t>
            </a:r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pengusaha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 &amp; </a:t>
            </a:r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profesi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) </a:t>
            </a:r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dan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 general interest (Negara </a:t>
            </a:r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dan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masyarakat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umum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Birokrasi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akan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mempunyai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makna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apabila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birokrasi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lebih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mengacu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pada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kekuasaan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. </a:t>
            </a:r>
          </a:p>
          <a:p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Hegel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</a:t>
            </a:r>
            <a:r>
              <a:rPr lang="en-US" dirty="0" err="1">
                <a:solidFill>
                  <a:srgbClr val="0070C0"/>
                </a:solidFill>
                <a:sym typeface="Wingdings" panose="05000000000000000000" pitchFamily="2" charset="2"/>
              </a:rPr>
              <a:t>B</a:t>
            </a:r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irokrasi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harus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berdiri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ditengah-tengah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 particular </a:t>
            </a:r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dan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 general interest (</a:t>
            </a:r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menjadi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penengahnya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)</a:t>
            </a:r>
          </a:p>
          <a:p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Guy Peters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Paradigma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 lama </a:t>
            </a:r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sektor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publik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 : </a:t>
            </a:r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Birokrasi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 yang </a:t>
            </a:r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tidak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memihak</a:t>
            </a:r>
            <a:endParaRPr lang="en-US" dirty="0" smtClean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Paradigma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baru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sektor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publik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 : </a:t>
            </a:r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Birokrasi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tidak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dapat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netral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.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026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411" y="101425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 smtClean="0">
                <a:solidFill>
                  <a:srgbClr val="FF0000"/>
                </a:solidFill>
              </a:rPr>
              <a:t>Netlalitas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Birokrasi</a:t>
            </a:r>
            <a:r>
              <a:rPr lang="en-US" sz="3200" dirty="0" smtClean="0">
                <a:solidFill>
                  <a:srgbClr val="FF0000"/>
                </a:solidFill>
              </a:rPr>
              <a:t> Indonesia</a:t>
            </a:r>
          </a:p>
          <a:p>
            <a:r>
              <a:rPr lang="en-US" sz="3200" dirty="0" err="1" smtClean="0">
                <a:solidFill>
                  <a:srgbClr val="0070C0"/>
                </a:solidFill>
              </a:rPr>
              <a:t>Secara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normatif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ada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aturannya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sz="3200" dirty="0" err="1" smtClean="0">
                <a:solidFill>
                  <a:srgbClr val="0070C0"/>
                </a:solidFill>
              </a:rPr>
              <a:t>Pada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kenyataannya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sulit</a:t>
            </a:r>
            <a:r>
              <a:rPr lang="en-US" sz="3200" dirty="0" smtClean="0">
                <a:solidFill>
                  <a:srgbClr val="0070C0"/>
                </a:solidFill>
              </a:rPr>
              <a:t> PNS </a:t>
            </a:r>
            <a:r>
              <a:rPr lang="en-US" sz="3200" dirty="0" err="1" smtClean="0">
                <a:solidFill>
                  <a:srgbClr val="0070C0"/>
                </a:solidFill>
              </a:rPr>
              <a:t>netral</a:t>
            </a:r>
            <a:r>
              <a:rPr lang="en-US" sz="3200" dirty="0" smtClean="0">
                <a:solidFill>
                  <a:srgbClr val="0070C0"/>
                </a:solidFill>
              </a:rPr>
              <a:t>, </a:t>
            </a:r>
            <a:r>
              <a:rPr lang="en-US" sz="3200" dirty="0" err="1" smtClean="0">
                <a:solidFill>
                  <a:srgbClr val="0070C0"/>
                </a:solidFill>
              </a:rPr>
              <a:t>karena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adanya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politisasi</a:t>
            </a:r>
            <a:r>
              <a:rPr lang="en-US" sz="3200" dirty="0" smtClean="0">
                <a:solidFill>
                  <a:srgbClr val="0070C0"/>
                </a:solidFill>
              </a:rPr>
              <a:t> PNS yang </a:t>
            </a:r>
            <a:r>
              <a:rPr lang="en-US" sz="3200" dirty="0" err="1" smtClean="0">
                <a:solidFill>
                  <a:srgbClr val="0070C0"/>
                </a:solidFill>
              </a:rPr>
              <a:t>menyebabkan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sulit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terciptanya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netralitas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birokrasi</a:t>
            </a:r>
            <a:endParaRPr lang="en-US" sz="3200" dirty="0" smtClean="0">
              <a:solidFill>
                <a:srgbClr val="0070C0"/>
              </a:solidFill>
            </a:endParaRPr>
          </a:p>
          <a:p>
            <a:r>
              <a:rPr lang="en-US" sz="3200" dirty="0" err="1" smtClean="0">
                <a:solidFill>
                  <a:srgbClr val="0070C0"/>
                </a:solidFill>
              </a:rPr>
              <a:t>Baik</a:t>
            </a:r>
            <a:r>
              <a:rPr lang="en-US" sz="3200" dirty="0" smtClean="0">
                <a:solidFill>
                  <a:srgbClr val="0070C0"/>
                </a:solidFill>
              </a:rPr>
              <a:t> di </a:t>
            </a:r>
            <a:r>
              <a:rPr lang="en-US" sz="3200" dirty="0" err="1" smtClean="0">
                <a:solidFill>
                  <a:srgbClr val="0070C0"/>
                </a:solidFill>
              </a:rPr>
              <a:t>pusat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maupun</a:t>
            </a:r>
            <a:r>
              <a:rPr lang="en-US" sz="3200" dirty="0" smtClean="0">
                <a:solidFill>
                  <a:srgbClr val="0070C0"/>
                </a:solidFill>
              </a:rPr>
              <a:t> di </a:t>
            </a:r>
            <a:r>
              <a:rPr lang="en-US" sz="3200" dirty="0" err="1" smtClean="0">
                <a:solidFill>
                  <a:srgbClr val="0070C0"/>
                </a:solidFill>
              </a:rPr>
              <a:t>daerah</a:t>
            </a:r>
            <a:r>
              <a:rPr lang="en-US" sz="3200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34888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41231" y="2503018"/>
            <a:ext cx="10515600" cy="1325563"/>
          </a:xfrm>
        </p:spPr>
        <p:txBody>
          <a:bodyPr/>
          <a:lstStyle/>
          <a:p>
            <a:pPr algn="r"/>
            <a:r>
              <a:rPr lang="en-US" dirty="0" err="1" smtClean="0"/>
              <a:t>Hatur</a:t>
            </a:r>
            <a:r>
              <a:rPr lang="en-US" dirty="0" smtClean="0"/>
              <a:t> </a:t>
            </a:r>
            <a:r>
              <a:rPr lang="en-US" dirty="0" err="1"/>
              <a:t>N</a:t>
            </a:r>
            <a:r>
              <a:rPr lang="en-US" dirty="0" err="1" smtClean="0"/>
              <a:t>uhun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997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620</Words>
  <Application>Microsoft Office PowerPoint</Application>
  <PresentationFormat>Widescreen</PresentationFormat>
  <Paragraphs>94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 Theme</vt:lpstr>
      <vt:lpstr>BIROKRASI PEMERINTAHAN INDONESIA oleh : Nia Karniawati, S.IP.,M.Si.</vt:lpstr>
      <vt:lpstr>BIROKRATISME</vt:lpstr>
      <vt:lpstr>PANDANGAN SALAH TERHADAP BIROKRASI</vt:lpstr>
      <vt:lpstr>KRITIK TERHADAP BIROKRASI DI INDONESIA</vt:lpstr>
      <vt:lpstr>PARADIGMA MANAJEMEN PEMERINTAHAN</vt:lpstr>
      <vt:lpstr>PowerPoint Presentation</vt:lpstr>
      <vt:lpstr>Hubungan Birokrasi &amp; Politik </vt:lpstr>
      <vt:lpstr>PowerPoint Presentation</vt:lpstr>
      <vt:lpstr>Hatur Nuhun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BIROKRASI PEMERINTAHAN INDONESIA</dc:title>
  <dc:creator>V5V5Aspire</dc:creator>
  <cp:lastModifiedBy>V5V5Aspire</cp:lastModifiedBy>
  <cp:revision>20</cp:revision>
  <dcterms:created xsi:type="dcterms:W3CDTF">2014-03-19T02:30:05Z</dcterms:created>
  <dcterms:modified xsi:type="dcterms:W3CDTF">2014-03-25T08:15:27Z</dcterms:modified>
</cp:coreProperties>
</file>