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366" r:id="rId2"/>
    <p:sldId id="349" r:id="rId3"/>
    <p:sldId id="318" r:id="rId4"/>
    <p:sldId id="319" r:id="rId5"/>
    <p:sldId id="367" r:id="rId6"/>
    <p:sldId id="368" r:id="rId7"/>
    <p:sldId id="369" r:id="rId8"/>
    <p:sldId id="371" r:id="rId9"/>
    <p:sldId id="370" r:id="rId10"/>
    <p:sldId id="362" r:id="rId11"/>
    <p:sldId id="372" r:id="rId12"/>
    <p:sldId id="364"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70" d="100"/>
          <a:sy n="70" d="100"/>
        </p:scale>
        <p:origin x="-5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8181DD-E1D3-4797-A219-CA0D1831D056}" type="datetimeFigureOut">
              <a:rPr lang="id-ID" smtClean="0"/>
              <a:pPr/>
              <a:t>02/09/2014</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F29514-1D7B-44F7-874E-57FEC996C74C}" type="slidenum">
              <a:rPr lang="id-ID" smtClean="0"/>
              <a:pPr/>
              <a:t>‹#›</a:t>
            </a:fld>
            <a:endParaRPr lang="id-ID"/>
          </a:p>
        </p:txBody>
      </p:sp>
    </p:spTree>
    <p:extLst>
      <p:ext uri="{BB962C8B-B14F-4D97-AF65-F5344CB8AC3E}">
        <p14:creationId xmlns="" xmlns:p14="http://schemas.microsoft.com/office/powerpoint/2010/main" val="2121540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2" name="Footer Placeholder 1"/>
          <p:cNvSpPr>
            <a:spLocks noGrp="1"/>
          </p:cNvSpPr>
          <p:nvPr>
            <p:ph type="ftr" sz="quarter" idx="11"/>
          </p:nvPr>
        </p:nvSpPr>
        <p:spPr/>
        <p:txBody>
          <a:bodyPr/>
          <a:lstStyle/>
          <a:p>
            <a:endParaRPr lang="id-ID"/>
          </a:p>
        </p:txBody>
      </p:sp>
      <p:sp>
        <p:nvSpPr>
          <p:cNvPr id="15" name="Slide Number Placeholder 14"/>
          <p:cNvSpPr>
            <a:spLocks noGrp="1"/>
          </p:cNvSpPr>
          <p:nvPr>
            <p:ph type="sldNum" sz="quarter" idx="12"/>
          </p:nvPr>
        </p:nvSpPr>
        <p:spPr>
          <a:xfrm>
            <a:off x="8229600" y="6473952"/>
            <a:ext cx="758952" cy="246888"/>
          </a:xfrm>
        </p:spPr>
        <p:txBody>
          <a:bodyPr/>
          <a:lstStyle/>
          <a:p>
            <a:fld id="{38DEBBB1-B72D-422C-B39D-5AEE68A51531}"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8DEBBB1-B72D-422C-B39D-5AEE68A51531}"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8DEBBB1-B72D-422C-B39D-5AEE68A51531}"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19" name="Footer Placeholder 18"/>
          <p:cNvSpPr>
            <a:spLocks noGrp="1"/>
          </p:cNvSpPr>
          <p:nvPr>
            <p:ph type="ftr" sz="quarter" idx="11"/>
          </p:nvPr>
        </p:nvSpPr>
        <p:spPr>
          <a:xfrm>
            <a:off x="3581400" y="76200"/>
            <a:ext cx="2895600" cy="288925"/>
          </a:xfrm>
        </p:spPr>
        <p:txBody>
          <a:bodyPr/>
          <a:lstStyle/>
          <a:p>
            <a:endParaRPr lang="id-ID"/>
          </a:p>
        </p:txBody>
      </p:sp>
      <p:sp>
        <p:nvSpPr>
          <p:cNvPr id="16" name="Slide Number Placeholder 15"/>
          <p:cNvSpPr>
            <a:spLocks noGrp="1"/>
          </p:cNvSpPr>
          <p:nvPr>
            <p:ph type="sldNum" sz="quarter" idx="12"/>
          </p:nvPr>
        </p:nvSpPr>
        <p:spPr>
          <a:xfrm>
            <a:off x="8229600" y="6473952"/>
            <a:ext cx="758952" cy="246888"/>
          </a:xfrm>
        </p:spPr>
        <p:txBody>
          <a:bodyPr/>
          <a:lstStyle/>
          <a:p>
            <a:fld id="{38DEBBB1-B72D-422C-B39D-5AEE68A51531}"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11" name="Footer Placeholder 10"/>
          <p:cNvSpPr>
            <a:spLocks noGrp="1"/>
          </p:cNvSpPr>
          <p:nvPr>
            <p:ph type="ftr" sz="quarter" idx="11"/>
          </p:nvPr>
        </p:nvSpPr>
        <p:spPr/>
        <p:txBody>
          <a:bodyPr/>
          <a:lstStyle/>
          <a:p>
            <a:endParaRPr lang="id-ID"/>
          </a:p>
        </p:txBody>
      </p:sp>
      <p:sp>
        <p:nvSpPr>
          <p:cNvPr id="16" name="Slide Number Placeholder 15"/>
          <p:cNvSpPr>
            <a:spLocks noGrp="1"/>
          </p:cNvSpPr>
          <p:nvPr>
            <p:ph type="sldNum" sz="quarter" idx="12"/>
          </p:nvPr>
        </p:nvSpPr>
        <p:spPr/>
        <p:txBody>
          <a:bodyPr/>
          <a:lstStyle/>
          <a:p>
            <a:fld id="{38DEBBB1-B72D-422C-B39D-5AEE68A51531}" type="slidenum">
              <a:rPr lang="id-ID" smtClean="0"/>
              <a:pPr/>
              <a:t>‹#›</a:t>
            </a:fld>
            <a:endParaRPr lang="id-ID"/>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10" name="Footer Placeholder 9"/>
          <p:cNvSpPr>
            <a:spLocks noGrp="1"/>
          </p:cNvSpPr>
          <p:nvPr>
            <p:ph type="ftr" sz="quarter" idx="11"/>
          </p:nvPr>
        </p:nvSpPr>
        <p:spPr/>
        <p:txBody>
          <a:bodyPr/>
          <a:lstStyle/>
          <a:p>
            <a:endParaRPr lang="id-ID"/>
          </a:p>
        </p:txBody>
      </p:sp>
      <p:sp>
        <p:nvSpPr>
          <p:cNvPr id="31" name="Slide Number Placeholder 30"/>
          <p:cNvSpPr>
            <a:spLocks noGrp="1"/>
          </p:cNvSpPr>
          <p:nvPr>
            <p:ph type="sldNum" sz="quarter" idx="12"/>
          </p:nvPr>
        </p:nvSpPr>
        <p:spPr/>
        <p:txBody>
          <a:bodyPr/>
          <a:lstStyle/>
          <a:p>
            <a:fld id="{38DEBBB1-B72D-422C-B39D-5AEE68A51531}"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229600" y="6477000"/>
            <a:ext cx="762000" cy="246888"/>
          </a:xfrm>
        </p:spPr>
        <p:txBody>
          <a:bodyPr/>
          <a:lstStyle/>
          <a:p>
            <a:fld id="{38DEBBB1-B72D-422C-B39D-5AEE68A51531}" type="slidenum">
              <a:rPr lang="id-ID" smtClean="0"/>
              <a:pPr/>
              <a:t>‹#›</a:t>
            </a:fld>
            <a:endParaRPr lang="id-ID"/>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21" name="Footer Placeholder 20"/>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8DEBBB1-B72D-422C-B39D-5AEE68A51531}"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24" name="Footer Placeholder 23"/>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8DEBBB1-B72D-422C-B39D-5AEE68A51531}"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29" name="Footer Placeholder 28"/>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8DEBBB1-B72D-422C-B39D-5AEE68A51531}"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D4F71853-B169-4D8B-B4CA-D3C1DE12434D}" type="datetimeFigureOut">
              <a:rPr lang="id-ID" smtClean="0"/>
              <a:pPr/>
              <a:t>02/09/2014</a:t>
            </a:fld>
            <a:endParaRPr lang="id-ID"/>
          </a:p>
        </p:txBody>
      </p:sp>
      <p:sp>
        <p:nvSpPr>
          <p:cNvPr id="5" name="Footer Placeholder 4"/>
          <p:cNvSpPr>
            <a:spLocks noGrp="1"/>
          </p:cNvSpPr>
          <p:nvPr>
            <p:ph type="ftr" sz="quarter" idx="11"/>
          </p:nvPr>
        </p:nvSpPr>
        <p:spPr/>
        <p:txBody>
          <a:bodyPr/>
          <a:lstStyle/>
          <a:p>
            <a:endParaRPr lang="id-ID"/>
          </a:p>
        </p:txBody>
      </p:sp>
      <p:sp>
        <p:nvSpPr>
          <p:cNvPr id="31" name="Slide Number Placeholder 30"/>
          <p:cNvSpPr>
            <a:spLocks noGrp="1"/>
          </p:cNvSpPr>
          <p:nvPr>
            <p:ph type="sldNum" sz="quarter" idx="12"/>
          </p:nvPr>
        </p:nvSpPr>
        <p:spPr/>
        <p:txBody>
          <a:bodyPr/>
          <a:lstStyle/>
          <a:p>
            <a:fld id="{38DEBBB1-B72D-422C-B39D-5AEE68A51531}" type="slidenum">
              <a:rPr lang="id-ID" smtClean="0"/>
              <a:pPr/>
              <a:t>‹#›</a:t>
            </a:fld>
            <a:endParaRPr lang="id-ID"/>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4F71853-B169-4D8B-B4CA-D3C1DE12434D}" type="datetimeFigureOut">
              <a:rPr lang="id-ID" smtClean="0"/>
              <a:pPr/>
              <a:t>02/09/2014</a:t>
            </a:fld>
            <a:endParaRPr lang="id-ID"/>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d-ID"/>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8DEBBB1-B72D-422C-B39D-5AEE68A51531}" type="slidenum">
              <a:rPr lang="id-ID" smtClean="0"/>
              <a:pPr/>
              <a:t>‹#›</a:t>
            </a:fld>
            <a:endParaRPr lang="id-ID"/>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id/imgres?imgurl=http://elowpii189.files.wordpress.com/2011/06/thank_you_comment_21.jpg&amp;imgrefurl=http://elowpii189.wordpress.com/2011/06/08/thank-you-sorry-_/&amp;usg=__Dxgbbd5Cvalr0wUh0wa8_SdtmwE=&amp;h=335&amp;w=500&amp;sz=67&amp;hl=id&amp;start=3&amp;zoom=1&amp;tbnid=Am7leKEWCo1NjM:&amp;tbnh=87&amp;tbnw=130&amp;ei=voeWTqL-KYf4rQfOk7SBBA&amp;prev=/images?q=thank+you&amp;hl=id&amp;sa=X&amp;tbm=isch&amp;itbs=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LAVA design for Green Climate Fund building"/>
          <p:cNvPicPr>
            <a:picLocks noChangeAspect="1" noChangeArrowheads="1"/>
          </p:cNvPicPr>
          <p:nvPr/>
        </p:nvPicPr>
        <p:blipFill>
          <a:blip r:embed="rId2" cstate="print"/>
          <a:srcRect/>
          <a:stretch>
            <a:fillRect/>
          </a:stretch>
        </p:blipFill>
        <p:spPr bwMode="auto">
          <a:xfrm>
            <a:off x="0" y="0"/>
            <a:ext cx="9153144" cy="6858000"/>
          </a:xfrm>
          <a:prstGeom prst="rect">
            <a:avLst/>
          </a:prstGeom>
          <a:noFill/>
        </p:spPr>
      </p:pic>
      <p:sp>
        <p:nvSpPr>
          <p:cNvPr id="5" name="Title 1"/>
          <p:cNvSpPr txBox="1">
            <a:spLocks/>
          </p:cNvSpPr>
          <p:nvPr/>
        </p:nvSpPr>
        <p:spPr>
          <a:xfrm>
            <a:off x="304800" y="426422"/>
            <a:ext cx="8686800" cy="8382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400" b="1" i="0" u="none" strike="noStrike" kern="1200" cap="all" spc="0" normalizeH="0" baseline="0" noProof="0" dirty="0" smtClean="0">
                <a:ln>
                  <a:noFill/>
                </a:ln>
                <a:solidFill>
                  <a:srgbClr val="FF0000"/>
                </a:solidFill>
                <a:effectLst>
                  <a:reflection blurRad="12700" stA="48000" endA="300" endPos="55000" dir="5400000" sy="-90000" algn="bl" rotWithShape="0"/>
                </a:effectLst>
                <a:uLnTx/>
                <a:uFillTx/>
                <a:latin typeface="+mj-lt"/>
                <a:ea typeface="+mj-ea"/>
                <a:cs typeface="+mj-cs"/>
              </a:rPr>
              <a:t>SCOPE MANAGEMENT</a:t>
            </a:r>
            <a:endParaRPr kumimoji="0" lang="id-ID" sz="4400" b="1" i="0" u="none" strike="noStrike" kern="1200" cap="all" spc="0" normalizeH="0" baseline="0" noProof="0" dirty="0">
              <a:ln>
                <a:noFill/>
              </a:ln>
              <a:solidFill>
                <a:srgbClr val="FF0000"/>
              </a:solidFill>
              <a:effectLst>
                <a:reflection blurRad="12700" stA="48000" endA="300" endPos="55000" dir="5400000" sy="-90000" algn="bl" rotWithShape="0"/>
              </a:effectLst>
              <a:uLnTx/>
              <a:uFillTx/>
              <a:latin typeface="+mj-lt"/>
              <a:ea typeface="+mj-ea"/>
              <a:cs typeface="+mj-cs"/>
            </a:endParaRPr>
          </a:p>
        </p:txBody>
      </p:sp>
      <p:sp>
        <p:nvSpPr>
          <p:cNvPr id="6" name="Rectangle 3"/>
          <p:cNvSpPr txBox="1">
            <a:spLocks noChangeArrowheads="1"/>
          </p:cNvSpPr>
          <p:nvPr/>
        </p:nvSpPr>
        <p:spPr>
          <a:xfrm>
            <a:off x="762000" y="3322022"/>
            <a:ext cx="7827963" cy="1524000"/>
          </a:xfrm>
          <a:prstGeom prst="rect">
            <a:avLst/>
          </a:prstGeom>
        </p:spPr>
        <p:txBody>
          <a:bodyPr>
            <a:normAutofit fontScale="77500" lnSpcReduction="20000"/>
          </a:bodyPr>
          <a:lstStyle/>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noProof="0" dirty="0" smtClean="0">
                <a:ln>
                  <a:noFill/>
                </a:ln>
                <a:solidFill>
                  <a:srgbClr val="7030A0"/>
                </a:solidFill>
                <a:effectLst/>
                <a:uLnTx/>
                <a:uFillTx/>
                <a:latin typeface="+mn-lt"/>
                <a:ea typeface="+mn-ea"/>
                <a:cs typeface="+mn-cs"/>
              </a:rPr>
              <a:t>Project Management</a:t>
            </a:r>
            <a:endParaRPr kumimoji="0" lang="id-ID" sz="4000" b="1" i="0" u="none" strike="noStrike" kern="1200" cap="none" spc="0" normalizeH="0" baseline="0" noProof="0" dirty="0" smtClean="0">
              <a:ln>
                <a:noFill/>
              </a:ln>
              <a:solidFill>
                <a:srgbClr val="7030A0"/>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002060"/>
                </a:solidFill>
                <a:effectLst/>
                <a:uLnTx/>
                <a:uFillTx/>
                <a:latin typeface="+mn-lt"/>
                <a:ea typeface="+mn-ea"/>
                <a:cs typeface="+mn-cs"/>
              </a:rPr>
              <a:t>Magister </a:t>
            </a:r>
            <a:r>
              <a:rPr kumimoji="0" lang="en-US" sz="4000" b="1" i="0" u="none" strike="noStrike" kern="1200" cap="none" spc="0" normalizeH="0" baseline="0" noProof="0" dirty="0" err="1" smtClean="0">
                <a:ln>
                  <a:noFill/>
                </a:ln>
                <a:solidFill>
                  <a:srgbClr val="002060"/>
                </a:solidFill>
                <a:effectLst/>
                <a:uLnTx/>
                <a:uFillTx/>
                <a:latin typeface="+mn-lt"/>
                <a:ea typeface="+mn-ea"/>
                <a:cs typeface="+mn-cs"/>
              </a:rPr>
              <a:t>aDesain</a:t>
            </a:r>
            <a:endParaRPr kumimoji="0" lang="id-ID" sz="4000" b="1" i="0" u="none" strike="noStrike" kern="1200" cap="none" spc="0" normalizeH="0" baseline="0" noProof="0" dirty="0" smtClean="0">
              <a:ln>
                <a:noFill/>
              </a:ln>
              <a:solidFill>
                <a:srgbClr val="002060"/>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
                <a:schemeClr val="accent1"/>
              </a:buClr>
              <a:buSzPct val="70000"/>
              <a:tabLst/>
              <a:defRPr/>
            </a:pPr>
            <a:r>
              <a:rPr kumimoji="0" lang="id-ID" sz="4000" b="1" i="0" u="none" strike="noStrike" kern="1200" cap="none" spc="0" normalizeH="0" baseline="0" noProof="0" dirty="0" smtClean="0">
                <a:ln>
                  <a:noFill/>
                </a:ln>
                <a:solidFill>
                  <a:srgbClr val="002060"/>
                </a:solidFill>
                <a:effectLst/>
                <a:uLnTx/>
                <a:uFillTx/>
                <a:latin typeface="+mn-lt"/>
                <a:ea typeface="+mn-ea"/>
                <a:cs typeface="+mn-cs"/>
              </a:rPr>
              <a:t>Universitas Komputer Indonesia</a:t>
            </a:r>
            <a:endParaRPr kumimoji="0" lang="en-US" sz="4000" b="1" i="0" u="none" strike="noStrike" kern="1200" cap="none" spc="0" normalizeH="0" baseline="0" noProof="0" dirty="0" smtClean="0">
              <a:ln>
                <a:noFill/>
              </a:ln>
              <a:solidFill>
                <a:srgbClr val="002060"/>
              </a:solidFill>
              <a:effectLst/>
              <a:uLnTx/>
              <a:uFillTx/>
              <a:latin typeface="+mn-lt"/>
              <a:ea typeface="+mn-ea"/>
              <a:cs typeface="+mn-cs"/>
            </a:endParaRPr>
          </a:p>
        </p:txBody>
      </p:sp>
      <p:sp>
        <p:nvSpPr>
          <p:cNvPr id="7" name="Rectangle 6"/>
          <p:cNvSpPr/>
          <p:nvPr/>
        </p:nvSpPr>
        <p:spPr>
          <a:xfrm>
            <a:off x="2286000" y="5873115"/>
            <a:ext cx="4800600" cy="984885"/>
          </a:xfrm>
          <a:prstGeom prst="rect">
            <a:avLst/>
          </a:prstGeom>
        </p:spPr>
        <p:txBody>
          <a:bodyPr wrap="square">
            <a:spAutoFit/>
          </a:bodyPr>
          <a:lstStyle/>
          <a:p>
            <a:pPr lvl="0" algn="ctr">
              <a:spcBef>
                <a:spcPct val="0"/>
              </a:spcBef>
              <a:defRPr/>
            </a:pPr>
            <a:r>
              <a:rPr lang="id-ID" sz="2000" cap="all" dirty="0" smtClean="0">
                <a:solidFill>
                  <a:schemeClr val="accent6">
                    <a:lumMod val="40000"/>
                    <a:lumOff val="60000"/>
                  </a:schemeClr>
                </a:solidFill>
                <a:effectLst>
                  <a:reflection blurRad="12700" stA="48000" endA="300" endPos="55000" dir="5400000" sy="-90000" algn="bl" rotWithShape="0"/>
                </a:effectLst>
              </a:rPr>
              <a:t>Source:</a:t>
            </a:r>
            <a:endParaRPr lang="en-US" sz="2000" cap="all" dirty="0" smtClean="0">
              <a:solidFill>
                <a:schemeClr val="accent6">
                  <a:lumMod val="40000"/>
                  <a:lumOff val="60000"/>
                </a:schemeClr>
              </a:solidFill>
              <a:effectLst>
                <a:reflection blurRad="12700" stA="48000" endA="300" endPos="55000" dir="5400000" sy="-90000" algn="bl" rotWithShape="0"/>
              </a:effectLst>
            </a:endParaRPr>
          </a:p>
          <a:p>
            <a:pPr lvl="0" algn="ctr">
              <a:spcBef>
                <a:spcPct val="0"/>
              </a:spcBef>
              <a:defRPr/>
            </a:pPr>
            <a:r>
              <a:rPr lang="en-US" sz="2000" cap="all" dirty="0" smtClean="0">
                <a:solidFill>
                  <a:schemeClr val="accent6">
                    <a:lumMod val="40000"/>
                    <a:lumOff val="60000"/>
                  </a:schemeClr>
                </a:solidFill>
                <a:effectLst>
                  <a:reflection blurRad="12700" stA="48000" endA="300" endPos="55000" dir="5400000" sy="-90000" algn="bl" rotWithShape="0"/>
                </a:effectLst>
              </a:rPr>
              <a:t>Larson &amp; gray, 2014</a:t>
            </a:r>
            <a:r>
              <a:rPr lang="en-US" sz="2000" dirty="0" smtClean="0">
                <a:solidFill>
                  <a:schemeClr val="accent6">
                    <a:lumMod val="40000"/>
                    <a:lumOff val="60000"/>
                  </a:schemeClr>
                </a:solidFill>
                <a:effectLst>
                  <a:reflection blurRad="12700" stA="48000" endA="300" endPos="55000" dir="5400000" sy="-90000" algn="bl" rotWithShape="0"/>
                </a:effectLst>
              </a:rPr>
              <a:t> </a:t>
            </a:r>
            <a:endParaRPr lang="id-ID" sz="2000" cap="all" dirty="0" smtClean="0">
              <a:solidFill>
                <a:schemeClr val="accent6">
                  <a:lumMod val="40000"/>
                  <a:lumOff val="60000"/>
                </a:schemeClr>
              </a:solidFill>
              <a:effectLst>
                <a:reflection blurRad="12700" stA="48000" endA="300" endPos="55000" dir="5400000" sy="-90000" algn="bl" rotWithShape="0"/>
              </a:effectLst>
            </a:endParaRPr>
          </a:p>
          <a:p>
            <a:pPr lvl="0" algn="ctr">
              <a:spcBef>
                <a:spcPct val="0"/>
              </a:spcBef>
              <a:defRPr/>
            </a:pPr>
            <a:r>
              <a:rPr lang="id-ID" cap="all" dirty="0" smtClean="0">
                <a:solidFill>
                  <a:schemeClr val="accent6">
                    <a:lumMod val="40000"/>
                    <a:lumOff val="60000"/>
                  </a:schemeClr>
                </a:solidFill>
                <a:effectLst>
                  <a:reflection blurRad="12700" stA="48000" endA="300" endPos="55000" dir="5400000" sy="-90000" algn="bl" rotWithShape="0"/>
                </a:effectLst>
              </a:rPr>
              <a:t>Pinto, j.k. 2010, 2ND. ED.</a:t>
            </a:r>
            <a:endParaRPr lang="id-ID"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841248"/>
          </a:xfrm>
        </p:spPr>
        <p:txBody>
          <a:bodyPr>
            <a:normAutofit/>
          </a:bodyPr>
          <a:lstStyle/>
          <a:p>
            <a:pPr algn="ctr"/>
            <a:r>
              <a:rPr lang="id-ID" sz="2800" dirty="0" smtClean="0"/>
              <a:t>Coding the wbs for information (EXAMPLE)</a:t>
            </a:r>
            <a:endParaRPr lang="id-ID" sz="2800" dirty="0"/>
          </a:p>
        </p:txBody>
      </p:sp>
      <p:pic>
        <p:nvPicPr>
          <p:cNvPr id="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38200" y="1524000"/>
            <a:ext cx="7772400" cy="4495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743200" y="603250"/>
            <a:ext cx="4876800" cy="6254750"/>
          </a:xfrm>
          <a:prstGeom prst="rect">
            <a:avLst/>
          </a:prstGeom>
          <a:noFill/>
          <a:ln w="9525">
            <a:solidFill>
              <a:srgbClr val="80000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defTabSz="338138">
              <a:defRPr sz="2000" b="1">
                <a:solidFill>
                  <a:schemeClr val="tx1"/>
                </a:solidFill>
                <a:latin typeface="Tahoma" pitchFamily="64" charset="0"/>
                <a:ea typeface="ＭＳ Ｐゴシック" pitchFamily="64" charset="-128"/>
              </a:defRPr>
            </a:lvl1pPr>
            <a:lvl2pPr marL="37931725" indent="-37474525" defTabSz="338138">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nSpc>
                <a:spcPct val="110000"/>
              </a:lnSpc>
            </a:pPr>
            <a:r>
              <a:rPr lang="en-US" altLang="nb-NO" sz="1400" dirty="0">
                <a:latin typeface="Arial" charset="0"/>
              </a:rPr>
              <a:t>Housing Corporation</a:t>
            </a:r>
          </a:p>
          <a:p>
            <a:pPr>
              <a:lnSpc>
                <a:spcPct val="110000"/>
              </a:lnSpc>
            </a:pPr>
            <a:r>
              <a:rPr lang="en-US" altLang="nb-NO" sz="1400" dirty="0">
                <a:solidFill>
                  <a:srgbClr val="660066"/>
                </a:solidFill>
                <a:latin typeface="Arial" charset="0"/>
              </a:rPr>
              <a:t>	1.1 New Home Construction</a:t>
            </a:r>
            <a:r>
              <a:rPr lang="en-US" altLang="nb-NO" sz="1400" dirty="0">
                <a:solidFill>
                  <a:srgbClr val="000000"/>
                </a:solidFill>
                <a:latin typeface="Arial" charset="0"/>
              </a:rPr>
              <a:t> </a:t>
            </a:r>
          </a:p>
          <a:p>
            <a:pPr>
              <a:lnSpc>
                <a:spcPct val="110000"/>
              </a:lnSpc>
            </a:pPr>
            <a:r>
              <a:rPr lang="en-US" altLang="nb-NO" sz="1400" dirty="0">
                <a:solidFill>
                  <a:srgbClr val="000000"/>
                </a:solidFill>
                <a:latin typeface="Arial" charset="0"/>
              </a:rPr>
              <a:t>	</a:t>
            </a:r>
            <a:r>
              <a:rPr lang="en-US" altLang="nb-NO" sz="1400" dirty="0">
                <a:solidFill>
                  <a:schemeClr val="bg2"/>
                </a:solidFill>
                <a:latin typeface="Arial" charset="0"/>
              </a:rPr>
              <a:t>	1.1.1 Concrete 	</a:t>
            </a:r>
          </a:p>
          <a:p>
            <a:pPr>
              <a:lnSpc>
                <a:spcPct val="110000"/>
              </a:lnSpc>
            </a:pPr>
            <a:r>
              <a:rPr lang="en-US" altLang="nb-NO" sz="1400" dirty="0">
                <a:solidFill>
                  <a:srgbClr val="000000"/>
                </a:solidFill>
                <a:latin typeface="Arial" charset="0"/>
              </a:rPr>
              <a:t>			</a:t>
            </a:r>
            <a:r>
              <a:rPr lang="en-US" altLang="nb-NO" sz="1400" dirty="0">
                <a:solidFill>
                  <a:srgbClr val="003300"/>
                </a:solidFill>
                <a:latin typeface="Arial" charset="0"/>
              </a:rPr>
              <a:t>1.1.1.1 Pour Foundation	</a:t>
            </a:r>
          </a:p>
          <a:p>
            <a:pPr>
              <a:lnSpc>
                <a:spcPct val="110000"/>
              </a:lnSpc>
            </a:pPr>
            <a:r>
              <a:rPr lang="en-US" altLang="nb-NO" sz="1400" dirty="0">
                <a:solidFill>
                  <a:srgbClr val="003300"/>
                </a:solidFill>
                <a:latin typeface="Arial" charset="0"/>
              </a:rPr>
              <a:t>			1.1.1.2 Install Patio	</a:t>
            </a:r>
          </a:p>
          <a:p>
            <a:pPr>
              <a:lnSpc>
                <a:spcPct val="110000"/>
              </a:lnSpc>
            </a:pPr>
            <a:r>
              <a:rPr lang="en-US" altLang="nb-NO" sz="1400" dirty="0">
                <a:solidFill>
                  <a:srgbClr val="003300"/>
                </a:solidFill>
                <a:latin typeface="Arial" charset="0"/>
              </a:rPr>
              <a:t>			1.1.1.3 Pour Stairway	</a:t>
            </a:r>
          </a:p>
          <a:p>
            <a:pPr>
              <a:lnSpc>
                <a:spcPct val="110000"/>
              </a:lnSpc>
            </a:pPr>
            <a:r>
              <a:rPr lang="en-US" altLang="nb-NO" sz="1400" dirty="0">
                <a:solidFill>
                  <a:srgbClr val="99CC00"/>
                </a:solidFill>
                <a:latin typeface="Arial" charset="0"/>
              </a:rPr>
              <a:t>		</a:t>
            </a:r>
            <a:r>
              <a:rPr lang="en-US" altLang="nb-NO" sz="1400" dirty="0">
                <a:solidFill>
                  <a:schemeClr val="bg2"/>
                </a:solidFill>
                <a:latin typeface="Arial" charset="0"/>
              </a:rPr>
              <a:t>1.1.2 Framing</a:t>
            </a:r>
          </a:p>
          <a:p>
            <a:pPr>
              <a:lnSpc>
                <a:spcPct val="110000"/>
              </a:lnSpc>
            </a:pPr>
            <a:r>
              <a:rPr lang="en-US" altLang="nb-NO" sz="1400" dirty="0">
                <a:solidFill>
                  <a:srgbClr val="000000"/>
                </a:solidFill>
                <a:latin typeface="Arial" charset="0"/>
              </a:rPr>
              <a:t>		</a:t>
            </a:r>
            <a:r>
              <a:rPr lang="en-US" altLang="nb-NO" sz="1400" dirty="0">
                <a:solidFill>
                  <a:schemeClr val="folHlink"/>
                </a:solidFill>
                <a:latin typeface="Arial" charset="0"/>
              </a:rPr>
              <a:t>	</a:t>
            </a:r>
            <a:r>
              <a:rPr lang="en-US" altLang="nb-NO" sz="1400" dirty="0">
                <a:solidFill>
                  <a:srgbClr val="003300"/>
                </a:solidFill>
                <a:latin typeface="Arial" charset="0"/>
              </a:rPr>
              <a:t>1.1.2.1 Frame Exterior Walls</a:t>
            </a:r>
          </a:p>
          <a:p>
            <a:pPr>
              <a:lnSpc>
                <a:spcPct val="110000"/>
              </a:lnSpc>
            </a:pPr>
            <a:r>
              <a:rPr lang="en-US" altLang="nb-NO" sz="1400" dirty="0">
                <a:solidFill>
                  <a:srgbClr val="003300"/>
                </a:solidFill>
                <a:latin typeface="Arial" charset="0"/>
              </a:rPr>
              <a:t>			1.1.2.2 Frame Interior Walls	</a:t>
            </a:r>
          </a:p>
          <a:p>
            <a:pPr>
              <a:lnSpc>
                <a:spcPct val="110000"/>
              </a:lnSpc>
            </a:pPr>
            <a:r>
              <a:rPr lang="en-US" altLang="nb-NO" sz="1400" dirty="0">
                <a:solidFill>
                  <a:srgbClr val="003300"/>
                </a:solidFill>
                <a:latin typeface="Arial" charset="0"/>
              </a:rPr>
              <a:t>			1.1.2.3 Install Roofing Trusses</a:t>
            </a:r>
            <a:r>
              <a:rPr lang="en-US" altLang="nb-NO" sz="1400" dirty="0">
                <a:solidFill>
                  <a:schemeClr val="folHlink"/>
                </a:solidFill>
                <a:latin typeface="Arial" charset="0"/>
              </a:rPr>
              <a:t>	</a:t>
            </a:r>
          </a:p>
          <a:p>
            <a:pPr>
              <a:lnSpc>
                <a:spcPct val="110000"/>
              </a:lnSpc>
            </a:pPr>
            <a:r>
              <a:rPr lang="en-US" altLang="nb-NO" sz="1400" dirty="0">
                <a:solidFill>
                  <a:srgbClr val="99CC00"/>
                </a:solidFill>
                <a:latin typeface="Arial" charset="0"/>
              </a:rPr>
              <a:t>		</a:t>
            </a:r>
            <a:r>
              <a:rPr lang="en-US" altLang="nb-NO" sz="1400" dirty="0">
                <a:solidFill>
                  <a:schemeClr val="bg2"/>
                </a:solidFill>
                <a:latin typeface="Arial" charset="0"/>
              </a:rPr>
              <a:t>1.1.3 Plumbing	</a:t>
            </a:r>
          </a:p>
          <a:p>
            <a:pPr>
              <a:lnSpc>
                <a:spcPct val="110000"/>
              </a:lnSpc>
            </a:pPr>
            <a:r>
              <a:rPr lang="en-US" altLang="nb-NO" sz="1400" dirty="0">
                <a:solidFill>
                  <a:srgbClr val="000000"/>
                </a:solidFill>
                <a:latin typeface="Arial" charset="0"/>
              </a:rPr>
              <a:t>			</a:t>
            </a:r>
            <a:r>
              <a:rPr lang="en-US" altLang="nb-NO" sz="1400" dirty="0">
                <a:solidFill>
                  <a:srgbClr val="003300"/>
                </a:solidFill>
                <a:latin typeface="Arial" charset="0"/>
              </a:rPr>
              <a:t>1.1.3.1 Install Water Lines	</a:t>
            </a:r>
          </a:p>
          <a:p>
            <a:pPr>
              <a:lnSpc>
                <a:spcPct val="110000"/>
              </a:lnSpc>
            </a:pPr>
            <a:r>
              <a:rPr lang="en-US" altLang="nb-NO" sz="1400" dirty="0">
                <a:solidFill>
                  <a:srgbClr val="003300"/>
                </a:solidFill>
                <a:latin typeface="Arial" charset="0"/>
              </a:rPr>
              <a:t>			1.1.3.2 Install Gas Lines	</a:t>
            </a:r>
          </a:p>
          <a:p>
            <a:pPr>
              <a:lnSpc>
                <a:spcPct val="110000"/>
              </a:lnSpc>
            </a:pPr>
            <a:r>
              <a:rPr lang="en-US" altLang="nb-NO" sz="1400" dirty="0">
                <a:solidFill>
                  <a:srgbClr val="003300"/>
                </a:solidFill>
                <a:latin typeface="Arial" charset="0"/>
              </a:rPr>
              <a:t>			1.1.3.3 Install B/K Fixtures	</a:t>
            </a:r>
          </a:p>
          <a:p>
            <a:pPr>
              <a:lnSpc>
                <a:spcPct val="110000"/>
              </a:lnSpc>
            </a:pPr>
            <a:r>
              <a:rPr lang="en-US" altLang="nb-NO" sz="1400" dirty="0">
                <a:solidFill>
                  <a:srgbClr val="99CC00"/>
                </a:solidFill>
                <a:latin typeface="Arial" charset="0"/>
              </a:rPr>
              <a:t>		</a:t>
            </a:r>
            <a:r>
              <a:rPr lang="en-US" altLang="nb-NO" sz="1400" dirty="0">
                <a:solidFill>
                  <a:schemeClr val="bg2"/>
                </a:solidFill>
                <a:latin typeface="Arial" charset="0"/>
              </a:rPr>
              <a:t>1.1.4 Electrical</a:t>
            </a:r>
          </a:p>
          <a:p>
            <a:pPr>
              <a:lnSpc>
                <a:spcPct val="110000"/>
              </a:lnSpc>
            </a:pPr>
            <a:r>
              <a:rPr lang="en-US" altLang="nb-NO" sz="1400" dirty="0">
                <a:solidFill>
                  <a:srgbClr val="000000"/>
                </a:solidFill>
                <a:latin typeface="Arial" charset="0"/>
              </a:rPr>
              <a:t>		</a:t>
            </a:r>
            <a:r>
              <a:rPr lang="en-US" altLang="nb-NO" sz="1400" dirty="0">
                <a:solidFill>
                  <a:srgbClr val="003300"/>
                </a:solidFill>
                <a:latin typeface="Arial" charset="0"/>
              </a:rPr>
              <a:t>	1.1.4.1 Install Wiring	</a:t>
            </a:r>
          </a:p>
          <a:p>
            <a:pPr>
              <a:lnSpc>
                <a:spcPct val="110000"/>
              </a:lnSpc>
            </a:pPr>
            <a:r>
              <a:rPr lang="en-US" altLang="nb-NO" sz="1400" dirty="0">
                <a:solidFill>
                  <a:srgbClr val="003300"/>
                </a:solidFill>
                <a:latin typeface="Arial" charset="0"/>
              </a:rPr>
              <a:t>			1.1.4.2 Install Outlets/Switches	</a:t>
            </a:r>
          </a:p>
          <a:p>
            <a:pPr>
              <a:lnSpc>
                <a:spcPct val="110000"/>
              </a:lnSpc>
            </a:pPr>
            <a:r>
              <a:rPr lang="en-US" altLang="nb-NO" sz="1400" dirty="0">
                <a:solidFill>
                  <a:srgbClr val="003300"/>
                </a:solidFill>
                <a:latin typeface="Arial" charset="0"/>
              </a:rPr>
              <a:t>			1.1.4.3 Install Fixtures	</a:t>
            </a:r>
          </a:p>
          <a:p>
            <a:pPr>
              <a:lnSpc>
                <a:spcPct val="110000"/>
              </a:lnSpc>
            </a:pPr>
            <a:r>
              <a:rPr lang="en-US" altLang="nb-NO" sz="1400" dirty="0">
                <a:solidFill>
                  <a:srgbClr val="99CC00"/>
                </a:solidFill>
                <a:latin typeface="Arial" charset="0"/>
              </a:rPr>
              <a:t>		</a:t>
            </a:r>
            <a:r>
              <a:rPr lang="en-US" altLang="nb-NO" sz="1400" dirty="0">
                <a:solidFill>
                  <a:schemeClr val="bg2"/>
                </a:solidFill>
                <a:latin typeface="Arial" charset="0"/>
              </a:rPr>
              <a:t>1.1.5 Interior</a:t>
            </a:r>
            <a:r>
              <a:rPr lang="en-US" altLang="nb-NO" sz="1400" dirty="0">
                <a:solidFill>
                  <a:srgbClr val="99CC00"/>
                </a:solidFill>
                <a:latin typeface="Arial" charset="0"/>
              </a:rPr>
              <a:t>	</a:t>
            </a:r>
          </a:p>
          <a:p>
            <a:pPr>
              <a:lnSpc>
                <a:spcPct val="110000"/>
              </a:lnSpc>
            </a:pPr>
            <a:r>
              <a:rPr lang="en-US" altLang="nb-NO" sz="1400" dirty="0">
                <a:solidFill>
                  <a:srgbClr val="000000"/>
                </a:solidFill>
                <a:latin typeface="Arial" charset="0"/>
              </a:rPr>
              <a:t>		</a:t>
            </a:r>
            <a:r>
              <a:rPr lang="en-US" altLang="nb-NO" sz="1400" dirty="0">
                <a:solidFill>
                  <a:srgbClr val="003300"/>
                </a:solidFill>
                <a:latin typeface="Arial" charset="0"/>
              </a:rPr>
              <a:t>	1.1.5.1 Install Drywall	</a:t>
            </a:r>
          </a:p>
          <a:p>
            <a:pPr>
              <a:lnSpc>
                <a:spcPct val="110000"/>
              </a:lnSpc>
            </a:pPr>
            <a:r>
              <a:rPr lang="en-US" altLang="nb-NO" sz="1400" dirty="0">
                <a:solidFill>
                  <a:srgbClr val="003300"/>
                </a:solidFill>
                <a:latin typeface="Arial" charset="0"/>
              </a:rPr>
              <a:t>			1.1.5.2 Install Carpets	</a:t>
            </a:r>
          </a:p>
          <a:p>
            <a:pPr>
              <a:lnSpc>
                <a:spcPct val="110000"/>
              </a:lnSpc>
            </a:pPr>
            <a:r>
              <a:rPr lang="en-US" altLang="nb-NO" sz="1400" dirty="0">
                <a:solidFill>
                  <a:srgbClr val="003300"/>
                </a:solidFill>
                <a:latin typeface="Arial" charset="0"/>
              </a:rPr>
              <a:t>			1.1.5.3 Install Painting	</a:t>
            </a:r>
          </a:p>
          <a:p>
            <a:pPr>
              <a:lnSpc>
                <a:spcPct val="110000"/>
              </a:lnSpc>
            </a:pPr>
            <a:r>
              <a:rPr lang="en-US" altLang="nb-NO" sz="1400" dirty="0">
                <a:solidFill>
                  <a:srgbClr val="99CC00"/>
                </a:solidFill>
                <a:latin typeface="Arial" charset="0"/>
              </a:rPr>
              <a:t>		</a:t>
            </a:r>
            <a:r>
              <a:rPr lang="en-US" altLang="nb-NO" sz="1400" dirty="0">
                <a:solidFill>
                  <a:schemeClr val="bg2"/>
                </a:solidFill>
                <a:latin typeface="Arial" charset="0"/>
              </a:rPr>
              <a:t>1.1.6 Roofing</a:t>
            </a:r>
            <a:r>
              <a:rPr lang="en-US" altLang="nb-NO" sz="1400" dirty="0">
                <a:solidFill>
                  <a:srgbClr val="99CC00"/>
                </a:solidFill>
                <a:latin typeface="Arial" charset="0"/>
              </a:rPr>
              <a:t>		</a:t>
            </a:r>
          </a:p>
          <a:p>
            <a:pPr>
              <a:lnSpc>
                <a:spcPct val="110000"/>
              </a:lnSpc>
            </a:pPr>
            <a:r>
              <a:rPr lang="en-US" altLang="nb-NO" sz="1400" dirty="0">
                <a:solidFill>
                  <a:srgbClr val="000000"/>
                </a:solidFill>
                <a:latin typeface="Arial" charset="0"/>
              </a:rPr>
              <a:t>		</a:t>
            </a:r>
            <a:r>
              <a:rPr lang="en-US" altLang="nb-NO" sz="1400" dirty="0">
                <a:solidFill>
                  <a:srgbClr val="003300"/>
                </a:solidFill>
                <a:latin typeface="Arial" charset="0"/>
              </a:rPr>
              <a:t>	1.1.6.1 Install Felt	</a:t>
            </a:r>
          </a:p>
          <a:p>
            <a:pPr>
              <a:lnSpc>
                <a:spcPct val="110000"/>
              </a:lnSpc>
            </a:pPr>
            <a:r>
              <a:rPr lang="en-US" altLang="nb-NO" sz="1400" dirty="0">
                <a:solidFill>
                  <a:srgbClr val="003300"/>
                </a:solidFill>
                <a:latin typeface="Arial" charset="0"/>
              </a:rPr>
              <a:t>			1.1.6.2 Install Shingles	</a:t>
            </a:r>
          </a:p>
          <a:p>
            <a:pPr>
              <a:lnSpc>
                <a:spcPct val="110000"/>
              </a:lnSpc>
            </a:pPr>
            <a:r>
              <a:rPr lang="en-US" altLang="nb-NO" sz="1400" dirty="0">
                <a:solidFill>
                  <a:srgbClr val="003300"/>
                </a:solidFill>
                <a:latin typeface="Arial" charset="0"/>
              </a:rPr>
              <a:t>			1.1.6.3 Install Vents</a:t>
            </a:r>
            <a:endParaRPr lang="en-US" altLang="nb-NO" sz="1400" dirty="0">
              <a:solidFill>
                <a:srgbClr val="003300"/>
              </a:solidFill>
              <a:latin typeface="Times New Roman" pitchFamily="64" charset="0"/>
            </a:endParaRPr>
          </a:p>
        </p:txBody>
      </p:sp>
      <p:sp>
        <p:nvSpPr>
          <p:cNvPr id="4" name="Title 1"/>
          <p:cNvSpPr>
            <a:spLocks noGrp="1"/>
          </p:cNvSpPr>
          <p:nvPr>
            <p:ph type="title"/>
          </p:nvPr>
        </p:nvSpPr>
        <p:spPr>
          <a:xfrm>
            <a:off x="304800" y="0"/>
            <a:ext cx="8686800" cy="841248"/>
          </a:xfrm>
        </p:spPr>
        <p:txBody>
          <a:bodyPr>
            <a:normAutofit/>
          </a:bodyPr>
          <a:lstStyle/>
          <a:p>
            <a:pPr algn="ctr"/>
            <a:r>
              <a:rPr lang="id-ID" sz="2800" dirty="0" smtClean="0"/>
              <a:t>Coding the wbs for information (EXAMPLE)</a:t>
            </a:r>
            <a:endParaRPr lang="id-ID"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1.gstatic.com/images?q=tbn:ANd9GcRUIkLciRPipsFoUBOrr9cbLlI2qpqiNrvlJWTZrWfOzt7qBlUUq5GHLt8">
            <a:hlinkClick r:id="rId2"/>
          </p:cNvPr>
          <p:cNvPicPr>
            <a:picLocks noChangeAspect="1" noChangeArrowheads="1"/>
          </p:cNvPicPr>
          <p:nvPr/>
        </p:nvPicPr>
        <p:blipFill>
          <a:blip r:embed="rId3" cstate="print"/>
          <a:srcRect/>
          <a:stretch>
            <a:fillRect/>
          </a:stretch>
        </p:blipFill>
        <p:spPr bwMode="auto">
          <a:xfrm>
            <a:off x="-1" y="0"/>
            <a:ext cx="9144001"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Project scope</a:t>
            </a:r>
            <a:endParaRPr lang="id-ID" dirty="0"/>
          </a:p>
        </p:txBody>
      </p:sp>
      <p:sp>
        <p:nvSpPr>
          <p:cNvPr id="3" name="Content Placeholder 2"/>
          <p:cNvSpPr>
            <a:spLocks noGrp="1"/>
          </p:cNvSpPr>
          <p:nvPr>
            <p:ph idx="1"/>
          </p:nvPr>
        </p:nvSpPr>
        <p:spPr/>
        <p:txBody>
          <a:bodyPr/>
          <a:lstStyle/>
          <a:p>
            <a:r>
              <a:rPr lang="en-US" dirty="0" smtClean="0"/>
              <a:t>is everything about a project – work content as well as expected outcomes. Project scope consist of naming all activities to be performed, the resources consumed, and the end product that result, including quality standard. Scope includes a project goals, constraints, limitations.</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1143000"/>
          </a:xfrm>
        </p:spPr>
        <p:txBody>
          <a:bodyPr>
            <a:noAutofit/>
          </a:bodyPr>
          <a:lstStyle/>
          <a:p>
            <a:pPr algn="ctr"/>
            <a:r>
              <a:rPr lang="id-ID" sz="4000" dirty="0" smtClean="0"/>
              <a:t>SCOPE MANAGEMENT</a:t>
            </a:r>
            <a:endParaRPr lang="id-ID" sz="4000" dirty="0"/>
          </a:p>
        </p:txBody>
      </p:sp>
      <p:sp>
        <p:nvSpPr>
          <p:cNvPr id="3" name="Content Placeholder 2"/>
          <p:cNvSpPr>
            <a:spLocks noGrp="1"/>
          </p:cNvSpPr>
          <p:nvPr>
            <p:ph idx="1"/>
          </p:nvPr>
        </p:nvSpPr>
        <p:spPr>
          <a:xfrm>
            <a:off x="685800" y="1600200"/>
            <a:ext cx="8305800" cy="4479925"/>
          </a:xfrm>
        </p:spPr>
        <p:txBody>
          <a:bodyPr/>
          <a:lstStyle/>
          <a:p>
            <a:r>
              <a:rPr lang="en-US" dirty="0" smtClean="0"/>
              <a:t>is the function of controlling a project in terms of its goals and objectives through the processes of conceptual development, full definition, execution, and termination.</a:t>
            </a:r>
            <a:endParaRPr lang="id-ID" dirty="0" smtClean="0"/>
          </a:p>
          <a:p>
            <a:r>
              <a:rPr lang="en-US" b="1" dirty="0" smtClean="0"/>
              <a:t>It’s a dream until you write it down. Then it’s goal</a:t>
            </a:r>
          </a:p>
          <a:p>
            <a:r>
              <a:rPr lang="en-US" dirty="0" smtClean="0"/>
              <a:t>We can control only what we have planned</a:t>
            </a:r>
            <a:endParaRPr lang="id-ID" dirty="0" smtClean="0"/>
          </a:p>
          <a:p>
            <a:endParaRPr lang="id-ID"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Defining the project</a:t>
            </a:r>
            <a:endParaRPr lang="id-ID" dirty="0"/>
          </a:p>
        </p:txBody>
      </p:sp>
      <p:sp>
        <p:nvSpPr>
          <p:cNvPr id="3" name="Content Placeholder 2"/>
          <p:cNvSpPr>
            <a:spLocks noGrp="1"/>
          </p:cNvSpPr>
          <p:nvPr>
            <p:ph idx="1"/>
          </p:nvPr>
        </p:nvSpPr>
        <p:spPr>
          <a:xfrm>
            <a:off x="838200" y="1219200"/>
            <a:ext cx="8153400" cy="5334000"/>
          </a:xfrm>
        </p:spPr>
        <p:txBody>
          <a:bodyPr>
            <a:normAutofit lnSpcReduction="10000"/>
          </a:bodyPr>
          <a:lstStyle/>
          <a:p>
            <a:r>
              <a:rPr lang="en-US" dirty="0" smtClean="0"/>
              <a:t>Defining the project scope</a:t>
            </a:r>
            <a:endParaRPr lang="id-ID" dirty="0" smtClean="0"/>
          </a:p>
          <a:p>
            <a:pPr lvl="0">
              <a:buNone/>
            </a:pPr>
            <a:r>
              <a:rPr lang="id-ID" dirty="0" smtClean="0"/>
              <a:t>	</a:t>
            </a:r>
            <a:r>
              <a:rPr lang="id-ID" sz="2400" dirty="0" smtClean="0"/>
              <a:t>1.</a:t>
            </a:r>
            <a:r>
              <a:rPr lang="en-US" sz="2400" dirty="0" smtClean="0"/>
              <a:t> Project objective</a:t>
            </a:r>
            <a:endParaRPr lang="id-ID" sz="2400" dirty="0" smtClean="0"/>
          </a:p>
          <a:p>
            <a:pPr lvl="0">
              <a:buNone/>
            </a:pPr>
            <a:r>
              <a:rPr lang="id-ID" sz="2400" dirty="0" smtClean="0"/>
              <a:t>	2. </a:t>
            </a:r>
            <a:r>
              <a:rPr lang="en-US" sz="2400" dirty="0" smtClean="0"/>
              <a:t>Deliverables</a:t>
            </a:r>
            <a:endParaRPr lang="id-ID" sz="2400" dirty="0" smtClean="0"/>
          </a:p>
          <a:p>
            <a:pPr lvl="0">
              <a:buNone/>
            </a:pPr>
            <a:r>
              <a:rPr lang="id-ID" sz="2400" dirty="0" smtClean="0"/>
              <a:t>	3. </a:t>
            </a:r>
            <a:r>
              <a:rPr lang="en-US" sz="2400" dirty="0" smtClean="0"/>
              <a:t>Milestones</a:t>
            </a:r>
            <a:endParaRPr lang="id-ID" sz="2400" dirty="0" smtClean="0"/>
          </a:p>
          <a:p>
            <a:pPr lvl="0">
              <a:buNone/>
            </a:pPr>
            <a:r>
              <a:rPr lang="id-ID" sz="2400" dirty="0" smtClean="0"/>
              <a:t>	4. </a:t>
            </a:r>
            <a:r>
              <a:rPr lang="en-US" sz="2400" dirty="0" smtClean="0"/>
              <a:t>Technical requirements</a:t>
            </a:r>
            <a:endParaRPr lang="id-ID" sz="2400" dirty="0" smtClean="0"/>
          </a:p>
          <a:p>
            <a:pPr lvl="0">
              <a:buNone/>
            </a:pPr>
            <a:r>
              <a:rPr lang="id-ID" sz="2400" dirty="0" smtClean="0"/>
              <a:t>	5. </a:t>
            </a:r>
            <a:r>
              <a:rPr lang="en-US" sz="2400" dirty="0" smtClean="0"/>
              <a:t>Limits &amp; Exclusions</a:t>
            </a:r>
          </a:p>
          <a:p>
            <a:pPr lvl="0">
              <a:buNone/>
            </a:pPr>
            <a:r>
              <a:rPr lang="en-US" sz="2400" dirty="0" smtClean="0"/>
              <a:t>	6. Reviews wit</a:t>
            </a:r>
            <a:r>
              <a:rPr lang="id-ID" sz="2400" dirty="0" smtClean="0"/>
              <a:t>h</a:t>
            </a:r>
            <a:r>
              <a:rPr lang="en-US" sz="2400" dirty="0" smtClean="0"/>
              <a:t> customer</a:t>
            </a:r>
            <a:endParaRPr lang="id-ID" sz="2400" dirty="0" smtClean="0"/>
          </a:p>
          <a:p>
            <a:r>
              <a:rPr lang="en-US" dirty="0" smtClean="0"/>
              <a:t>Establishing project priorities</a:t>
            </a:r>
          </a:p>
          <a:p>
            <a:r>
              <a:rPr lang="en-US" dirty="0" smtClean="0"/>
              <a:t>Creating the breakdown structure</a:t>
            </a:r>
            <a:endParaRPr lang="id-ID" dirty="0" smtClean="0"/>
          </a:p>
          <a:p>
            <a:r>
              <a:rPr lang="id-ID" dirty="0" smtClean="0"/>
              <a:t>Integrating the WBS with the Organization</a:t>
            </a:r>
            <a:endParaRPr lang="en-US" dirty="0" smtClean="0"/>
          </a:p>
          <a:p>
            <a:r>
              <a:rPr lang="en-US" dirty="0" smtClean="0"/>
              <a:t>Coding the WBS </a:t>
            </a:r>
          </a:p>
          <a:p>
            <a:pPr marL="0" indent="0">
              <a:buNone/>
            </a:pPr>
            <a:endParaRPr lang="id-ID"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Establishing project priorities</a:t>
            </a:r>
            <a:endParaRPr lang="id-ID" dirty="0"/>
          </a:p>
        </p:txBody>
      </p:sp>
      <p:pic>
        <p:nvPicPr>
          <p:cNvPr id="5" name="Picture 4"/>
          <p:cNvPicPr>
            <a:picLocks noChangeAspect="1" noChangeArrowheads="1"/>
          </p:cNvPicPr>
          <p:nvPr/>
        </p:nvPicPr>
        <p:blipFill>
          <a:blip r:embed="rId2" cstate="print"/>
          <a:srcRect/>
          <a:stretch>
            <a:fillRect/>
          </a:stretch>
        </p:blipFill>
        <p:spPr bwMode="auto">
          <a:xfrm>
            <a:off x="1674813" y="1600200"/>
            <a:ext cx="5765800" cy="37512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id-ID" sz="4000" dirty="0" smtClean="0"/>
              <a:t>Cost</a:t>
            </a:r>
          </a:p>
          <a:p>
            <a:pPr algn="ctr"/>
            <a:r>
              <a:rPr lang="id-ID" sz="4000" dirty="0" smtClean="0"/>
              <a:t>Profit Potential</a:t>
            </a:r>
          </a:p>
          <a:p>
            <a:pPr algn="ctr"/>
            <a:r>
              <a:rPr lang="id-ID" sz="4000" dirty="0" smtClean="0"/>
              <a:t>Time To Market</a:t>
            </a:r>
          </a:p>
          <a:p>
            <a:pPr algn="ctr"/>
            <a:r>
              <a:rPr lang="id-ID" sz="4000" dirty="0" smtClean="0"/>
              <a:t>Development Risk</a:t>
            </a:r>
          </a:p>
          <a:p>
            <a:pPr algn="ctr"/>
            <a:r>
              <a:rPr lang="id-ID" sz="4000" dirty="0" smtClean="0"/>
              <a:t>Others</a:t>
            </a:r>
          </a:p>
          <a:p>
            <a:endParaRPr lang="id-ID" dirty="0"/>
          </a:p>
        </p:txBody>
      </p:sp>
      <p:sp>
        <p:nvSpPr>
          <p:cNvPr id="4" name="Title 1"/>
          <p:cNvSpPr>
            <a:spLocks noGrp="1"/>
          </p:cNvSpPr>
          <p:nvPr>
            <p:ph type="title"/>
          </p:nvPr>
        </p:nvSpPr>
        <p:spPr/>
        <p:txBody>
          <a:bodyPr/>
          <a:lstStyle/>
          <a:p>
            <a:r>
              <a:rPr lang="id-ID" dirty="0" smtClean="0"/>
              <a:t>Establishing project priorities</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0403"/>
          <p:cNvPicPr>
            <a:picLocks noChangeAspect="1" noChangeArrowheads="1"/>
          </p:cNvPicPr>
          <p:nvPr/>
        </p:nvPicPr>
        <p:blipFill>
          <a:blip r:embed="rId2" cstate="print"/>
          <a:srcRect/>
          <a:stretch>
            <a:fillRect/>
          </a:stretch>
        </p:blipFill>
        <p:spPr bwMode="auto">
          <a:xfrm>
            <a:off x="1981200" y="801687"/>
            <a:ext cx="5045075" cy="6056313"/>
          </a:xfrm>
          <a:prstGeom prst="rect">
            <a:avLst/>
          </a:prstGeom>
          <a:noFill/>
        </p:spPr>
      </p:pic>
      <p:sp>
        <p:nvSpPr>
          <p:cNvPr id="4" name="Title 1"/>
          <p:cNvSpPr>
            <a:spLocks noGrp="1"/>
          </p:cNvSpPr>
          <p:nvPr>
            <p:ph type="title"/>
          </p:nvPr>
        </p:nvSpPr>
        <p:spPr>
          <a:xfrm>
            <a:off x="457200" y="0"/>
            <a:ext cx="8686800" cy="841248"/>
          </a:xfrm>
        </p:spPr>
        <p:txBody>
          <a:bodyPr>
            <a:normAutofit/>
          </a:bodyPr>
          <a:lstStyle/>
          <a:p>
            <a:r>
              <a:rPr lang="id-ID" dirty="0" smtClean="0"/>
              <a:t>Hierarchical breakdown of the wbs</a:t>
            </a:r>
            <a:endParaRPr lang="id-ID"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Wbs example</a:t>
            </a:r>
            <a:endParaRPr lang="id-ID" dirty="0"/>
          </a:p>
        </p:txBody>
      </p:sp>
      <p:sp>
        <p:nvSpPr>
          <p:cNvPr id="3" name="Text Box 5"/>
          <p:cNvSpPr txBox="1">
            <a:spLocks noChangeArrowheads="1"/>
          </p:cNvSpPr>
          <p:nvPr/>
        </p:nvSpPr>
        <p:spPr bwMode="auto">
          <a:xfrm>
            <a:off x="1524000" y="3319463"/>
            <a:ext cx="1246187"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spcBef>
                <a:spcPct val="50000"/>
              </a:spcBef>
            </a:pPr>
            <a:r>
              <a:rPr lang="en-US" altLang="nb-NO" sz="1800" dirty="0">
                <a:latin typeface="Arial" charset="0"/>
              </a:rPr>
              <a:t>Level 1 </a:t>
            </a:r>
            <a:r>
              <a:rPr lang="en-US" altLang="nb-NO" sz="1800" dirty="0">
                <a:latin typeface="Arial" charset="0"/>
                <a:sym typeface="Wingdings" pitchFamily="64" charset="2"/>
              </a:rPr>
              <a:t></a:t>
            </a:r>
            <a:endParaRPr lang="en-US" altLang="nb-NO" sz="1800" dirty="0">
              <a:latin typeface="Arial" charset="0"/>
            </a:endParaRPr>
          </a:p>
        </p:txBody>
      </p:sp>
      <p:sp>
        <p:nvSpPr>
          <p:cNvPr id="4" name="Text Box 6"/>
          <p:cNvSpPr txBox="1">
            <a:spLocks noChangeArrowheads="1"/>
          </p:cNvSpPr>
          <p:nvPr/>
        </p:nvSpPr>
        <p:spPr bwMode="auto">
          <a:xfrm>
            <a:off x="1600200" y="4114800"/>
            <a:ext cx="12461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spcBef>
                <a:spcPct val="50000"/>
              </a:spcBef>
            </a:pPr>
            <a:r>
              <a:rPr lang="en-US" altLang="nb-NO" sz="1800" dirty="0">
                <a:latin typeface="Arial" charset="0"/>
              </a:rPr>
              <a:t>Level 2 </a:t>
            </a:r>
            <a:r>
              <a:rPr lang="en-US" altLang="nb-NO" sz="1800" dirty="0">
                <a:latin typeface="Arial" charset="0"/>
                <a:sym typeface="Wingdings" pitchFamily="64" charset="2"/>
              </a:rPr>
              <a:t></a:t>
            </a:r>
            <a:endParaRPr lang="en-US" altLang="nb-NO" sz="1800" dirty="0">
              <a:latin typeface="Arial" charset="0"/>
            </a:endParaRPr>
          </a:p>
        </p:txBody>
      </p:sp>
      <p:graphicFrame>
        <p:nvGraphicFramePr>
          <p:cNvPr id="5" name="Object 7"/>
          <p:cNvGraphicFramePr>
            <a:graphicFrameLocks noChangeAspect="1"/>
          </p:cNvGraphicFramePr>
          <p:nvPr/>
        </p:nvGraphicFramePr>
        <p:xfrm>
          <a:off x="4724400" y="1752600"/>
          <a:ext cx="1203325" cy="1049338"/>
        </p:xfrm>
        <a:graphic>
          <a:graphicData uri="http://schemas.openxmlformats.org/presentationml/2006/ole">
            <p:oleObj spid="_x0000_s1026" name="Clip" r:id="rId3" imgW="3974471" imgH="3468986" progId="">
              <p:embed/>
            </p:oleObj>
          </a:graphicData>
        </a:graphic>
      </p:graphicFrame>
      <p:sp>
        <p:nvSpPr>
          <p:cNvPr id="6" name="Text Box 8"/>
          <p:cNvSpPr txBox="1">
            <a:spLocks noChangeArrowheads="1"/>
          </p:cNvSpPr>
          <p:nvPr/>
        </p:nvSpPr>
        <p:spPr bwMode="auto">
          <a:xfrm>
            <a:off x="1524000" y="5089525"/>
            <a:ext cx="12461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spcBef>
                <a:spcPct val="50000"/>
              </a:spcBef>
            </a:pPr>
            <a:r>
              <a:rPr lang="en-US" altLang="nb-NO" sz="1800" dirty="0">
                <a:latin typeface="Arial" charset="0"/>
              </a:rPr>
              <a:t>Level 3 </a:t>
            </a:r>
            <a:r>
              <a:rPr lang="en-US" altLang="nb-NO" sz="1800" dirty="0">
                <a:latin typeface="Arial" charset="0"/>
                <a:sym typeface="Wingdings" pitchFamily="64" charset="2"/>
              </a:rPr>
              <a:t></a:t>
            </a:r>
            <a:endParaRPr lang="en-US" altLang="nb-NO" sz="1800" dirty="0">
              <a:latin typeface="Arial" charset="0"/>
            </a:endParaRP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00400" y="3048000"/>
            <a:ext cx="4343400" cy="2693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841248"/>
          </a:xfrm>
        </p:spPr>
        <p:txBody>
          <a:bodyPr/>
          <a:lstStyle/>
          <a:p>
            <a:pPr algn="ctr"/>
            <a:r>
              <a:rPr lang="id-ID" dirty="0" smtClean="0"/>
              <a:t>Integrating wbs &amp; obs </a:t>
            </a:r>
            <a:r>
              <a:rPr lang="id-ID" sz="2000" dirty="0" smtClean="0"/>
              <a:t>(Example)</a:t>
            </a:r>
            <a:endParaRPr lang="id-ID" sz="2000" dirty="0"/>
          </a:p>
        </p:txBody>
      </p:sp>
      <p:grpSp>
        <p:nvGrpSpPr>
          <p:cNvPr id="5" name="Group 466"/>
          <p:cNvGrpSpPr>
            <a:grpSpLocks/>
          </p:cNvGrpSpPr>
          <p:nvPr/>
        </p:nvGrpSpPr>
        <p:grpSpPr bwMode="auto">
          <a:xfrm>
            <a:off x="533400" y="1143000"/>
            <a:ext cx="7543800" cy="5181600"/>
            <a:chOff x="2078" y="2408"/>
            <a:chExt cx="3192" cy="1751"/>
          </a:xfrm>
        </p:grpSpPr>
        <p:sp>
          <p:nvSpPr>
            <p:cNvPr id="6" name="Rectangle 467"/>
            <p:cNvSpPr>
              <a:spLocks noChangeArrowheads="1"/>
            </p:cNvSpPr>
            <p:nvPr/>
          </p:nvSpPr>
          <p:spPr bwMode="auto">
            <a:xfrm>
              <a:off x="2225" y="3203"/>
              <a:ext cx="613"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 name="Rectangle 468"/>
            <p:cNvSpPr>
              <a:spLocks noChangeArrowheads="1"/>
            </p:cNvSpPr>
            <p:nvPr/>
          </p:nvSpPr>
          <p:spPr bwMode="auto">
            <a:xfrm>
              <a:off x="2225" y="3534"/>
              <a:ext cx="613"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 name="Rectangle 469"/>
            <p:cNvSpPr>
              <a:spLocks noChangeArrowheads="1"/>
            </p:cNvSpPr>
            <p:nvPr/>
          </p:nvSpPr>
          <p:spPr bwMode="auto">
            <a:xfrm>
              <a:off x="2225" y="3865"/>
              <a:ext cx="613"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 name="Rectangle 470"/>
            <p:cNvSpPr>
              <a:spLocks noChangeArrowheads="1"/>
            </p:cNvSpPr>
            <p:nvPr/>
          </p:nvSpPr>
          <p:spPr bwMode="auto">
            <a:xfrm>
              <a:off x="2085" y="2811"/>
              <a:ext cx="761"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 name="Rectangle 471"/>
            <p:cNvSpPr>
              <a:spLocks noChangeArrowheads="1"/>
            </p:cNvSpPr>
            <p:nvPr/>
          </p:nvSpPr>
          <p:spPr bwMode="auto">
            <a:xfrm>
              <a:off x="3038" y="3203"/>
              <a:ext cx="614"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 name="Rectangle 472"/>
            <p:cNvSpPr>
              <a:spLocks noChangeArrowheads="1"/>
            </p:cNvSpPr>
            <p:nvPr/>
          </p:nvSpPr>
          <p:spPr bwMode="auto">
            <a:xfrm>
              <a:off x="3038" y="3534"/>
              <a:ext cx="614"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 name="Rectangle 473"/>
            <p:cNvSpPr>
              <a:spLocks noChangeArrowheads="1"/>
            </p:cNvSpPr>
            <p:nvPr/>
          </p:nvSpPr>
          <p:spPr bwMode="auto">
            <a:xfrm>
              <a:off x="3038" y="3865"/>
              <a:ext cx="614"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 name="Rectangle 474"/>
            <p:cNvSpPr>
              <a:spLocks noChangeArrowheads="1"/>
            </p:cNvSpPr>
            <p:nvPr/>
          </p:nvSpPr>
          <p:spPr bwMode="auto">
            <a:xfrm>
              <a:off x="2899" y="2811"/>
              <a:ext cx="756"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4" name="Rectangle 475"/>
            <p:cNvSpPr>
              <a:spLocks noChangeArrowheads="1"/>
            </p:cNvSpPr>
            <p:nvPr/>
          </p:nvSpPr>
          <p:spPr bwMode="auto">
            <a:xfrm>
              <a:off x="3851" y="3203"/>
              <a:ext cx="614"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5" name="Rectangle 476"/>
            <p:cNvSpPr>
              <a:spLocks noChangeArrowheads="1"/>
            </p:cNvSpPr>
            <p:nvPr/>
          </p:nvSpPr>
          <p:spPr bwMode="auto">
            <a:xfrm>
              <a:off x="3851" y="3534"/>
              <a:ext cx="614" cy="2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6" name="Rectangle 477"/>
            <p:cNvSpPr>
              <a:spLocks noChangeArrowheads="1"/>
            </p:cNvSpPr>
            <p:nvPr/>
          </p:nvSpPr>
          <p:spPr bwMode="auto">
            <a:xfrm>
              <a:off x="3712" y="2803"/>
              <a:ext cx="757" cy="290"/>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7" name="Rectangle 478"/>
            <p:cNvSpPr>
              <a:spLocks noChangeArrowheads="1"/>
            </p:cNvSpPr>
            <p:nvPr/>
          </p:nvSpPr>
          <p:spPr bwMode="auto">
            <a:xfrm>
              <a:off x="3309" y="2419"/>
              <a:ext cx="757"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8" name="Line 479"/>
            <p:cNvSpPr>
              <a:spLocks noChangeShapeType="1"/>
            </p:cNvSpPr>
            <p:nvPr/>
          </p:nvSpPr>
          <p:spPr bwMode="auto">
            <a:xfrm>
              <a:off x="3676" y="2702"/>
              <a:ext cx="1" cy="52"/>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9" name="Line 480"/>
            <p:cNvSpPr>
              <a:spLocks noChangeShapeType="1"/>
            </p:cNvSpPr>
            <p:nvPr/>
          </p:nvSpPr>
          <p:spPr bwMode="auto">
            <a:xfrm>
              <a:off x="2452" y="2754"/>
              <a:ext cx="1" cy="46"/>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20" name="Line 481"/>
            <p:cNvSpPr>
              <a:spLocks noChangeShapeType="1"/>
            </p:cNvSpPr>
            <p:nvPr/>
          </p:nvSpPr>
          <p:spPr bwMode="auto">
            <a:xfrm>
              <a:off x="3268" y="2754"/>
              <a:ext cx="1" cy="46"/>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21" name="Line 482"/>
            <p:cNvSpPr>
              <a:spLocks noChangeShapeType="1"/>
            </p:cNvSpPr>
            <p:nvPr/>
          </p:nvSpPr>
          <p:spPr bwMode="auto">
            <a:xfrm>
              <a:off x="4894" y="2756"/>
              <a:ext cx="1" cy="46"/>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22" name="Rectangle 483"/>
            <p:cNvSpPr>
              <a:spLocks noChangeArrowheads="1"/>
            </p:cNvSpPr>
            <p:nvPr/>
          </p:nvSpPr>
          <p:spPr bwMode="auto">
            <a:xfrm>
              <a:off x="2217" y="3191"/>
              <a:ext cx="614"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23" name="Rectangle 484"/>
            <p:cNvSpPr>
              <a:spLocks noChangeArrowheads="1"/>
            </p:cNvSpPr>
            <p:nvPr/>
          </p:nvSpPr>
          <p:spPr bwMode="auto">
            <a:xfrm>
              <a:off x="2319" y="3210"/>
              <a:ext cx="395"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24" name="Rectangle 485"/>
            <p:cNvSpPr>
              <a:spLocks noChangeArrowheads="1"/>
            </p:cNvSpPr>
            <p:nvPr/>
          </p:nvSpPr>
          <p:spPr bwMode="auto">
            <a:xfrm>
              <a:off x="2226" y="3210"/>
              <a:ext cx="596"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CONCRETE</a:t>
              </a:r>
            </a:p>
          </p:txBody>
        </p:sp>
        <p:sp>
          <p:nvSpPr>
            <p:cNvPr id="25" name="Rectangle 486"/>
            <p:cNvSpPr>
              <a:spLocks noChangeArrowheads="1"/>
            </p:cNvSpPr>
            <p:nvPr/>
          </p:nvSpPr>
          <p:spPr bwMode="auto">
            <a:xfrm>
              <a:off x="2236" y="3297"/>
              <a:ext cx="56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26" name="Rectangle 487"/>
            <p:cNvSpPr>
              <a:spLocks noChangeArrowheads="1"/>
            </p:cNvSpPr>
            <p:nvPr/>
          </p:nvSpPr>
          <p:spPr bwMode="auto">
            <a:xfrm>
              <a:off x="2296" y="3297"/>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6010</a:t>
              </a:r>
            </a:p>
          </p:txBody>
        </p:sp>
        <p:sp>
          <p:nvSpPr>
            <p:cNvPr id="27" name="Rectangle 488"/>
            <p:cNvSpPr>
              <a:spLocks noChangeArrowheads="1"/>
            </p:cNvSpPr>
            <p:nvPr/>
          </p:nvSpPr>
          <p:spPr bwMode="auto">
            <a:xfrm>
              <a:off x="2341" y="3380"/>
              <a:ext cx="384" cy="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28" name="Rectangle 489"/>
            <p:cNvSpPr>
              <a:spLocks noChangeArrowheads="1"/>
            </p:cNvSpPr>
            <p:nvPr/>
          </p:nvSpPr>
          <p:spPr bwMode="auto">
            <a:xfrm>
              <a:off x="2361" y="3383"/>
              <a:ext cx="359"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M. Manning</a:t>
              </a:r>
            </a:p>
          </p:txBody>
        </p:sp>
        <p:sp>
          <p:nvSpPr>
            <p:cNvPr id="29" name="Rectangle 490"/>
            <p:cNvSpPr>
              <a:spLocks noChangeArrowheads="1"/>
            </p:cNvSpPr>
            <p:nvPr/>
          </p:nvSpPr>
          <p:spPr bwMode="auto">
            <a:xfrm>
              <a:off x="2217" y="3191"/>
              <a:ext cx="614"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0" name="Rectangle 491"/>
            <p:cNvSpPr>
              <a:spLocks noChangeArrowheads="1"/>
            </p:cNvSpPr>
            <p:nvPr/>
          </p:nvSpPr>
          <p:spPr bwMode="auto">
            <a:xfrm>
              <a:off x="2217" y="3523"/>
              <a:ext cx="614"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1" name="Rectangle 492"/>
            <p:cNvSpPr>
              <a:spLocks noChangeArrowheads="1"/>
            </p:cNvSpPr>
            <p:nvPr/>
          </p:nvSpPr>
          <p:spPr bwMode="auto">
            <a:xfrm>
              <a:off x="2345" y="3542"/>
              <a:ext cx="362" cy="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2" name="Rectangle 493"/>
            <p:cNvSpPr>
              <a:spLocks noChangeArrowheads="1"/>
            </p:cNvSpPr>
            <p:nvPr/>
          </p:nvSpPr>
          <p:spPr bwMode="auto">
            <a:xfrm>
              <a:off x="2376" y="3541"/>
              <a:ext cx="330"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MASONRY</a:t>
              </a:r>
            </a:p>
          </p:txBody>
        </p:sp>
        <p:sp>
          <p:nvSpPr>
            <p:cNvPr id="33" name="Rectangle 494"/>
            <p:cNvSpPr>
              <a:spLocks noChangeArrowheads="1"/>
            </p:cNvSpPr>
            <p:nvPr/>
          </p:nvSpPr>
          <p:spPr bwMode="auto">
            <a:xfrm>
              <a:off x="2236" y="3628"/>
              <a:ext cx="56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4" name="Rectangle 495"/>
            <p:cNvSpPr>
              <a:spLocks noChangeArrowheads="1"/>
            </p:cNvSpPr>
            <p:nvPr/>
          </p:nvSpPr>
          <p:spPr bwMode="auto">
            <a:xfrm>
              <a:off x="2290" y="3628"/>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6020</a:t>
              </a:r>
            </a:p>
          </p:txBody>
        </p:sp>
        <p:sp>
          <p:nvSpPr>
            <p:cNvPr id="35" name="Rectangle 496"/>
            <p:cNvSpPr>
              <a:spLocks noChangeArrowheads="1"/>
            </p:cNvSpPr>
            <p:nvPr/>
          </p:nvSpPr>
          <p:spPr bwMode="auto">
            <a:xfrm>
              <a:off x="2353" y="3711"/>
              <a:ext cx="342"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6" name="Rectangle 497"/>
            <p:cNvSpPr>
              <a:spLocks noChangeArrowheads="1"/>
            </p:cNvSpPr>
            <p:nvPr/>
          </p:nvSpPr>
          <p:spPr bwMode="auto">
            <a:xfrm>
              <a:off x="2381" y="3715"/>
              <a:ext cx="311"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T. Greams</a:t>
              </a:r>
            </a:p>
          </p:txBody>
        </p:sp>
        <p:sp>
          <p:nvSpPr>
            <p:cNvPr id="37" name="Rectangle 498"/>
            <p:cNvSpPr>
              <a:spLocks noChangeArrowheads="1"/>
            </p:cNvSpPr>
            <p:nvPr/>
          </p:nvSpPr>
          <p:spPr bwMode="auto">
            <a:xfrm>
              <a:off x="2217" y="3523"/>
              <a:ext cx="614"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8" name="Rectangle 499"/>
            <p:cNvSpPr>
              <a:spLocks noChangeArrowheads="1"/>
            </p:cNvSpPr>
            <p:nvPr/>
          </p:nvSpPr>
          <p:spPr bwMode="auto">
            <a:xfrm>
              <a:off x="2217" y="3854"/>
              <a:ext cx="614"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39" name="Rectangle 500"/>
            <p:cNvSpPr>
              <a:spLocks noChangeArrowheads="1"/>
            </p:cNvSpPr>
            <p:nvPr/>
          </p:nvSpPr>
          <p:spPr bwMode="auto">
            <a:xfrm>
              <a:off x="2432" y="3873"/>
              <a:ext cx="180"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40" name="Rectangle 501"/>
            <p:cNvSpPr>
              <a:spLocks noChangeArrowheads="1"/>
            </p:cNvSpPr>
            <p:nvPr/>
          </p:nvSpPr>
          <p:spPr bwMode="auto">
            <a:xfrm>
              <a:off x="2443" y="3873"/>
              <a:ext cx="167"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TEST</a:t>
              </a:r>
            </a:p>
          </p:txBody>
        </p:sp>
        <p:sp>
          <p:nvSpPr>
            <p:cNvPr id="41" name="Rectangle 502"/>
            <p:cNvSpPr>
              <a:spLocks noChangeArrowheads="1"/>
            </p:cNvSpPr>
            <p:nvPr/>
          </p:nvSpPr>
          <p:spPr bwMode="auto">
            <a:xfrm>
              <a:off x="2236" y="3960"/>
              <a:ext cx="568" cy="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42" name="Rectangle 503"/>
            <p:cNvSpPr>
              <a:spLocks noChangeArrowheads="1"/>
            </p:cNvSpPr>
            <p:nvPr/>
          </p:nvSpPr>
          <p:spPr bwMode="auto">
            <a:xfrm>
              <a:off x="2290" y="3959"/>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6030</a:t>
              </a:r>
            </a:p>
          </p:txBody>
        </p:sp>
        <p:sp>
          <p:nvSpPr>
            <p:cNvPr id="43" name="Rectangle 504"/>
            <p:cNvSpPr>
              <a:spLocks noChangeArrowheads="1"/>
            </p:cNvSpPr>
            <p:nvPr/>
          </p:nvSpPr>
          <p:spPr bwMode="auto">
            <a:xfrm>
              <a:off x="2326" y="4046"/>
              <a:ext cx="407"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44" name="Rectangle 505"/>
            <p:cNvSpPr>
              <a:spLocks noChangeArrowheads="1"/>
            </p:cNvSpPr>
            <p:nvPr/>
          </p:nvSpPr>
          <p:spPr bwMode="auto">
            <a:xfrm>
              <a:off x="2365" y="4046"/>
              <a:ext cx="380"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K. Neumann</a:t>
              </a:r>
            </a:p>
          </p:txBody>
        </p:sp>
        <p:sp>
          <p:nvSpPr>
            <p:cNvPr id="45" name="Rectangle 506"/>
            <p:cNvSpPr>
              <a:spLocks noChangeArrowheads="1"/>
            </p:cNvSpPr>
            <p:nvPr/>
          </p:nvSpPr>
          <p:spPr bwMode="auto">
            <a:xfrm>
              <a:off x="2217" y="3854"/>
              <a:ext cx="614"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46" name="Rectangle 507"/>
            <p:cNvSpPr>
              <a:spLocks noChangeArrowheads="1"/>
            </p:cNvSpPr>
            <p:nvPr/>
          </p:nvSpPr>
          <p:spPr bwMode="auto">
            <a:xfrm>
              <a:off x="2078" y="2800"/>
              <a:ext cx="757"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47" name="Rectangle 508"/>
            <p:cNvSpPr>
              <a:spLocks noChangeArrowheads="1"/>
            </p:cNvSpPr>
            <p:nvPr/>
          </p:nvSpPr>
          <p:spPr bwMode="auto">
            <a:xfrm>
              <a:off x="2371" y="2818"/>
              <a:ext cx="177"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48" name="Rectangle 509"/>
            <p:cNvSpPr>
              <a:spLocks noChangeArrowheads="1"/>
            </p:cNvSpPr>
            <p:nvPr/>
          </p:nvSpPr>
          <p:spPr bwMode="auto">
            <a:xfrm>
              <a:off x="2386" y="2818"/>
              <a:ext cx="167"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CIVIL</a:t>
              </a:r>
            </a:p>
          </p:txBody>
        </p:sp>
        <p:sp>
          <p:nvSpPr>
            <p:cNvPr id="49" name="Rectangle 510"/>
            <p:cNvSpPr>
              <a:spLocks noChangeArrowheads="1"/>
            </p:cNvSpPr>
            <p:nvPr/>
          </p:nvSpPr>
          <p:spPr bwMode="auto">
            <a:xfrm>
              <a:off x="2255" y="2905"/>
              <a:ext cx="399"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50" name="Rectangle 511"/>
            <p:cNvSpPr>
              <a:spLocks noChangeArrowheads="1"/>
            </p:cNvSpPr>
            <p:nvPr/>
          </p:nvSpPr>
          <p:spPr bwMode="auto">
            <a:xfrm>
              <a:off x="2290" y="2905"/>
              <a:ext cx="36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RESP DEPT</a:t>
              </a:r>
            </a:p>
          </p:txBody>
        </p:sp>
        <p:sp>
          <p:nvSpPr>
            <p:cNvPr id="51" name="Rectangle 512"/>
            <p:cNvSpPr>
              <a:spLocks noChangeArrowheads="1"/>
            </p:cNvSpPr>
            <p:nvPr/>
          </p:nvSpPr>
          <p:spPr bwMode="auto">
            <a:xfrm>
              <a:off x="2334" y="2988"/>
              <a:ext cx="260"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52" name="Rectangle 513"/>
            <p:cNvSpPr>
              <a:spLocks noChangeArrowheads="1"/>
            </p:cNvSpPr>
            <p:nvPr/>
          </p:nvSpPr>
          <p:spPr bwMode="auto">
            <a:xfrm>
              <a:off x="2346" y="2992"/>
              <a:ext cx="239"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 Kelly</a:t>
              </a:r>
            </a:p>
          </p:txBody>
        </p:sp>
        <p:sp>
          <p:nvSpPr>
            <p:cNvPr id="53" name="Rectangle 514"/>
            <p:cNvSpPr>
              <a:spLocks noChangeArrowheads="1"/>
            </p:cNvSpPr>
            <p:nvPr/>
          </p:nvSpPr>
          <p:spPr bwMode="auto">
            <a:xfrm>
              <a:off x="2078" y="2800"/>
              <a:ext cx="757"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54" name="Rectangle 515"/>
            <p:cNvSpPr>
              <a:spLocks noChangeArrowheads="1"/>
            </p:cNvSpPr>
            <p:nvPr/>
          </p:nvSpPr>
          <p:spPr bwMode="auto">
            <a:xfrm>
              <a:off x="3030" y="3191"/>
              <a:ext cx="614"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55" name="Rectangle 516"/>
            <p:cNvSpPr>
              <a:spLocks noChangeArrowheads="1"/>
            </p:cNvSpPr>
            <p:nvPr/>
          </p:nvSpPr>
          <p:spPr bwMode="auto">
            <a:xfrm>
              <a:off x="3113" y="3210"/>
              <a:ext cx="437"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56" name="Rectangle 517"/>
            <p:cNvSpPr>
              <a:spLocks noChangeArrowheads="1"/>
            </p:cNvSpPr>
            <p:nvPr/>
          </p:nvSpPr>
          <p:spPr bwMode="auto">
            <a:xfrm>
              <a:off x="3163" y="3210"/>
              <a:ext cx="402"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CARPENTRY</a:t>
              </a:r>
            </a:p>
          </p:txBody>
        </p:sp>
        <p:sp>
          <p:nvSpPr>
            <p:cNvPr id="57" name="Rectangle 518"/>
            <p:cNvSpPr>
              <a:spLocks noChangeArrowheads="1"/>
            </p:cNvSpPr>
            <p:nvPr/>
          </p:nvSpPr>
          <p:spPr bwMode="auto">
            <a:xfrm>
              <a:off x="3045" y="3297"/>
              <a:ext cx="573"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58" name="Rectangle 519"/>
            <p:cNvSpPr>
              <a:spLocks noChangeArrowheads="1"/>
            </p:cNvSpPr>
            <p:nvPr/>
          </p:nvSpPr>
          <p:spPr bwMode="auto">
            <a:xfrm>
              <a:off x="3111" y="3297"/>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5010</a:t>
              </a:r>
            </a:p>
          </p:txBody>
        </p:sp>
        <p:sp>
          <p:nvSpPr>
            <p:cNvPr id="59" name="Rectangle 520"/>
            <p:cNvSpPr>
              <a:spLocks noChangeArrowheads="1"/>
            </p:cNvSpPr>
            <p:nvPr/>
          </p:nvSpPr>
          <p:spPr bwMode="auto">
            <a:xfrm>
              <a:off x="3211" y="3380"/>
              <a:ext cx="256" cy="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60" name="Rectangle 521"/>
            <p:cNvSpPr>
              <a:spLocks noChangeArrowheads="1"/>
            </p:cNvSpPr>
            <p:nvPr/>
          </p:nvSpPr>
          <p:spPr bwMode="auto">
            <a:xfrm>
              <a:off x="3237" y="3383"/>
              <a:ext cx="239"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 Sites</a:t>
              </a:r>
            </a:p>
          </p:txBody>
        </p:sp>
        <p:sp>
          <p:nvSpPr>
            <p:cNvPr id="61" name="Rectangle 522"/>
            <p:cNvSpPr>
              <a:spLocks noChangeArrowheads="1"/>
            </p:cNvSpPr>
            <p:nvPr/>
          </p:nvSpPr>
          <p:spPr bwMode="auto">
            <a:xfrm>
              <a:off x="3030" y="3191"/>
              <a:ext cx="614"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62" name="Rectangle 523"/>
            <p:cNvSpPr>
              <a:spLocks noChangeArrowheads="1"/>
            </p:cNvSpPr>
            <p:nvPr/>
          </p:nvSpPr>
          <p:spPr bwMode="auto">
            <a:xfrm>
              <a:off x="3030" y="3523"/>
              <a:ext cx="614"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63" name="Rectangle 524"/>
            <p:cNvSpPr>
              <a:spLocks noChangeArrowheads="1"/>
            </p:cNvSpPr>
            <p:nvPr/>
          </p:nvSpPr>
          <p:spPr bwMode="auto">
            <a:xfrm>
              <a:off x="3185" y="3542"/>
              <a:ext cx="327" cy="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64" name="Rectangle 525"/>
            <p:cNvSpPr>
              <a:spLocks noChangeArrowheads="1"/>
            </p:cNvSpPr>
            <p:nvPr/>
          </p:nvSpPr>
          <p:spPr bwMode="auto">
            <a:xfrm>
              <a:off x="3201" y="3541"/>
              <a:ext cx="305"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ROOFING</a:t>
              </a:r>
            </a:p>
          </p:txBody>
        </p:sp>
        <p:sp>
          <p:nvSpPr>
            <p:cNvPr id="65" name="Rectangle 526"/>
            <p:cNvSpPr>
              <a:spLocks noChangeArrowheads="1"/>
            </p:cNvSpPr>
            <p:nvPr/>
          </p:nvSpPr>
          <p:spPr bwMode="auto">
            <a:xfrm>
              <a:off x="3045" y="3628"/>
              <a:ext cx="573"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66" name="Rectangle 527"/>
            <p:cNvSpPr>
              <a:spLocks noChangeArrowheads="1"/>
            </p:cNvSpPr>
            <p:nvPr/>
          </p:nvSpPr>
          <p:spPr bwMode="auto">
            <a:xfrm>
              <a:off x="3107" y="3628"/>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5020</a:t>
              </a:r>
            </a:p>
          </p:txBody>
        </p:sp>
        <p:sp>
          <p:nvSpPr>
            <p:cNvPr id="67" name="Rectangle 528"/>
            <p:cNvSpPr>
              <a:spLocks noChangeArrowheads="1"/>
            </p:cNvSpPr>
            <p:nvPr/>
          </p:nvSpPr>
          <p:spPr bwMode="auto">
            <a:xfrm>
              <a:off x="3196" y="3711"/>
              <a:ext cx="297"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68" name="Rectangle 529"/>
            <p:cNvSpPr>
              <a:spLocks noChangeArrowheads="1"/>
            </p:cNvSpPr>
            <p:nvPr/>
          </p:nvSpPr>
          <p:spPr bwMode="auto">
            <a:xfrm>
              <a:off x="3213" y="3715"/>
              <a:ext cx="263"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Y. Taylor</a:t>
              </a:r>
            </a:p>
          </p:txBody>
        </p:sp>
        <p:sp>
          <p:nvSpPr>
            <p:cNvPr id="69" name="Rectangle 530"/>
            <p:cNvSpPr>
              <a:spLocks noChangeArrowheads="1"/>
            </p:cNvSpPr>
            <p:nvPr/>
          </p:nvSpPr>
          <p:spPr bwMode="auto">
            <a:xfrm>
              <a:off x="3030" y="3523"/>
              <a:ext cx="614"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0" name="Rectangle 531"/>
            <p:cNvSpPr>
              <a:spLocks noChangeArrowheads="1"/>
            </p:cNvSpPr>
            <p:nvPr/>
          </p:nvSpPr>
          <p:spPr bwMode="auto">
            <a:xfrm>
              <a:off x="3030" y="3854"/>
              <a:ext cx="614"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1" name="Rectangle 532"/>
            <p:cNvSpPr>
              <a:spLocks noChangeArrowheads="1"/>
            </p:cNvSpPr>
            <p:nvPr/>
          </p:nvSpPr>
          <p:spPr bwMode="auto">
            <a:xfrm>
              <a:off x="3155" y="3873"/>
              <a:ext cx="353"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2" name="Rectangle 533"/>
            <p:cNvSpPr>
              <a:spLocks noChangeArrowheads="1"/>
            </p:cNvSpPr>
            <p:nvPr/>
          </p:nvSpPr>
          <p:spPr bwMode="auto">
            <a:xfrm>
              <a:off x="3190" y="3873"/>
              <a:ext cx="320"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DRYWALL</a:t>
              </a:r>
            </a:p>
          </p:txBody>
        </p:sp>
        <p:sp>
          <p:nvSpPr>
            <p:cNvPr id="73" name="Rectangle 534"/>
            <p:cNvSpPr>
              <a:spLocks noChangeArrowheads="1"/>
            </p:cNvSpPr>
            <p:nvPr/>
          </p:nvSpPr>
          <p:spPr bwMode="auto">
            <a:xfrm>
              <a:off x="3045" y="3960"/>
              <a:ext cx="573" cy="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4" name="Rectangle 535"/>
            <p:cNvSpPr>
              <a:spLocks noChangeArrowheads="1"/>
            </p:cNvSpPr>
            <p:nvPr/>
          </p:nvSpPr>
          <p:spPr bwMode="auto">
            <a:xfrm>
              <a:off x="3107" y="3959"/>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5030</a:t>
              </a:r>
            </a:p>
          </p:txBody>
        </p:sp>
        <p:sp>
          <p:nvSpPr>
            <p:cNvPr id="75" name="Rectangle 536"/>
            <p:cNvSpPr>
              <a:spLocks noChangeArrowheads="1"/>
            </p:cNvSpPr>
            <p:nvPr/>
          </p:nvSpPr>
          <p:spPr bwMode="auto">
            <a:xfrm>
              <a:off x="3200" y="4046"/>
              <a:ext cx="286"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6" name="Rectangle 537"/>
            <p:cNvSpPr>
              <a:spLocks noChangeArrowheads="1"/>
            </p:cNvSpPr>
            <p:nvPr/>
          </p:nvSpPr>
          <p:spPr bwMode="auto">
            <a:xfrm>
              <a:off x="3220" y="4046"/>
              <a:ext cx="265"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D. Smith</a:t>
              </a:r>
            </a:p>
          </p:txBody>
        </p:sp>
        <p:sp>
          <p:nvSpPr>
            <p:cNvPr id="77" name="Rectangle 538"/>
            <p:cNvSpPr>
              <a:spLocks noChangeArrowheads="1"/>
            </p:cNvSpPr>
            <p:nvPr/>
          </p:nvSpPr>
          <p:spPr bwMode="auto">
            <a:xfrm>
              <a:off x="3030" y="3854"/>
              <a:ext cx="614"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8" name="Rectangle 539"/>
            <p:cNvSpPr>
              <a:spLocks noChangeArrowheads="1"/>
            </p:cNvSpPr>
            <p:nvPr/>
          </p:nvSpPr>
          <p:spPr bwMode="auto">
            <a:xfrm>
              <a:off x="2891" y="2800"/>
              <a:ext cx="757"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79" name="Rectangle 540"/>
            <p:cNvSpPr>
              <a:spLocks noChangeArrowheads="1"/>
            </p:cNvSpPr>
            <p:nvPr/>
          </p:nvSpPr>
          <p:spPr bwMode="auto">
            <a:xfrm>
              <a:off x="3045" y="2818"/>
              <a:ext cx="482"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0" name="Rectangle 541"/>
            <p:cNvSpPr>
              <a:spLocks noChangeArrowheads="1"/>
            </p:cNvSpPr>
            <p:nvPr/>
          </p:nvSpPr>
          <p:spPr bwMode="auto">
            <a:xfrm>
              <a:off x="3076" y="2818"/>
              <a:ext cx="444"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STRUCTURAL</a:t>
              </a:r>
            </a:p>
          </p:txBody>
        </p:sp>
        <p:sp>
          <p:nvSpPr>
            <p:cNvPr id="81" name="Rectangle 542"/>
            <p:cNvSpPr>
              <a:spLocks noChangeArrowheads="1"/>
            </p:cNvSpPr>
            <p:nvPr/>
          </p:nvSpPr>
          <p:spPr bwMode="auto">
            <a:xfrm>
              <a:off x="3068" y="2905"/>
              <a:ext cx="399"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2" name="Rectangle 543"/>
            <p:cNvSpPr>
              <a:spLocks noChangeArrowheads="1"/>
            </p:cNvSpPr>
            <p:nvPr/>
          </p:nvSpPr>
          <p:spPr bwMode="auto">
            <a:xfrm>
              <a:off x="3094" y="2905"/>
              <a:ext cx="36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RESP DEPT</a:t>
              </a:r>
            </a:p>
          </p:txBody>
        </p:sp>
        <p:sp>
          <p:nvSpPr>
            <p:cNvPr id="83" name="Rectangle 544"/>
            <p:cNvSpPr>
              <a:spLocks noChangeArrowheads="1"/>
            </p:cNvSpPr>
            <p:nvPr/>
          </p:nvSpPr>
          <p:spPr bwMode="auto">
            <a:xfrm>
              <a:off x="3155" y="2988"/>
              <a:ext cx="229"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4" name="Rectangle 545"/>
            <p:cNvSpPr>
              <a:spLocks noChangeArrowheads="1"/>
            </p:cNvSpPr>
            <p:nvPr/>
          </p:nvSpPr>
          <p:spPr bwMode="auto">
            <a:xfrm>
              <a:off x="3172" y="2992"/>
              <a:ext cx="200"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 Tate</a:t>
              </a:r>
            </a:p>
          </p:txBody>
        </p:sp>
        <p:sp>
          <p:nvSpPr>
            <p:cNvPr id="85" name="Rectangle 546"/>
            <p:cNvSpPr>
              <a:spLocks noChangeArrowheads="1"/>
            </p:cNvSpPr>
            <p:nvPr/>
          </p:nvSpPr>
          <p:spPr bwMode="auto">
            <a:xfrm>
              <a:off x="2891" y="2800"/>
              <a:ext cx="757"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6" name="Rectangle 547"/>
            <p:cNvSpPr>
              <a:spLocks noChangeArrowheads="1"/>
            </p:cNvSpPr>
            <p:nvPr/>
          </p:nvSpPr>
          <p:spPr bwMode="auto">
            <a:xfrm>
              <a:off x="3840" y="3191"/>
              <a:ext cx="613"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7" name="Rectangle 548"/>
            <p:cNvSpPr>
              <a:spLocks noChangeArrowheads="1"/>
            </p:cNvSpPr>
            <p:nvPr/>
          </p:nvSpPr>
          <p:spPr bwMode="auto">
            <a:xfrm>
              <a:off x="3859" y="3297"/>
              <a:ext cx="56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88" name="Rectangle 549"/>
            <p:cNvSpPr>
              <a:spLocks noChangeArrowheads="1"/>
            </p:cNvSpPr>
            <p:nvPr/>
          </p:nvSpPr>
          <p:spPr bwMode="auto">
            <a:xfrm>
              <a:off x="3916" y="3297"/>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4010</a:t>
              </a:r>
            </a:p>
          </p:txBody>
        </p:sp>
        <p:sp>
          <p:nvSpPr>
            <p:cNvPr id="89" name="Rectangle 550"/>
            <p:cNvSpPr>
              <a:spLocks noChangeArrowheads="1"/>
            </p:cNvSpPr>
            <p:nvPr/>
          </p:nvSpPr>
          <p:spPr bwMode="auto">
            <a:xfrm>
              <a:off x="3972" y="3380"/>
              <a:ext cx="376" cy="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0" name="Rectangle 551"/>
            <p:cNvSpPr>
              <a:spLocks noChangeArrowheads="1"/>
            </p:cNvSpPr>
            <p:nvPr/>
          </p:nvSpPr>
          <p:spPr bwMode="auto">
            <a:xfrm>
              <a:off x="3991" y="3383"/>
              <a:ext cx="352"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S. Johnson</a:t>
              </a:r>
            </a:p>
          </p:txBody>
        </p:sp>
        <p:sp>
          <p:nvSpPr>
            <p:cNvPr id="91" name="Rectangle 552"/>
            <p:cNvSpPr>
              <a:spLocks noChangeArrowheads="1"/>
            </p:cNvSpPr>
            <p:nvPr/>
          </p:nvSpPr>
          <p:spPr bwMode="auto">
            <a:xfrm>
              <a:off x="3840" y="3191"/>
              <a:ext cx="613"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2" name="Rectangle 553"/>
            <p:cNvSpPr>
              <a:spLocks noChangeArrowheads="1"/>
            </p:cNvSpPr>
            <p:nvPr/>
          </p:nvSpPr>
          <p:spPr bwMode="auto">
            <a:xfrm>
              <a:off x="3840" y="3523"/>
              <a:ext cx="613"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3" name="Rectangle 554"/>
            <p:cNvSpPr>
              <a:spLocks noChangeArrowheads="1"/>
            </p:cNvSpPr>
            <p:nvPr/>
          </p:nvSpPr>
          <p:spPr bwMode="auto">
            <a:xfrm>
              <a:off x="3889" y="3545"/>
              <a:ext cx="531"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4" name="Rectangle 555"/>
            <p:cNvSpPr>
              <a:spLocks noChangeArrowheads="1"/>
            </p:cNvSpPr>
            <p:nvPr/>
          </p:nvSpPr>
          <p:spPr bwMode="auto">
            <a:xfrm>
              <a:off x="3928" y="3549"/>
              <a:ext cx="492"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HOOKUP</a:t>
              </a:r>
              <a:r>
                <a:rPr lang="en-US" altLang="nb-NO" sz="1200">
                  <a:latin typeface="Arial" charset="0"/>
                </a:rPr>
                <a:t>/</a:t>
              </a:r>
              <a:r>
                <a:rPr lang="en-US" altLang="nb-NO" sz="1200">
                  <a:solidFill>
                    <a:srgbClr val="800000"/>
                  </a:solidFill>
                  <a:latin typeface="Arial" charset="0"/>
                </a:rPr>
                <a:t>TIE-IN</a:t>
              </a:r>
            </a:p>
          </p:txBody>
        </p:sp>
        <p:sp>
          <p:nvSpPr>
            <p:cNvPr id="95" name="Rectangle 556"/>
            <p:cNvSpPr>
              <a:spLocks noChangeArrowheads="1"/>
            </p:cNvSpPr>
            <p:nvPr/>
          </p:nvSpPr>
          <p:spPr bwMode="auto">
            <a:xfrm>
              <a:off x="3859" y="3628"/>
              <a:ext cx="56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6" name="Rectangle 557"/>
            <p:cNvSpPr>
              <a:spLocks noChangeArrowheads="1"/>
            </p:cNvSpPr>
            <p:nvPr/>
          </p:nvSpPr>
          <p:spPr bwMode="auto">
            <a:xfrm>
              <a:off x="3916" y="3628"/>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4020</a:t>
              </a:r>
            </a:p>
          </p:txBody>
        </p:sp>
        <p:sp>
          <p:nvSpPr>
            <p:cNvPr id="97" name="Rectangle 558"/>
            <p:cNvSpPr>
              <a:spLocks noChangeArrowheads="1"/>
            </p:cNvSpPr>
            <p:nvPr/>
          </p:nvSpPr>
          <p:spPr bwMode="auto">
            <a:xfrm>
              <a:off x="4032" y="3711"/>
              <a:ext cx="244"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98" name="Rectangle 559"/>
            <p:cNvSpPr>
              <a:spLocks noChangeArrowheads="1"/>
            </p:cNvSpPr>
            <p:nvPr/>
          </p:nvSpPr>
          <p:spPr bwMode="auto">
            <a:xfrm>
              <a:off x="4046" y="3715"/>
              <a:ext cx="220"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 Ottis</a:t>
              </a:r>
            </a:p>
          </p:txBody>
        </p:sp>
        <p:sp>
          <p:nvSpPr>
            <p:cNvPr id="99" name="Rectangle 560"/>
            <p:cNvSpPr>
              <a:spLocks noChangeArrowheads="1"/>
            </p:cNvSpPr>
            <p:nvPr/>
          </p:nvSpPr>
          <p:spPr bwMode="auto">
            <a:xfrm>
              <a:off x="3840" y="3523"/>
              <a:ext cx="613"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0" name="Rectangle 561"/>
            <p:cNvSpPr>
              <a:spLocks noChangeArrowheads="1"/>
            </p:cNvSpPr>
            <p:nvPr/>
          </p:nvSpPr>
          <p:spPr bwMode="auto">
            <a:xfrm>
              <a:off x="3881" y="2818"/>
              <a:ext cx="392"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1" name="Rectangle 562"/>
            <p:cNvSpPr>
              <a:spLocks noChangeArrowheads="1"/>
            </p:cNvSpPr>
            <p:nvPr/>
          </p:nvSpPr>
          <p:spPr bwMode="auto">
            <a:xfrm>
              <a:off x="3920" y="2818"/>
              <a:ext cx="366"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ELECTICAL</a:t>
              </a:r>
            </a:p>
          </p:txBody>
        </p:sp>
        <p:sp>
          <p:nvSpPr>
            <p:cNvPr id="102" name="Rectangle 563"/>
            <p:cNvSpPr>
              <a:spLocks noChangeArrowheads="1"/>
            </p:cNvSpPr>
            <p:nvPr/>
          </p:nvSpPr>
          <p:spPr bwMode="auto">
            <a:xfrm>
              <a:off x="3877" y="2905"/>
              <a:ext cx="399"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3" name="Rectangle 564"/>
            <p:cNvSpPr>
              <a:spLocks noChangeArrowheads="1"/>
            </p:cNvSpPr>
            <p:nvPr/>
          </p:nvSpPr>
          <p:spPr bwMode="auto">
            <a:xfrm>
              <a:off x="3922" y="2905"/>
              <a:ext cx="36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RESP DEPT</a:t>
              </a:r>
            </a:p>
          </p:txBody>
        </p:sp>
        <p:sp>
          <p:nvSpPr>
            <p:cNvPr id="104" name="Rectangle 565"/>
            <p:cNvSpPr>
              <a:spLocks noChangeArrowheads="1"/>
            </p:cNvSpPr>
            <p:nvPr/>
          </p:nvSpPr>
          <p:spPr bwMode="auto">
            <a:xfrm>
              <a:off x="3964" y="2988"/>
              <a:ext cx="245"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5" name="Rectangle 566"/>
            <p:cNvSpPr>
              <a:spLocks noChangeArrowheads="1"/>
            </p:cNvSpPr>
            <p:nvPr/>
          </p:nvSpPr>
          <p:spPr bwMode="auto">
            <a:xfrm>
              <a:off x="3990" y="2992"/>
              <a:ext cx="2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J. Sims</a:t>
              </a:r>
            </a:p>
          </p:txBody>
        </p:sp>
        <p:sp>
          <p:nvSpPr>
            <p:cNvPr id="106" name="Rectangle 567"/>
            <p:cNvSpPr>
              <a:spLocks noChangeArrowheads="1"/>
            </p:cNvSpPr>
            <p:nvPr/>
          </p:nvSpPr>
          <p:spPr bwMode="auto">
            <a:xfrm>
              <a:off x="4653" y="3191"/>
              <a:ext cx="614"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7" name="Rectangle 568"/>
            <p:cNvSpPr>
              <a:spLocks noChangeArrowheads="1"/>
            </p:cNvSpPr>
            <p:nvPr/>
          </p:nvSpPr>
          <p:spPr bwMode="auto">
            <a:xfrm>
              <a:off x="4694" y="3210"/>
              <a:ext cx="535"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08" name="Rectangle 569"/>
            <p:cNvSpPr>
              <a:spLocks noChangeArrowheads="1"/>
            </p:cNvSpPr>
            <p:nvPr/>
          </p:nvSpPr>
          <p:spPr bwMode="auto">
            <a:xfrm>
              <a:off x="4737" y="3210"/>
              <a:ext cx="493"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WATER</a:t>
              </a:r>
              <a:r>
                <a:rPr lang="en-US" altLang="nb-NO" sz="1200">
                  <a:latin typeface="Arial" charset="0"/>
                </a:rPr>
                <a:t>/</a:t>
              </a:r>
              <a:r>
                <a:rPr lang="en-US" altLang="nb-NO" sz="1200">
                  <a:solidFill>
                    <a:srgbClr val="800000"/>
                  </a:solidFill>
                  <a:latin typeface="Arial" charset="0"/>
                </a:rPr>
                <a:t>SEWER</a:t>
              </a:r>
            </a:p>
          </p:txBody>
        </p:sp>
        <p:sp>
          <p:nvSpPr>
            <p:cNvPr id="109" name="Rectangle 570"/>
            <p:cNvSpPr>
              <a:spLocks noChangeArrowheads="1"/>
            </p:cNvSpPr>
            <p:nvPr/>
          </p:nvSpPr>
          <p:spPr bwMode="auto">
            <a:xfrm>
              <a:off x="4672" y="3297"/>
              <a:ext cx="56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0" name="Rectangle 571"/>
            <p:cNvSpPr>
              <a:spLocks noChangeArrowheads="1"/>
            </p:cNvSpPr>
            <p:nvPr/>
          </p:nvSpPr>
          <p:spPr bwMode="auto">
            <a:xfrm>
              <a:off x="4731" y="3297"/>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3010</a:t>
              </a:r>
            </a:p>
          </p:txBody>
        </p:sp>
        <p:sp>
          <p:nvSpPr>
            <p:cNvPr id="111" name="Rectangle 572"/>
            <p:cNvSpPr>
              <a:spLocks noChangeArrowheads="1"/>
            </p:cNvSpPr>
            <p:nvPr/>
          </p:nvSpPr>
          <p:spPr bwMode="auto">
            <a:xfrm>
              <a:off x="4853" y="3383"/>
              <a:ext cx="253"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K. Wells</a:t>
              </a:r>
            </a:p>
          </p:txBody>
        </p:sp>
        <p:sp>
          <p:nvSpPr>
            <p:cNvPr id="112" name="Rectangle 573"/>
            <p:cNvSpPr>
              <a:spLocks noChangeArrowheads="1"/>
            </p:cNvSpPr>
            <p:nvPr/>
          </p:nvSpPr>
          <p:spPr bwMode="auto">
            <a:xfrm>
              <a:off x="4653" y="3191"/>
              <a:ext cx="614"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3" name="Rectangle 574"/>
            <p:cNvSpPr>
              <a:spLocks noChangeArrowheads="1"/>
            </p:cNvSpPr>
            <p:nvPr/>
          </p:nvSpPr>
          <p:spPr bwMode="auto">
            <a:xfrm>
              <a:off x="4653" y="3523"/>
              <a:ext cx="614"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4" name="Rectangle 575"/>
            <p:cNvSpPr>
              <a:spLocks noChangeArrowheads="1"/>
            </p:cNvSpPr>
            <p:nvPr/>
          </p:nvSpPr>
          <p:spPr bwMode="auto">
            <a:xfrm>
              <a:off x="4868" y="3542"/>
              <a:ext cx="154" cy="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5" name="Rectangle 576"/>
            <p:cNvSpPr>
              <a:spLocks noChangeArrowheads="1"/>
            </p:cNvSpPr>
            <p:nvPr/>
          </p:nvSpPr>
          <p:spPr bwMode="auto">
            <a:xfrm>
              <a:off x="4894" y="3541"/>
              <a:ext cx="141"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GAS</a:t>
              </a:r>
            </a:p>
          </p:txBody>
        </p:sp>
        <p:sp>
          <p:nvSpPr>
            <p:cNvPr id="116" name="Rectangle 577"/>
            <p:cNvSpPr>
              <a:spLocks noChangeArrowheads="1"/>
            </p:cNvSpPr>
            <p:nvPr/>
          </p:nvSpPr>
          <p:spPr bwMode="auto">
            <a:xfrm>
              <a:off x="4672" y="3628"/>
              <a:ext cx="56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7" name="Rectangle 578"/>
            <p:cNvSpPr>
              <a:spLocks noChangeArrowheads="1"/>
            </p:cNvSpPr>
            <p:nvPr/>
          </p:nvSpPr>
          <p:spPr bwMode="auto">
            <a:xfrm>
              <a:off x="4730" y="3628"/>
              <a:ext cx="52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PERF DEPT 3020</a:t>
              </a:r>
            </a:p>
          </p:txBody>
        </p:sp>
        <p:sp>
          <p:nvSpPr>
            <p:cNvPr id="118" name="Rectangle 579"/>
            <p:cNvSpPr>
              <a:spLocks noChangeArrowheads="1"/>
            </p:cNvSpPr>
            <p:nvPr/>
          </p:nvSpPr>
          <p:spPr bwMode="auto">
            <a:xfrm>
              <a:off x="4822" y="3711"/>
              <a:ext cx="290"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19" name="Rectangle 580"/>
            <p:cNvSpPr>
              <a:spLocks noChangeArrowheads="1"/>
            </p:cNvSpPr>
            <p:nvPr/>
          </p:nvSpPr>
          <p:spPr bwMode="auto">
            <a:xfrm>
              <a:off x="4845" y="3715"/>
              <a:ext cx="26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 Oriely</a:t>
              </a:r>
            </a:p>
          </p:txBody>
        </p:sp>
        <p:sp>
          <p:nvSpPr>
            <p:cNvPr id="120" name="Rectangle 581"/>
            <p:cNvSpPr>
              <a:spLocks noChangeArrowheads="1"/>
            </p:cNvSpPr>
            <p:nvPr/>
          </p:nvSpPr>
          <p:spPr bwMode="auto">
            <a:xfrm>
              <a:off x="4653" y="3523"/>
              <a:ext cx="614"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1" name="Rectangle 582"/>
            <p:cNvSpPr>
              <a:spLocks noChangeArrowheads="1"/>
            </p:cNvSpPr>
            <p:nvPr/>
          </p:nvSpPr>
          <p:spPr bwMode="auto">
            <a:xfrm>
              <a:off x="4514" y="2800"/>
              <a:ext cx="756" cy="2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2" name="Rectangle 583"/>
            <p:cNvSpPr>
              <a:spLocks noChangeArrowheads="1"/>
            </p:cNvSpPr>
            <p:nvPr/>
          </p:nvSpPr>
          <p:spPr bwMode="auto">
            <a:xfrm>
              <a:off x="4702" y="2818"/>
              <a:ext cx="376"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3" name="Rectangle 584"/>
            <p:cNvSpPr>
              <a:spLocks noChangeArrowheads="1"/>
            </p:cNvSpPr>
            <p:nvPr/>
          </p:nvSpPr>
          <p:spPr bwMode="auto">
            <a:xfrm>
              <a:off x="4743" y="2818"/>
              <a:ext cx="347"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PLUMBING</a:t>
              </a:r>
            </a:p>
          </p:txBody>
        </p:sp>
        <p:sp>
          <p:nvSpPr>
            <p:cNvPr id="124" name="Rectangle 585"/>
            <p:cNvSpPr>
              <a:spLocks noChangeArrowheads="1"/>
            </p:cNvSpPr>
            <p:nvPr/>
          </p:nvSpPr>
          <p:spPr bwMode="auto">
            <a:xfrm>
              <a:off x="4691" y="2905"/>
              <a:ext cx="399"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5" name="Rectangle 586"/>
            <p:cNvSpPr>
              <a:spLocks noChangeArrowheads="1"/>
            </p:cNvSpPr>
            <p:nvPr/>
          </p:nvSpPr>
          <p:spPr bwMode="auto">
            <a:xfrm>
              <a:off x="4734" y="2905"/>
              <a:ext cx="36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RESP DEPT</a:t>
              </a:r>
            </a:p>
          </p:txBody>
        </p:sp>
        <p:sp>
          <p:nvSpPr>
            <p:cNvPr id="126" name="Rectangle 587"/>
            <p:cNvSpPr>
              <a:spLocks noChangeArrowheads="1"/>
            </p:cNvSpPr>
            <p:nvPr/>
          </p:nvSpPr>
          <p:spPr bwMode="auto">
            <a:xfrm>
              <a:off x="4785" y="2988"/>
              <a:ext cx="211" cy="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7" name="Rectangle 588"/>
            <p:cNvSpPr>
              <a:spLocks noChangeArrowheads="1"/>
            </p:cNvSpPr>
            <p:nvPr/>
          </p:nvSpPr>
          <p:spPr bwMode="auto">
            <a:xfrm>
              <a:off x="4811" y="2992"/>
              <a:ext cx="195"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 Lee</a:t>
              </a:r>
            </a:p>
          </p:txBody>
        </p:sp>
        <p:sp>
          <p:nvSpPr>
            <p:cNvPr id="128" name="Rectangle 589"/>
            <p:cNvSpPr>
              <a:spLocks noChangeArrowheads="1"/>
            </p:cNvSpPr>
            <p:nvPr/>
          </p:nvSpPr>
          <p:spPr bwMode="auto">
            <a:xfrm>
              <a:off x="4514" y="2804"/>
              <a:ext cx="756" cy="293"/>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29" name="Rectangle 590"/>
            <p:cNvSpPr>
              <a:spLocks noChangeArrowheads="1"/>
            </p:cNvSpPr>
            <p:nvPr/>
          </p:nvSpPr>
          <p:spPr bwMode="auto">
            <a:xfrm>
              <a:off x="3301" y="2408"/>
              <a:ext cx="757" cy="2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0" name="Rectangle 591"/>
            <p:cNvSpPr>
              <a:spLocks noChangeArrowheads="1"/>
            </p:cNvSpPr>
            <p:nvPr/>
          </p:nvSpPr>
          <p:spPr bwMode="auto">
            <a:xfrm>
              <a:off x="3358" y="2427"/>
              <a:ext cx="606" cy="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1" name="Rectangle 592"/>
            <p:cNvSpPr>
              <a:spLocks noChangeArrowheads="1"/>
            </p:cNvSpPr>
            <p:nvPr/>
          </p:nvSpPr>
          <p:spPr bwMode="auto">
            <a:xfrm>
              <a:off x="3429" y="2430"/>
              <a:ext cx="565"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PROJECT OFFICE</a:t>
              </a:r>
            </a:p>
          </p:txBody>
        </p:sp>
        <p:sp>
          <p:nvSpPr>
            <p:cNvPr id="132" name="Rectangle 593"/>
            <p:cNvSpPr>
              <a:spLocks noChangeArrowheads="1"/>
            </p:cNvSpPr>
            <p:nvPr/>
          </p:nvSpPr>
          <p:spPr bwMode="auto">
            <a:xfrm>
              <a:off x="3478" y="2513"/>
              <a:ext cx="399"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3" name="Rectangle 594"/>
            <p:cNvSpPr>
              <a:spLocks noChangeArrowheads="1"/>
            </p:cNvSpPr>
            <p:nvPr/>
          </p:nvSpPr>
          <p:spPr bwMode="auto">
            <a:xfrm>
              <a:off x="3513" y="2513"/>
              <a:ext cx="323" cy="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latin typeface="Arial" charset="0"/>
                </a:rPr>
                <a:t>RESP DEPT</a:t>
              </a:r>
            </a:p>
          </p:txBody>
        </p:sp>
        <p:sp>
          <p:nvSpPr>
            <p:cNvPr id="134" name="Rectangle 595"/>
            <p:cNvSpPr>
              <a:spLocks noChangeArrowheads="1"/>
            </p:cNvSpPr>
            <p:nvPr/>
          </p:nvSpPr>
          <p:spPr bwMode="auto">
            <a:xfrm>
              <a:off x="3497" y="2600"/>
              <a:ext cx="388"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5" name="Rectangle 596"/>
            <p:cNvSpPr>
              <a:spLocks noChangeArrowheads="1"/>
            </p:cNvSpPr>
            <p:nvPr/>
          </p:nvSpPr>
          <p:spPr bwMode="auto">
            <a:xfrm>
              <a:off x="3529" y="2640"/>
              <a:ext cx="362"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dirty="0">
                  <a:latin typeface="Arial" charset="0"/>
                </a:rPr>
                <a:t>B. </a:t>
              </a:r>
              <a:r>
                <a:rPr lang="en-US" altLang="nb-NO" sz="1200" dirty="0" err="1">
                  <a:latin typeface="Arial" charset="0"/>
                </a:rPr>
                <a:t>Smithers</a:t>
              </a:r>
              <a:endParaRPr lang="en-US" altLang="nb-NO" sz="1200" dirty="0">
                <a:latin typeface="Arial" charset="0"/>
              </a:endParaRPr>
            </a:p>
          </p:txBody>
        </p:sp>
        <p:sp>
          <p:nvSpPr>
            <p:cNvPr id="136" name="Rectangle 597"/>
            <p:cNvSpPr>
              <a:spLocks noChangeArrowheads="1"/>
            </p:cNvSpPr>
            <p:nvPr/>
          </p:nvSpPr>
          <p:spPr bwMode="auto">
            <a:xfrm>
              <a:off x="3301" y="2408"/>
              <a:ext cx="757" cy="294"/>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7" name="Rectangle 598"/>
            <p:cNvSpPr>
              <a:spLocks noChangeArrowheads="1"/>
            </p:cNvSpPr>
            <p:nvPr/>
          </p:nvSpPr>
          <p:spPr bwMode="auto">
            <a:xfrm>
              <a:off x="4009" y="3210"/>
              <a:ext cx="264" cy="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endParaRPr lang="nb-NO" altLang="nb-NO"/>
            </a:p>
          </p:txBody>
        </p:sp>
        <p:sp>
          <p:nvSpPr>
            <p:cNvPr id="138" name="Rectangle 599"/>
            <p:cNvSpPr>
              <a:spLocks noChangeArrowheads="1"/>
            </p:cNvSpPr>
            <p:nvPr/>
          </p:nvSpPr>
          <p:spPr bwMode="auto">
            <a:xfrm>
              <a:off x="4037" y="3210"/>
              <a:ext cx="248" cy="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2000" b="1">
                  <a:solidFill>
                    <a:schemeClr val="tx1"/>
                  </a:solidFill>
                  <a:latin typeface="Tahoma" pitchFamily="64" charset="0"/>
                  <a:ea typeface="ＭＳ Ｐゴシック" pitchFamily="64" charset="-128"/>
                </a:defRPr>
              </a:lvl1pPr>
              <a:lvl2pPr marL="37931725" indent="-37474525">
                <a:defRPr sz="2000" b="1">
                  <a:solidFill>
                    <a:schemeClr val="tx1"/>
                  </a:solidFill>
                  <a:latin typeface="Tahoma" pitchFamily="64" charset="0"/>
                  <a:ea typeface="ＭＳ Ｐゴシック" pitchFamily="64" charset="-128"/>
                </a:defRPr>
              </a:lvl2pPr>
              <a:lvl3pPr>
                <a:defRPr sz="2000" b="1">
                  <a:solidFill>
                    <a:schemeClr val="tx1"/>
                  </a:solidFill>
                  <a:latin typeface="Tahoma" pitchFamily="64" charset="0"/>
                  <a:ea typeface="ＭＳ Ｐゴシック" pitchFamily="64" charset="-128"/>
                </a:defRPr>
              </a:lvl3pPr>
              <a:lvl4pPr>
                <a:defRPr sz="2000" b="1">
                  <a:solidFill>
                    <a:schemeClr val="tx1"/>
                  </a:solidFill>
                  <a:latin typeface="Tahoma" pitchFamily="64" charset="0"/>
                  <a:ea typeface="ＭＳ Ｐゴシック" pitchFamily="64" charset="-128"/>
                </a:defRPr>
              </a:lvl4pPr>
              <a:lvl5pPr>
                <a:defRPr sz="2000" b="1">
                  <a:solidFill>
                    <a:schemeClr val="tx1"/>
                  </a:solidFill>
                  <a:latin typeface="Tahoma" pitchFamily="64" charset="0"/>
                  <a:ea typeface="ＭＳ Ｐゴシック" pitchFamily="64" charset="-128"/>
                </a:defRPr>
              </a:lvl5pPr>
              <a:lvl6pPr marL="457200" eaLnBrk="0" fontAlgn="base" hangingPunct="0">
                <a:spcBef>
                  <a:spcPct val="0"/>
                </a:spcBef>
                <a:spcAft>
                  <a:spcPct val="0"/>
                </a:spcAft>
                <a:defRPr sz="2000" b="1">
                  <a:solidFill>
                    <a:schemeClr val="tx1"/>
                  </a:solidFill>
                  <a:latin typeface="Tahoma" pitchFamily="64" charset="0"/>
                  <a:ea typeface="ＭＳ Ｐゴシック" pitchFamily="64" charset="-128"/>
                </a:defRPr>
              </a:lvl6pPr>
              <a:lvl7pPr marL="914400" eaLnBrk="0" fontAlgn="base" hangingPunct="0">
                <a:spcBef>
                  <a:spcPct val="0"/>
                </a:spcBef>
                <a:spcAft>
                  <a:spcPct val="0"/>
                </a:spcAft>
                <a:defRPr sz="2000" b="1">
                  <a:solidFill>
                    <a:schemeClr val="tx1"/>
                  </a:solidFill>
                  <a:latin typeface="Tahoma" pitchFamily="64" charset="0"/>
                  <a:ea typeface="ＭＳ Ｐゴシック" pitchFamily="64" charset="-128"/>
                </a:defRPr>
              </a:lvl7pPr>
              <a:lvl8pPr marL="1371600" eaLnBrk="0" fontAlgn="base" hangingPunct="0">
                <a:spcBef>
                  <a:spcPct val="0"/>
                </a:spcBef>
                <a:spcAft>
                  <a:spcPct val="0"/>
                </a:spcAft>
                <a:defRPr sz="2000" b="1">
                  <a:solidFill>
                    <a:schemeClr val="tx1"/>
                  </a:solidFill>
                  <a:latin typeface="Tahoma" pitchFamily="64" charset="0"/>
                  <a:ea typeface="ＭＳ Ｐゴシック" pitchFamily="64" charset="-128"/>
                </a:defRPr>
              </a:lvl8pPr>
              <a:lvl9pPr marL="1828800" eaLnBrk="0" fontAlgn="base" hangingPunct="0">
                <a:spcBef>
                  <a:spcPct val="0"/>
                </a:spcBef>
                <a:spcAft>
                  <a:spcPct val="0"/>
                </a:spcAft>
                <a:defRPr sz="2000" b="1">
                  <a:solidFill>
                    <a:schemeClr val="tx1"/>
                  </a:solidFill>
                  <a:latin typeface="Tahoma" pitchFamily="64" charset="0"/>
                  <a:ea typeface="ＭＳ Ｐゴシック" pitchFamily="64" charset="-128"/>
                </a:defRPr>
              </a:lvl9pPr>
            </a:lstStyle>
            <a:p>
              <a:pPr algn="ctr">
                <a:spcBef>
                  <a:spcPct val="50000"/>
                </a:spcBef>
              </a:pPr>
              <a:r>
                <a:rPr lang="en-US" altLang="nb-NO" sz="1200">
                  <a:solidFill>
                    <a:srgbClr val="800000"/>
                  </a:solidFill>
                  <a:latin typeface="Arial" charset="0"/>
                </a:rPr>
                <a:t>WIRING</a:t>
              </a:r>
            </a:p>
          </p:txBody>
        </p:sp>
        <p:grpSp>
          <p:nvGrpSpPr>
            <p:cNvPr id="139" name="Group 600"/>
            <p:cNvGrpSpPr>
              <a:grpSpLocks/>
            </p:cNvGrpSpPr>
            <p:nvPr/>
          </p:nvGrpSpPr>
          <p:grpSpPr bwMode="auto">
            <a:xfrm>
              <a:off x="2170" y="3096"/>
              <a:ext cx="48" cy="905"/>
              <a:chOff x="2170" y="3096"/>
              <a:chExt cx="48" cy="905"/>
            </a:xfrm>
          </p:grpSpPr>
          <p:sp>
            <p:nvSpPr>
              <p:cNvPr id="155" name="Line 601"/>
              <p:cNvSpPr>
                <a:spLocks noChangeShapeType="1"/>
              </p:cNvSpPr>
              <p:nvPr/>
            </p:nvSpPr>
            <p:spPr bwMode="auto">
              <a:xfrm>
                <a:off x="2170" y="3096"/>
                <a:ext cx="0" cy="904"/>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6" name="Line 602"/>
              <p:cNvSpPr>
                <a:spLocks noChangeShapeType="1"/>
              </p:cNvSpPr>
              <p:nvPr/>
            </p:nvSpPr>
            <p:spPr bwMode="auto">
              <a:xfrm>
                <a:off x="2172" y="4000"/>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7" name="Line 603"/>
              <p:cNvSpPr>
                <a:spLocks noChangeShapeType="1"/>
              </p:cNvSpPr>
              <p:nvPr/>
            </p:nvSpPr>
            <p:spPr bwMode="auto">
              <a:xfrm>
                <a:off x="2172" y="3670"/>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8" name="Line 604"/>
              <p:cNvSpPr>
                <a:spLocks noChangeShapeType="1"/>
              </p:cNvSpPr>
              <p:nvPr/>
            </p:nvSpPr>
            <p:spPr bwMode="auto">
              <a:xfrm>
                <a:off x="2173" y="3337"/>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grpSp>
        <p:grpSp>
          <p:nvGrpSpPr>
            <p:cNvPr id="140" name="Group 605"/>
            <p:cNvGrpSpPr>
              <a:grpSpLocks/>
            </p:cNvGrpSpPr>
            <p:nvPr/>
          </p:nvGrpSpPr>
          <p:grpSpPr bwMode="auto">
            <a:xfrm>
              <a:off x="2984" y="3096"/>
              <a:ext cx="48" cy="905"/>
              <a:chOff x="2170" y="3096"/>
              <a:chExt cx="48" cy="905"/>
            </a:xfrm>
          </p:grpSpPr>
          <p:sp>
            <p:nvSpPr>
              <p:cNvPr id="151" name="Line 606"/>
              <p:cNvSpPr>
                <a:spLocks noChangeShapeType="1"/>
              </p:cNvSpPr>
              <p:nvPr/>
            </p:nvSpPr>
            <p:spPr bwMode="auto">
              <a:xfrm>
                <a:off x="2170" y="3096"/>
                <a:ext cx="0" cy="904"/>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2" name="Line 607"/>
              <p:cNvSpPr>
                <a:spLocks noChangeShapeType="1"/>
              </p:cNvSpPr>
              <p:nvPr/>
            </p:nvSpPr>
            <p:spPr bwMode="auto">
              <a:xfrm>
                <a:off x="2172" y="4000"/>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3" name="Line 608"/>
              <p:cNvSpPr>
                <a:spLocks noChangeShapeType="1"/>
              </p:cNvSpPr>
              <p:nvPr/>
            </p:nvSpPr>
            <p:spPr bwMode="auto">
              <a:xfrm>
                <a:off x="2172" y="3670"/>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4" name="Line 609"/>
              <p:cNvSpPr>
                <a:spLocks noChangeShapeType="1"/>
              </p:cNvSpPr>
              <p:nvPr/>
            </p:nvSpPr>
            <p:spPr bwMode="auto">
              <a:xfrm>
                <a:off x="2173" y="3337"/>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grpSp>
        <p:grpSp>
          <p:nvGrpSpPr>
            <p:cNvPr id="141" name="Group 610"/>
            <p:cNvGrpSpPr>
              <a:grpSpLocks/>
            </p:cNvGrpSpPr>
            <p:nvPr/>
          </p:nvGrpSpPr>
          <p:grpSpPr bwMode="auto">
            <a:xfrm>
              <a:off x="3792" y="3093"/>
              <a:ext cx="48" cy="569"/>
              <a:chOff x="3792" y="3099"/>
              <a:chExt cx="48" cy="569"/>
            </a:xfrm>
          </p:grpSpPr>
          <p:sp>
            <p:nvSpPr>
              <p:cNvPr id="148" name="Line 611"/>
              <p:cNvSpPr>
                <a:spLocks noChangeShapeType="1"/>
              </p:cNvSpPr>
              <p:nvPr/>
            </p:nvSpPr>
            <p:spPr bwMode="auto">
              <a:xfrm>
                <a:off x="3795" y="3340"/>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49" name="Line 612"/>
              <p:cNvSpPr>
                <a:spLocks noChangeShapeType="1"/>
              </p:cNvSpPr>
              <p:nvPr/>
            </p:nvSpPr>
            <p:spPr bwMode="auto">
              <a:xfrm>
                <a:off x="3792" y="3667"/>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50" name="Line 613"/>
              <p:cNvSpPr>
                <a:spLocks noChangeShapeType="1"/>
              </p:cNvSpPr>
              <p:nvPr/>
            </p:nvSpPr>
            <p:spPr bwMode="auto">
              <a:xfrm>
                <a:off x="3792" y="3099"/>
                <a:ext cx="0" cy="567"/>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grpSp>
        <p:grpSp>
          <p:nvGrpSpPr>
            <p:cNvPr id="142" name="Group 614"/>
            <p:cNvGrpSpPr>
              <a:grpSpLocks/>
            </p:cNvGrpSpPr>
            <p:nvPr/>
          </p:nvGrpSpPr>
          <p:grpSpPr bwMode="auto">
            <a:xfrm>
              <a:off x="4605" y="3099"/>
              <a:ext cx="48" cy="569"/>
              <a:chOff x="3792" y="3099"/>
              <a:chExt cx="48" cy="569"/>
            </a:xfrm>
          </p:grpSpPr>
          <p:sp>
            <p:nvSpPr>
              <p:cNvPr id="145" name="Line 615"/>
              <p:cNvSpPr>
                <a:spLocks noChangeShapeType="1"/>
              </p:cNvSpPr>
              <p:nvPr/>
            </p:nvSpPr>
            <p:spPr bwMode="auto">
              <a:xfrm>
                <a:off x="3795" y="3340"/>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46" name="Line 616"/>
              <p:cNvSpPr>
                <a:spLocks noChangeShapeType="1"/>
              </p:cNvSpPr>
              <p:nvPr/>
            </p:nvSpPr>
            <p:spPr bwMode="auto">
              <a:xfrm>
                <a:off x="3792" y="3667"/>
                <a:ext cx="45" cy="1"/>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47" name="Line 617"/>
              <p:cNvSpPr>
                <a:spLocks noChangeShapeType="1"/>
              </p:cNvSpPr>
              <p:nvPr/>
            </p:nvSpPr>
            <p:spPr bwMode="auto">
              <a:xfrm>
                <a:off x="3792" y="3099"/>
                <a:ext cx="0" cy="567"/>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grpSp>
        <p:sp>
          <p:nvSpPr>
            <p:cNvPr id="143" name="Line 618"/>
            <p:cNvSpPr>
              <a:spLocks noChangeShapeType="1"/>
            </p:cNvSpPr>
            <p:nvPr/>
          </p:nvSpPr>
          <p:spPr bwMode="auto">
            <a:xfrm>
              <a:off x="2453" y="2755"/>
              <a:ext cx="2440" cy="0"/>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sp>
          <p:nvSpPr>
            <p:cNvPr id="144" name="Line 619"/>
            <p:cNvSpPr>
              <a:spLocks noChangeShapeType="1"/>
            </p:cNvSpPr>
            <p:nvPr/>
          </p:nvSpPr>
          <p:spPr bwMode="auto">
            <a:xfrm>
              <a:off x="4090" y="2756"/>
              <a:ext cx="1" cy="46"/>
            </a:xfrm>
            <a:prstGeom prst="line">
              <a:avLst/>
            </a:prstGeom>
            <a:noFill/>
            <a:ln w="6350" cap="rnd">
              <a:solidFill>
                <a:srgbClr val="000000"/>
              </a:solidFill>
              <a:round/>
              <a:headEnd/>
              <a:tailEnd/>
            </a:ln>
            <a:extLst>
              <a:ext uri="{909E8E84-426E-40DD-AFC4-6F175D3DCCD1}">
                <a14:hiddenFill xmlns="" xmlns:a14="http://schemas.microsoft.com/office/drawing/2010/main">
                  <a:noFill/>
                </a14:hiddenFill>
              </a:ext>
            </a:extLst>
          </p:spPr>
          <p:txBody>
            <a:bodyPr/>
            <a:lstStyle/>
            <a:p>
              <a:endParaRPr lang="nb-NO"/>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2117</TotalTime>
  <Words>293</Words>
  <Application>Microsoft Office PowerPoint</Application>
  <PresentationFormat>On-screen Show (4:3)</PresentationFormat>
  <Paragraphs>111</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Trek</vt:lpstr>
      <vt:lpstr>Clip</vt:lpstr>
      <vt:lpstr>Slide 1</vt:lpstr>
      <vt:lpstr>Project scope</vt:lpstr>
      <vt:lpstr>SCOPE MANAGEMENT</vt:lpstr>
      <vt:lpstr>Defining the project</vt:lpstr>
      <vt:lpstr>Establishing project priorities</vt:lpstr>
      <vt:lpstr>Establishing project priorities</vt:lpstr>
      <vt:lpstr>Hierarchical breakdown of the wbs</vt:lpstr>
      <vt:lpstr>Wbs example</vt:lpstr>
      <vt:lpstr>Integrating wbs &amp; obs (Example)</vt:lpstr>
      <vt:lpstr>Coding the wbs for information (EXAMPLE)</vt:lpstr>
      <vt:lpstr>Coding the wbs for information (EXAMPLE)</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Project Management  DR. HERMAN S. MBA</dc:title>
  <dc:creator>Herman</dc:creator>
  <cp:lastModifiedBy>Herman</cp:lastModifiedBy>
  <cp:revision>224</cp:revision>
  <dcterms:created xsi:type="dcterms:W3CDTF">2011-02-11T03:03:21Z</dcterms:created>
  <dcterms:modified xsi:type="dcterms:W3CDTF">2014-09-03T02:10:52Z</dcterms:modified>
</cp:coreProperties>
</file>