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72" r:id="rId7"/>
    <p:sldId id="264" r:id="rId8"/>
    <p:sldId id="265" r:id="rId9"/>
    <p:sldId id="273" r:id="rId10"/>
    <p:sldId id="266" r:id="rId11"/>
    <p:sldId id="274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B4F638-C373-4931-906F-0D2E6B91E97D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D02F08-AF46-4E58-89FF-B82A54F2CA6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Tahapan Perencanaan </a:t>
            </a:r>
            <a:r>
              <a:rPr lang="id-ID" dirty="0" smtClean="0"/>
              <a:t>IT dengan COBIT 4.1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979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Rancangan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Arahan dalam pengelolaan teknologi informasi </a:t>
            </a:r>
            <a:r>
              <a:rPr lang="id-ID" dirty="0" smtClean="0">
                <a:sym typeface="Wingdings" pitchFamily="2" charset="2"/>
              </a:rPr>
              <a:t> analisis dan identifikasi Cobit 4.1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>
                <a:sym typeface="Wingdings" pitchFamily="2" charset="2"/>
              </a:rPr>
              <a:t>Strategi untuk mengatasi permasalahan dalam pemberian layanan  CSF</a:t>
            </a:r>
          </a:p>
          <a:p>
            <a:pPr marL="514350" indent="-514350">
              <a:buFont typeface="+mj-lt"/>
              <a:buAutoNum type="arabicPeriod" startAt="3"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89040"/>
            <a:ext cx="3456384" cy="284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18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CSF</a:t>
            </a:r>
          </a:p>
          <a:p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2381250"/>
            <a:ext cx="6334125" cy="400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161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Rancangan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id-ID" dirty="0">
                <a:sym typeface="Wingdings" pitchFamily="2" charset="2"/>
              </a:rPr>
              <a:t>Strategi pengorganisasian TI berbasis proses TI menghasilkan :</a:t>
            </a:r>
          </a:p>
          <a:p>
            <a:pPr marL="914400" lvl="1" indent="-514350">
              <a:buFont typeface="+mj-lt"/>
              <a:buAutoNum type="alphaLcPeriod"/>
            </a:pPr>
            <a:r>
              <a:rPr lang="id-ID" dirty="0">
                <a:sym typeface="Wingdings" pitchFamily="2" charset="2"/>
              </a:rPr>
              <a:t>Rancangan struktur </a:t>
            </a:r>
            <a:r>
              <a:rPr lang="id-ID" dirty="0" smtClean="0">
                <a:sym typeface="Wingdings" pitchFamily="2" charset="2"/>
              </a:rPr>
              <a:t>organisasi  Analisis Kebutuhan kunci permasalahan</a:t>
            </a:r>
            <a:endParaRPr lang="id-ID" dirty="0">
              <a:sym typeface="Wingdings" pitchFamily="2" charset="2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id-ID" dirty="0">
                <a:sym typeface="Wingdings" pitchFamily="2" charset="2"/>
              </a:rPr>
              <a:t>Peran </a:t>
            </a:r>
            <a:r>
              <a:rPr lang="id-ID" dirty="0" smtClean="0">
                <a:sym typeface="Wingdings" pitchFamily="2" charset="2"/>
              </a:rPr>
              <a:t>Jabatan  Cobit </a:t>
            </a:r>
            <a:endParaRPr lang="id-ID" dirty="0">
              <a:sym typeface="Wingdings" pitchFamily="2" charset="2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id-ID" dirty="0">
                <a:sym typeface="Wingdings" pitchFamily="2" charset="2"/>
              </a:rPr>
              <a:t>Deskripsi </a:t>
            </a:r>
            <a:r>
              <a:rPr lang="id-ID" dirty="0" smtClean="0">
                <a:sym typeface="Wingdings" pitchFamily="2" charset="2"/>
              </a:rPr>
              <a:t>Pekerjaan  Cobit</a:t>
            </a:r>
            <a:endParaRPr lang="id-ID" dirty="0">
              <a:sym typeface="Wingdings" pitchFamily="2" charset="2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id-ID" dirty="0">
                <a:sym typeface="Wingdings" pitchFamily="2" charset="2"/>
              </a:rPr>
              <a:t>Kompetensi </a:t>
            </a:r>
            <a:r>
              <a:rPr lang="id-ID" dirty="0" smtClean="0">
                <a:sym typeface="Wingdings" pitchFamily="2" charset="2"/>
              </a:rPr>
              <a:t>CIO  Cohen, spencer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3590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Perancangan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Profil Organisasi :</a:t>
            </a:r>
          </a:p>
          <a:p>
            <a:pPr marL="990600" indent="-457200"/>
            <a:r>
              <a:rPr lang="id-ID" dirty="0" smtClean="0"/>
              <a:t>Visi, misi, tujuan organisasi</a:t>
            </a:r>
          </a:p>
          <a:p>
            <a:pPr marL="990600" indent="-457200"/>
            <a:r>
              <a:rPr lang="id-ID" dirty="0" smtClean="0"/>
              <a:t>Kebijakan dan Layanan dan sasaran organisasi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Identifikasi</a:t>
            </a:r>
          </a:p>
          <a:p>
            <a:pPr marL="914400" lvl="1" indent="-514350"/>
            <a:r>
              <a:rPr lang="id-ID" dirty="0" smtClean="0"/>
              <a:t>Kondisi TI saat ini dan yang diharapkan</a:t>
            </a:r>
          </a:p>
          <a:p>
            <a:pPr marL="914400" lvl="1" indent="-514350"/>
            <a:r>
              <a:rPr lang="id-ID" dirty="0" smtClean="0"/>
              <a:t>Tingkat kematangan Proses TI</a:t>
            </a:r>
          </a:p>
          <a:p>
            <a:pPr marL="914400" lvl="1" indent="-514350"/>
            <a:r>
              <a:rPr lang="id-ID" dirty="0" smtClean="0"/>
              <a:t>Struktur Organisasi Eksisting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888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Analisis</a:t>
            </a:r>
          </a:p>
          <a:p>
            <a:pPr marL="857250" lvl="1" indent="-457200"/>
            <a:r>
              <a:rPr lang="id-ID" dirty="0" smtClean="0"/>
              <a:t>Keselarasan Organisasi – TI</a:t>
            </a:r>
          </a:p>
          <a:p>
            <a:pPr marL="857250" lvl="1" indent="-457200"/>
            <a:r>
              <a:rPr lang="id-ID" dirty="0" smtClean="0"/>
              <a:t>Layanan TI, sumber daya TI, Kesenjangan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Rancangan</a:t>
            </a:r>
          </a:p>
          <a:p>
            <a:pPr lvl="1"/>
            <a:r>
              <a:rPr lang="id-ID" dirty="0" smtClean="0"/>
              <a:t>Strategi Pengorganisasi TI dalam Kerangka</a:t>
            </a:r>
          </a:p>
          <a:p>
            <a:pPr lvl="1"/>
            <a:r>
              <a:rPr lang="id-ID" dirty="0" smtClean="0"/>
              <a:t>Rencana Strategi TI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Implementasi</a:t>
            </a:r>
          </a:p>
          <a:p>
            <a:pPr lvl="1"/>
            <a:r>
              <a:rPr lang="id-ID" dirty="0" smtClean="0"/>
              <a:t>Implementasi</a:t>
            </a:r>
          </a:p>
          <a:p>
            <a:pPr lvl="1"/>
            <a:r>
              <a:rPr lang="id-ID" dirty="0" smtClean="0"/>
              <a:t>Monitor</a:t>
            </a:r>
          </a:p>
          <a:p>
            <a:pPr lvl="1"/>
            <a:r>
              <a:rPr lang="id-ID" dirty="0" smtClean="0"/>
              <a:t>Evaluasi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075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Lihat visi, misi dan tujuan organisasi  (dokumen)</a:t>
            </a:r>
          </a:p>
          <a:p>
            <a:pPr marL="514350" indent="-514350">
              <a:buAutoNum type="arabicPeriod"/>
            </a:pPr>
            <a:r>
              <a:rPr lang="id-ID" dirty="0" smtClean="0"/>
              <a:t>Lakukan pengamatan</a:t>
            </a:r>
          </a:p>
          <a:p>
            <a:pPr marL="514350" indent="-514350">
              <a:buAutoNum type="arabicPeriod"/>
            </a:pPr>
            <a:r>
              <a:rPr lang="id-ID" dirty="0" smtClean="0"/>
              <a:t>Lakukan wawancara terhadap orang yang kompeten</a:t>
            </a:r>
          </a:p>
          <a:p>
            <a:pPr marL="514350" indent="-514350">
              <a:buAutoNum type="arabicPeriod"/>
            </a:pPr>
            <a:r>
              <a:rPr lang="id-ID" dirty="0" smtClean="0"/>
              <a:t>Arsip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206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Struktur organisasi saat ini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Keselarasan organisasi dengan TI dilihat dari </a:t>
            </a:r>
          </a:p>
          <a:p>
            <a:pPr lvl="1"/>
            <a:r>
              <a:rPr lang="id-ID" dirty="0"/>
              <a:t>Tujuan Organisasi</a:t>
            </a:r>
          </a:p>
          <a:p>
            <a:pPr lvl="1"/>
            <a:r>
              <a:rPr lang="id-ID" dirty="0"/>
              <a:t>Tujuan TI</a:t>
            </a:r>
          </a:p>
          <a:p>
            <a:pPr lvl="1"/>
            <a:r>
              <a:rPr lang="id-ID" dirty="0"/>
              <a:t>Tujuan Proses </a:t>
            </a:r>
            <a:r>
              <a:rPr lang="id-ID" dirty="0" smtClean="0"/>
              <a:t>TI</a:t>
            </a:r>
          </a:p>
          <a:p>
            <a:pPr lvl="1"/>
            <a:endParaRPr lang="id-ID" dirty="0" smtClean="0"/>
          </a:p>
          <a:p>
            <a:pPr lvl="1"/>
            <a:endParaRPr lang="id-ID" dirty="0"/>
          </a:p>
          <a:p>
            <a:pPr lvl="1"/>
            <a:endParaRPr lang="id-ID" dirty="0" smtClean="0"/>
          </a:p>
          <a:p>
            <a:pPr lvl="1"/>
            <a:endParaRPr lang="id-ID" dirty="0"/>
          </a:p>
          <a:p>
            <a:pPr lvl="1"/>
            <a:endParaRPr lang="id-ID" dirty="0" smtClean="0"/>
          </a:p>
          <a:p>
            <a:pPr lvl="1"/>
            <a:endParaRPr lang="id-ID" dirty="0"/>
          </a:p>
          <a:p>
            <a:pPr lvl="1"/>
            <a:endParaRPr lang="id-ID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52936"/>
            <a:ext cx="432048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7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Identifikasi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id-ID" dirty="0"/>
          </a:p>
          <a:p>
            <a:pPr marL="514350" indent="-514350">
              <a:buFont typeface="+mj-lt"/>
              <a:buAutoNum type="arabicPeriod" startAt="3"/>
            </a:pPr>
            <a:r>
              <a:rPr lang="id-ID" dirty="0"/>
              <a:t>Manajemen Nilai TI</a:t>
            </a:r>
          </a:p>
          <a:p>
            <a:pPr marL="914400" lvl="1" indent="-514350"/>
            <a:r>
              <a:rPr lang="id-ID" dirty="0"/>
              <a:t>Layanan TI</a:t>
            </a:r>
          </a:p>
          <a:p>
            <a:pPr marL="914400" lvl="1" indent="-514350"/>
            <a:r>
              <a:rPr lang="id-ID" dirty="0"/>
              <a:t>Sumber daya TI</a:t>
            </a:r>
          </a:p>
          <a:p>
            <a:pPr marL="914400" lvl="1" indent="-514350"/>
            <a:r>
              <a:rPr lang="id-ID" dirty="0"/>
              <a:t>Organisasi TI</a:t>
            </a:r>
          </a:p>
          <a:p>
            <a:pPr marL="914400" lvl="1" indent="-514350"/>
            <a:r>
              <a:rPr lang="id-ID" dirty="0"/>
              <a:t>SDM TI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/>
              <a:t>Tingkat kematangan proses TI</a:t>
            </a:r>
          </a:p>
          <a:p>
            <a:pPr lvl="1"/>
            <a:r>
              <a:rPr lang="id-ID" dirty="0"/>
              <a:t>Kuesioner terhadap proses TI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582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Analisis GAP</a:t>
            </a:r>
          </a:p>
          <a:p>
            <a:pPr marL="914400" lvl="1" indent="-514350"/>
            <a:r>
              <a:rPr lang="id-ID" dirty="0" smtClean="0"/>
              <a:t>Curent -&gt; Expectation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Analisis permasalahan layanan TI</a:t>
            </a:r>
          </a:p>
          <a:p>
            <a:pPr lvl="1"/>
            <a:r>
              <a:rPr lang="id-ID" dirty="0" smtClean="0"/>
              <a:t>Analisis SWOT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Strategi layanan TI</a:t>
            </a:r>
          </a:p>
          <a:p>
            <a:pPr marL="914400" lvl="1" indent="-514350"/>
            <a:r>
              <a:rPr lang="id-ID" dirty="0" smtClean="0"/>
              <a:t>Critical Success Factor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Keselarasan Organisasi TI</a:t>
            </a:r>
          </a:p>
          <a:p>
            <a:pPr lvl="1"/>
            <a:r>
              <a:rPr lang="id-ID" dirty="0" smtClean="0"/>
              <a:t>Balance Score card (BSC)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101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Rancangan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Layanan TI </a:t>
            </a:r>
            <a:r>
              <a:rPr lang="id-ID" dirty="0" smtClean="0">
                <a:sym typeface="Wingdings" pitchFamily="2" charset="2"/>
              </a:rPr>
              <a:t> observasi, wawancara, dokumen TI</a:t>
            </a:r>
            <a:endParaRPr lang="id-ID" dirty="0" smtClean="0"/>
          </a:p>
          <a:p>
            <a:pPr lvl="1" algn="just"/>
            <a:r>
              <a:rPr lang="id-ID" dirty="0" smtClean="0"/>
              <a:t>Aplikasi Komputer</a:t>
            </a:r>
          </a:p>
          <a:p>
            <a:pPr lvl="1" algn="just"/>
            <a:r>
              <a:rPr lang="id-ID" dirty="0" smtClean="0"/>
              <a:t>Operasional</a:t>
            </a:r>
          </a:p>
          <a:p>
            <a:pPr lvl="1" algn="just"/>
            <a:r>
              <a:rPr lang="id-ID" dirty="0" smtClean="0"/>
              <a:t>Dukungan TI</a:t>
            </a:r>
          </a:p>
          <a:p>
            <a:pPr lvl="1" algn="just"/>
            <a:r>
              <a:rPr lang="id-ID" dirty="0" smtClean="0"/>
              <a:t>Pemeliharaan Perangkat TI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Analisis permasalahan yang terjadi dalam penyediaan layanan untuk kebutuhan organisasi </a:t>
            </a:r>
            <a:r>
              <a:rPr lang="id-ID" dirty="0" smtClean="0">
                <a:sym typeface="Wingdings" pitchFamily="2" charset="2"/>
              </a:rPr>
              <a:t> observasi, wawancara, dokumen TI, analisis SWOT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385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Analisis SWOT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68863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517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394</TotalTime>
  <Words>245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Tahapan Perencanaan IT dengan COBIT 4.1</vt:lpstr>
      <vt:lpstr>Tahapan Perancangan</vt:lpstr>
      <vt:lpstr>PowerPoint Presentation</vt:lpstr>
      <vt:lpstr>Profil Organisasi</vt:lpstr>
      <vt:lpstr>Identifikasi</vt:lpstr>
      <vt:lpstr>Identifikasi</vt:lpstr>
      <vt:lpstr>Analisis</vt:lpstr>
      <vt:lpstr>Rancangan</vt:lpstr>
      <vt:lpstr>PowerPoint Presentation</vt:lpstr>
      <vt:lpstr>Rancangan</vt:lpstr>
      <vt:lpstr>PowerPoint Presentation</vt:lpstr>
      <vt:lpstr>Rancangan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IT dengan COBIT 4.1</dc:title>
  <dc:creator>Axioo</dc:creator>
  <cp:lastModifiedBy>Axioo</cp:lastModifiedBy>
  <cp:revision>12</cp:revision>
  <dcterms:created xsi:type="dcterms:W3CDTF">2015-03-27T05:02:54Z</dcterms:created>
  <dcterms:modified xsi:type="dcterms:W3CDTF">2015-03-31T07:08:49Z</dcterms:modified>
</cp:coreProperties>
</file>