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77" r:id="rId5"/>
    <p:sldId id="273" r:id="rId6"/>
    <p:sldId id="276" r:id="rId7"/>
    <p:sldId id="260" r:id="rId8"/>
    <p:sldId id="261" r:id="rId9"/>
    <p:sldId id="275" r:id="rId10"/>
    <p:sldId id="279" r:id="rId11"/>
    <p:sldId id="280" r:id="rId12"/>
    <p:sldId id="262" r:id="rId13"/>
    <p:sldId id="263" r:id="rId14"/>
    <p:sldId id="281" r:id="rId15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672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347" y="1122363"/>
            <a:ext cx="7773308" cy="2387600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347" y="3602038"/>
            <a:ext cx="7773308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11249-3CBD-4CFC-A26A-3A08C8A32387}" type="datetimeFigureOut">
              <a:rPr lang="id-ID" smtClean="0"/>
              <a:pPr/>
              <a:t>13/12/2013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B1BD1-8DAD-4775-A71C-CB30E8187433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5020336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55" y="4289373"/>
            <a:ext cx="7775673" cy="819355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5355" y="621322"/>
            <a:ext cx="7775673" cy="3379735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6" y="5108728"/>
            <a:ext cx="7774499" cy="682472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11249-3CBD-4CFC-A26A-3A08C8A32387}" type="datetimeFigureOut">
              <a:rPr lang="id-ID" smtClean="0"/>
              <a:pPr/>
              <a:t>13/12/2013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B1BD1-8DAD-4775-A71C-CB30E8187433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7983389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46" y="609601"/>
            <a:ext cx="7765322" cy="3424859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7" y="4204820"/>
            <a:ext cx="7765321" cy="159218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11249-3CBD-4CFC-A26A-3A08C8A32387}" type="datetimeFigureOut">
              <a:rPr lang="id-ID" smtClean="0"/>
              <a:pPr/>
              <a:t>13/12/2013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B1BD1-8DAD-4775-A71C-CB30E8187433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99531771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4659" y="609600"/>
            <a:ext cx="6977064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290484" y="3610032"/>
            <a:ext cx="6564224" cy="426812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5" y="4204821"/>
            <a:ext cx="7765322" cy="158638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11249-3CBD-4CFC-A26A-3A08C8A32387}" type="datetimeFigureOut">
              <a:rPr lang="id-ID" smtClean="0"/>
              <a:pPr/>
              <a:t>13/12/2013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B1BD1-8DAD-4775-A71C-CB30E8187433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10" name="TextBox 9"/>
          <p:cNvSpPr txBox="1"/>
          <p:nvPr/>
        </p:nvSpPr>
        <p:spPr>
          <a:xfrm>
            <a:off x="505245" y="641749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946721" y="3073376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241243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55" y="2126943"/>
            <a:ext cx="7766495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6" y="4650556"/>
            <a:ext cx="776532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11249-3CBD-4CFC-A26A-3A08C8A32387}" type="datetimeFigureOut">
              <a:rPr lang="id-ID" smtClean="0"/>
              <a:pPr/>
              <a:t>13/12/2013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B1BD1-8DAD-4775-A71C-CB30E8187433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47977212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85345" y="609601"/>
            <a:ext cx="7765322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346" y="2088320"/>
            <a:ext cx="2474217" cy="823305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346" y="2911624"/>
            <a:ext cx="2474217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33658" y="2088320"/>
            <a:ext cx="2473919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333659" y="2911624"/>
            <a:ext cx="2474866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79974" y="2088320"/>
            <a:ext cx="2468408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982260" y="2911624"/>
            <a:ext cx="2468408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11249-3CBD-4CFC-A26A-3A08C8A32387}" type="datetimeFigureOut">
              <a:rPr lang="id-ID" smtClean="0"/>
              <a:pPr/>
              <a:t>13/12/2013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B1BD1-8DAD-4775-A71C-CB30E8187433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9865110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5346" y="609601"/>
            <a:ext cx="7765322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5347" y="3989147"/>
            <a:ext cx="247421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819015" y="2092235"/>
            <a:ext cx="2205038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5347" y="4565409"/>
            <a:ext cx="2474216" cy="1225792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32026" y="3989147"/>
            <a:ext cx="2474237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426747" y="2092235"/>
            <a:ext cx="2197894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331011" y="4565408"/>
            <a:ext cx="2475252" cy="1225792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80067" y="3989147"/>
            <a:ext cx="2467425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6114603" y="2092235"/>
            <a:ext cx="2199085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979973" y="4565410"/>
            <a:ext cx="2470694" cy="1225790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11249-3CBD-4CFC-A26A-3A08C8A32387}" type="datetimeFigureOut">
              <a:rPr lang="id-ID" smtClean="0"/>
              <a:pPr/>
              <a:t>13/12/2013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B1BD1-8DAD-4775-A71C-CB30E8187433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11494908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11249-3CBD-4CFC-A26A-3A08C8A32387}" type="datetimeFigureOut">
              <a:rPr lang="id-ID" smtClean="0"/>
              <a:pPr/>
              <a:t>13/12/2013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B1BD1-8DAD-4775-A71C-CB30E8187433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07186047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609600"/>
            <a:ext cx="1906993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346" y="609600"/>
            <a:ext cx="5744029" cy="518160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11249-3CBD-4CFC-A26A-3A08C8A32387}" type="datetimeFigureOut">
              <a:rPr lang="id-ID" smtClean="0"/>
              <a:pPr/>
              <a:t>13/12/2013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B1BD1-8DAD-4775-A71C-CB30E8187433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8344070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11249-3CBD-4CFC-A26A-3A08C8A32387}" type="datetimeFigureOut">
              <a:rPr lang="id-ID" smtClean="0"/>
              <a:pPr/>
              <a:t>13/12/2013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B1BD1-8DAD-4775-A71C-CB30E8187433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2243990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1933" y="657227"/>
            <a:ext cx="7300134" cy="2852737"/>
          </a:xfrm>
        </p:spPr>
        <p:txBody>
          <a:bodyPr anchor="b">
            <a:normAutofit/>
          </a:bodyPr>
          <a:lstStyle>
            <a:lvl1pPr>
              <a:defRPr sz="3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21933" y="3602039"/>
            <a:ext cx="7300134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11249-3CBD-4CFC-A26A-3A08C8A32387}" type="datetimeFigureOut">
              <a:rPr lang="id-ID" smtClean="0"/>
              <a:pPr/>
              <a:t>13/12/2013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B1BD1-8DAD-4775-A71C-CB30E8187433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8797656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47" y="609601"/>
            <a:ext cx="7765321" cy="132632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346" y="2088320"/>
            <a:ext cx="3829503" cy="370288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30052" y="2088320"/>
            <a:ext cx="3820616" cy="370288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11249-3CBD-4CFC-A26A-3A08C8A32387}" type="datetimeFigureOut">
              <a:rPr lang="id-ID" smtClean="0"/>
              <a:pPr/>
              <a:t>13/12/2013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B1BD1-8DAD-4775-A71C-CB30E8187433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2100601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47" y="609601"/>
            <a:ext cx="7765321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5427" y="2088320"/>
            <a:ext cx="3600326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346" y="2912232"/>
            <a:ext cx="3830406" cy="287896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59230" y="2088320"/>
            <a:ext cx="3591437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912232"/>
            <a:ext cx="3821518" cy="287896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11249-3CBD-4CFC-A26A-3A08C8A32387}" type="datetimeFigureOut">
              <a:rPr lang="id-ID" smtClean="0"/>
              <a:pPr/>
              <a:t>13/12/2013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B1BD1-8DAD-4775-A71C-CB30E8187433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8756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11249-3CBD-4CFC-A26A-3A08C8A32387}" type="datetimeFigureOut">
              <a:rPr lang="id-ID" smtClean="0"/>
              <a:pPr/>
              <a:t>13/12/2013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B1BD1-8DAD-4775-A71C-CB30E8187433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683349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11249-3CBD-4CFC-A26A-3A08C8A32387}" type="datetimeFigureOut">
              <a:rPr lang="id-ID" smtClean="0"/>
              <a:pPr/>
              <a:t>13/12/2013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B1BD1-8DAD-4775-A71C-CB30E8187433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2154522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7921" y="609600"/>
            <a:ext cx="2949178" cy="2362200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08548" y="609600"/>
            <a:ext cx="4642119" cy="5181600"/>
          </a:xfrm>
        </p:spPr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7921" y="2971801"/>
            <a:ext cx="2949178" cy="2819399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11249-3CBD-4CFC-A26A-3A08C8A32387}" type="datetimeFigureOut">
              <a:rPr lang="id-ID" smtClean="0"/>
              <a:pPr/>
              <a:t>13/12/2013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B1BD1-8DAD-4775-A71C-CB30E8187433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6378594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7921" y="609600"/>
            <a:ext cx="4167603" cy="2362200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249932" y="758881"/>
            <a:ext cx="2966938" cy="4883038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6" y="2971800"/>
            <a:ext cx="4171242" cy="28194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11249-3CBD-4CFC-A26A-3A08C8A32387}" type="datetimeFigureOut">
              <a:rPr lang="id-ID" smtClean="0"/>
              <a:pPr/>
              <a:t>13/12/2013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B1BD1-8DAD-4775-A71C-CB30E8187433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6092006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347" y="609601"/>
            <a:ext cx="7765321" cy="13263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346" y="2096064"/>
            <a:ext cx="7765322" cy="3695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59052" y="5883276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C11249-3CBD-4CFC-A26A-3A08C8A32387}" type="datetimeFigureOut">
              <a:rPr lang="id-ID" smtClean="0"/>
              <a:pPr/>
              <a:t>13/12/2013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346" y="5883276"/>
            <a:ext cx="500464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85509" y="5883276"/>
            <a:ext cx="5651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0B1BD1-8DAD-4775-A71C-CB30E8187433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33105944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400" b="1" i="0" kern="1200" cap="all">
          <a:solidFill>
            <a:schemeClr val="tx1"/>
          </a:solidFill>
          <a:effectLst>
            <a:outerShdw blurRad="50800" dist="63500" dir="2700000" algn="tl" rotWithShape="0">
              <a:srgbClr val="000000">
                <a:alpha val="48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347" y="393328"/>
            <a:ext cx="7773308" cy="2387600"/>
          </a:xfrm>
        </p:spPr>
        <p:txBody>
          <a:bodyPr>
            <a:normAutofit/>
          </a:bodyPr>
          <a:lstStyle/>
          <a:p>
            <a:r>
              <a:rPr lang="id-ID" dirty="0" smtClean="0"/>
              <a:t>REKONSTRUKSI </a:t>
            </a:r>
            <a:r>
              <a:rPr lang="id-ID" dirty="0" smtClean="0"/>
              <a:t>PENDIDIKAN PANCASILA</a:t>
            </a:r>
            <a:endParaRPr lang="id-ID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347" y="5661670"/>
            <a:ext cx="7773308" cy="1007690"/>
          </a:xfrm>
        </p:spPr>
        <p:txBody>
          <a:bodyPr>
            <a:normAutofit/>
          </a:bodyPr>
          <a:lstStyle/>
          <a:p>
            <a:r>
              <a:rPr lang="en-US" sz="4000" dirty="0" smtClean="0">
                <a:solidFill>
                  <a:srgbClr val="FF0000"/>
                </a:solidFill>
                <a:latin typeface="Brush Script MT" panose="03060802040406070304" pitchFamily="66" charset="0"/>
              </a:rPr>
              <a:t>Dr. </a:t>
            </a:r>
            <a:r>
              <a:rPr lang="en-US" sz="4000" dirty="0" err="1" smtClean="0">
                <a:solidFill>
                  <a:srgbClr val="FF0000"/>
                </a:solidFill>
                <a:latin typeface="Brush Script MT" panose="03060802040406070304" pitchFamily="66" charset="0"/>
              </a:rPr>
              <a:t>Dewi</a:t>
            </a:r>
            <a:r>
              <a:rPr lang="en-US" sz="4000" dirty="0" smtClean="0">
                <a:solidFill>
                  <a:srgbClr val="FF0000"/>
                </a:solidFill>
                <a:latin typeface="Brush Script MT" panose="03060802040406070304" pitchFamily="66" charset="0"/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  <a:latin typeface="Brush Script MT" panose="03060802040406070304" pitchFamily="66" charset="0"/>
              </a:rPr>
              <a:t>Kurniasih</a:t>
            </a:r>
            <a:r>
              <a:rPr lang="en-US" sz="4000" dirty="0" smtClean="0">
                <a:solidFill>
                  <a:srgbClr val="FF0000"/>
                </a:solidFill>
                <a:latin typeface="Brush Script MT" panose="03060802040406070304" pitchFamily="66" charset="0"/>
              </a:rPr>
              <a:t>, S.IP.,</a:t>
            </a:r>
            <a:r>
              <a:rPr lang="en-US" sz="4000" dirty="0" err="1" smtClean="0">
                <a:solidFill>
                  <a:srgbClr val="FF0000"/>
                </a:solidFill>
                <a:latin typeface="Brush Script MT" panose="03060802040406070304" pitchFamily="66" charset="0"/>
              </a:rPr>
              <a:t>M.Si</a:t>
            </a:r>
            <a:r>
              <a:rPr lang="en-US" sz="4000" dirty="0" smtClean="0">
                <a:solidFill>
                  <a:srgbClr val="FF0000"/>
                </a:solidFill>
                <a:latin typeface="Brush Script MT" panose="03060802040406070304" pitchFamily="66" charset="0"/>
              </a:rPr>
              <a:t>.</a:t>
            </a:r>
            <a:endParaRPr lang="id-ID" sz="4000" dirty="0">
              <a:solidFill>
                <a:srgbClr val="FF0000"/>
              </a:solidFill>
              <a:latin typeface="Brush Script MT" panose="030608020404060703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3286832" y="3157401"/>
            <a:ext cx="2792506" cy="2094379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d-ID" sz="4400" dirty="0" smtClean="0"/>
              <a:t>KOMPETENSI LULUSAN</a:t>
            </a:r>
            <a:endParaRPr lang="id-ID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ctr">
              <a:buNone/>
            </a:pPr>
            <a:r>
              <a:rPr lang="id-ID" sz="2800" dirty="0" smtClean="0"/>
              <a:t>Mahasiswa mampu membangun </a:t>
            </a:r>
            <a:r>
              <a:rPr lang="id-ID" sz="2800" dirty="0" smtClean="0">
                <a:solidFill>
                  <a:srgbClr val="FF0000"/>
                </a:solidFill>
              </a:rPr>
              <a:t>paradigma </a:t>
            </a:r>
            <a:r>
              <a:rPr lang="id-ID" sz="2800" dirty="0" smtClean="0"/>
              <a:t>dalam dirinya berdasar nilai-nilai Pancasila melalui kemampuan menjelaskan </a:t>
            </a:r>
            <a:r>
              <a:rPr lang="id-ID" sz="2800" dirty="0" smtClean="0">
                <a:solidFill>
                  <a:srgbClr val="FF0000"/>
                </a:solidFill>
              </a:rPr>
              <a:t>sejarah, kedudukan dan hakikat Pancasila, </a:t>
            </a:r>
            <a:r>
              <a:rPr lang="id-ID" sz="2800" dirty="0" smtClean="0"/>
              <a:t>merespon persoalan aktual bangsa dan negara dan menerapkan nilai-nilai Pancasila dalam kehidupan bermasyarakat, berbangsa, dan bernegara.</a:t>
            </a:r>
            <a:endParaRPr lang="id-ID" sz="28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d-ID" sz="4400" dirty="0" smtClean="0"/>
              <a:t>Profil Lulusan MK Pendidikan Pancasila</a:t>
            </a:r>
            <a:endParaRPr lang="id-ID" sz="44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7602849"/>
              </p:ext>
            </p:extLst>
          </p:nvPr>
        </p:nvGraphicFramePr>
        <p:xfrm>
          <a:off x="1142976" y="2419360"/>
          <a:ext cx="6858048" cy="38179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29024"/>
                <a:gridCol w="3429024"/>
              </a:tblGrid>
              <a:tr h="477244">
                <a:tc>
                  <a:txBody>
                    <a:bodyPr/>
                    <a:lstStyle/>
                    <a:p>
                      <a:r>
                        <a:rPr lang="id-ID" dirty="0" smtClean="0"/>
                        <a:t>PENDIDIKAN PANCASILA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PKn (good citizen)</a:t>
                      </a:r>
                      <a:endParaRPr lang="id-ID" dirty="0"/>
                    </a:p>
                  </a:txBody>
                  <a:tcPr/>
                </a:tc>
              </a:tr>
              <a:tr h="477244">
                <a:tc>
                  <a:txBody>
                    <a:bodyPr/>
                    <a:lstStyle/>
                    <a:p>
                      <a:r>
                        <a:rPr lang="id-ID" b="1" dirty="0" smtClean="0">
                          <a:solidFill>
                            <a:srgbClr val="FF0000"/>
                          </a:solidFill>
                        </a:rPr>
                        <a:t>Nasionalis-relijius</a:t>
                      </a:r>
                      <a:endParaRPr lang="id-ID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>
                          <a:solidFill>
                            <a:schemeClr val="tx1"/>
                          </a:solidFill>
                        </a:rPr>
                        <a:t>Nasionalisme</a:t>
                      </a:r>
                      <a:endParaRPr lang="id-ID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77244">
                <a:tc rowSpan="6">
                  <a:txBody>
                    <a:bodyPr/>
                    <a:lstStyle/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id-ID" dirty="0" smtClean="0"/>
                        <a:t>Relijius yang toleran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id-ID" dirty="0" smtClean="0"/>
                        <a:t>Humanis yang berkeadilan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id-ID" dirty="0" smtClean="0"/>
                        <a:t>Nasionalis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id-ID" dirty="0" smtClean="0"/>
                        <a:t>Demokratis</a:t>
                      </a:r>
                      <a:r>
                        <a:rPr lang="id-ID" baseline="0" dirty="0" smtClean="0"/>
                        <a:t>  yang berasaskan musyawarah mufakat</a:t>
                      </a:r>
                      <a:endParaRPr lang="id-ID" dirty="0" smtClean="0"/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id-ID" dirty="0" smtClean="0"/>
                        <a:t>Berkeadilan sosial</a:t>
                      </a:r>
                      <a:endParaRPr lang="id-ID" strike="sngStrik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Patriotisme</a:t>
                      </a:r>
                      <a:endParaRPr lang="id-ID" dirty="0"/>
                    </a:p>
                  </a:txBody>
                  <a:tcPr/>
                </a:tc>
              </a:tr>
              <a:tr h="477244">
                <a:tc vMerge="1">
                  <a:txBody>
                    <a:bodyPr/>
                    <a:lstStyle/>
                    <a:p>
                      <a:endParaRPr lang="id-ID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Toleransi</a:t>
                      </a:r>
                      <a:endParaRPr lang="id-ID" dirty="0"/>
                    </a:p>
                  </a:txBody>
                  <a:tcPr/>
                </a:tc>
              </a:tr>
              <a:tr h="477244">
                <a:tc v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d-ID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Taat hukum</a:t>
                      </a:r>
                      <a:endParaRPr lang="id-ID" dirty="0"/>
                    </a:p>
                  </a:txBody>
                  <a:tcPr/>
                </a:tc>
              </a:tr>
              <a:tr h="477244">
                <a:tc vMerge="1">
                  <a:txBody>
                    <a:bodyPr/>
                    <a:lstStyle/>
                    <a:p>
                      <a:endParaRPr lang="id-ID" strike="sngStrik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Demokratis</a:t>
                      </a:r>
                      <a:endParaRPr lang="id-ID" dirty="0"/>
                    </a:p>
                  </a:txBody>
                  <a:tcPr/>
                </a:tc>
              </a:tr>
              <a:tr h="477244">
                <a:tc vMerge="1"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Kompetitif</a:t>
                      </a:r>
                      <a:endParaRPr lang="id-ID" dirty="0"/>
                    </a:p>
                  </a:txBody>
                  <a:tcPr/>
                </a:tc>
              </a:tr>
              <a:tr h="477244">
                <a:tc vMerge="1"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Berakhlak luhur</a:t>
                      </a:r>
                      <a:endParaRPr lang="id-ID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d-ID" sz="3600" dirty="0" smtClean="0"/>
              <a:t>CAPAIAN PEMBELAJARAN </a:t>
            </a:r>
            <a:br>
              <a:rPr lang="id-ID" sz="3600" dirty="0" smtClean="0"/>
            </a:br>
            <a:r>
              <a:rPr lang="id-ID" sz="3600" dirty="0" smtClean="0"/>
              <a:t>PENDIDIKAN PANCASILA</a:t>
            </a:r>
            <a:endParaRPr lang="id-ID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346" y="2132856"/>
            <a:ext cx="7765322" cy="4464496"/>
          </a:xfrm>
        </p:spPr>
        <p:txBody>
          <a:bodyPr>
            <a:noAutofit/>
          </a:bodyPr>
          <a:lstStyle/>
          <a:p>
            <a:pPr marL="514350" indent="-514350">
              <a:spcBef>
                <a:spcPts val="0"/>
              </a:spcBef>
              <a:buFont typeface="+mj-lt"/>
              <a:buAutoNum type="arabicPeriod"/>
            </a:pPr>
            <a:r>
              <a:rPr lang="id-ID" sz="1800" dirty="0" smtClean="0"/>
              <a:t>Memiliki kemampuan menjelaskan dasar kebenaran Pancasila sebagai ideologi yang sesuai bagi bangsa Indonesia yang majemuk (Bhinneka Tunggal Ika). (KOGINITIF)</a:t>
            </a:r>
          </a:p>
          <a:p>
            <a:pPr marL="514350" lvl="0" indent="-514350">
              <a:spcBef>
                <a:spcPts val="0"/>
              </a:spcBef>
              <a:buFont typeface="+mj-lt"/>
              <a:buAutoNum type="arabicPeriod"/>
            </a:pPr>
            <a:r>
              <a:rPr lang="id-ID" sz="1800" dirty="0" smtClean="0"/>
              <a:t>Memiliki </a:t>
            </a:r>
            <a:r>
              <a:rPr lang="id-ID" sz="1800" dirty="0"/>
              <a:t>kemampuan analisis, berfikir rasional, bersikap kritis dalam menghadapi persoalan-persoalan dalam kehidupan bermasyarakat, berbangsa dan </a:t>
            </a:r>
            <a:r>
              <a:rPr lang="id-ID" sz="1800" dirty="0" smtClean="0"/>
              <a:t>bernegara (KOGNITIF).</a:t>
            </a:r>
            <a:endParaRPr lang="id-ID" sz="1800" dirty="0"/>
          </a:p>
          <a:p>
            <a:pPr marL="514350" lvl="0" indent="-514350">
              <a:spcBef>
                <a:spcPts val="0"/>
              </a:spcBef>
              <a:buFont typeface="+mj-lt"/>
              <a:buAutoNum type="arabicPeriod"/>
            </a:pPr>
            <a:r>
              <a:rPr lang="id-ID" sz="1800" dirty="0" smtClean="0"/>
              <a:t>Memiliki kemampuan dan tanggungjawab dalam memecahkan masalah-masalah berdasarkan nilai-nilai Pancasila (AFEKTIF)</a:t>
            </a:r>
            <a:endParaRPr lang="id-ID" sz="1800" dirty="0"/>
          </a:p>
          <a:p>
            <a:pPr marL="514350" indent="-514350">
              <a:spcBef>
                <a:spcPts val="0"/>
              </a:spcBef>
              <a:buFont typeface="+mj-lt"/>
              <a:buAutoNum type="arabicPeriod"/>
            </a:pPr>
            <a:r>
              <a:rPr lang="id-ID" sz="1800" dirty="0" smtClean="0"/>
              <a:t>Memiliki karakter  ilmuwan dan profesional  Pancasilais yang komitmen atas kelangsungan hidup dan kejayaan Negara Kesatuan Republik Indonesia (AFEKTIF).</a:t>
            </a:r>
          </a:p>
          <a:p>
            <a:pPr marL="514350" lvl="0" indent="-514350">
              <a:spcBef>
                <a:spcPts val="0"/>
              </a:spcBef>
              <a:buFont typeface="+mj-lt"/>
              <a:buAutoNum type="arabicPeriod"/>
            </a:pPr>
            <a:r>
              <a:rPr lang="id-ID" sz="1800" dirty="0" smtClean="0"/>
              <a:t>Mampu </a:t>
            </a:r>
            <a:r>
              <a:rPr lang="id-ID" sz="1800" dirty="0"/>
              <a:t>mengimplementasikan dan melestarikan nilai-nilai Pancasila dalam realitas </a:t>
            </a:r>
            <a:r>
              <a:rPr lang="id-ID" sz="1800" dirty="0" smtClean="0"/>
              <a:t>kehidupan (PSIKOMOTORIK)</a:t>
            </a:r>
            <a:endParaRPr lang="id-ID" sz="18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d-ID" sz="4400" dirty="0" smtClean="0"/>
              <a:t>SUBSTANSI </a:t>
            </a:r>
            <a:r>
              <a:rPr lang="en-US" sz="4400" dirty="0" smtClean="0"/>
              <a:t/>
            </a:r>
            <a:br>
              <a:rPr lang="en-US" sz="4400" dirty="0" smtClean="0"/>
            </a:br>
            <a:r>
              <a:rPr lang="id-ID" sz="4400" dirty="0" smtClean="0"/>
              <a:t>(</a:t>
            </a:r>
            <a:r>
              <a:rPr lang="id-ID" sz="4400" dirty="0" smtClean="0"/>
              <a:t>POKOK </a:t>
            </a:r>
            <a:r>
              <a:rPr lang="id-ID" sz="4400" dirty="0" smtClean="0"/>
              <a:t>BAHASAN)</a:t>
            </a:r>
            <a:endParaRPr lang="id-ID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346" y="2542176"/>
            <a:ext cx="7919102" cy="3695136"/>
          </a:xfrm>
        </p:spPr>
        <p:txBody>
          <a:bodyPr>
            <a:no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id-ID" sz="2400" dirty="0" smtClean="0"/>
              <a:t>Pancasila dalam konteks sejarah bangsa Indonesia.</a:t>
            </a:r>
          </a:p>
          <a:p>
            <a:pPr marL="514350" indent="-514350">
              <a:buFont typeface="+mj-lt"/>
              <a:buAutoNum type="arabicPeriod"/>
            </a:pPr>
            <a:r>
              <a:rPr lang="id-ID" sz="2400" dirty="0" smtClean="0"/>
              <a:t>Pancasila sebagai dasar negara</a:t>
            </a:r>
          </a:p>
          <a:p>
            <a:pPr marL="514350" indent="-514350">
              <a:buFont typeface="+mj-lt"/>
              <a:buAutoNum type="arabicPeriod"/>
            </a:pPr>
            <a:r>
              <a:rPr lang="id-ID" sz="2400" dirty="0" smtClean="0"/>
              <a:t>Pancasila sebagai ideologi negara</a:t>
            </a:r>
          </a:p>
          <a:p>
            <a:pPr marL="514350" indent="-514350">
              <a:buFont typeface="+mj-lt"/>
              <a:buAutoNum type="arabicPeriod"/>
            </a:pPr>
            <a:r>
              <a:rPr lang="id-ID" sz="2400" dirty="0" smtClean="0"/>
              <a:t>Pancasila sebagai sistem Filsafat</a:t>
            </a:r>
          </a:p>
          <a:p>
            <a:pPr marL="514350" indent="-514350">
              <a:buFont typeface="+mj-lt"/>
              <a:buAutoNum type="arabicPeriod"/>
            </a:pPr>
            <a:r>
              <a:rPr lang="id-ID" sz="2400" dirty="0" smtClean="0"/>
              <a:t>Pancasila sebagai Sistem Etika</a:t>
            </a:r>
          </a:p>
          <a:p>
            <a:pPr marL="514350" indent="-514350">
              <a:buFont typeface="+mj-lt"/>
              <a:buAutoNum type="arabicPeriod"/>
            </a:pPr>
            <a:r>
              <a:rPr lang="id-ID" sz="2400" dirty="0" smtClean="0"/>
              <a:t>Pancasila sebagai Dasar Nilai Pengembangan Ilmu. </a:t>
            </a:r>
            <a:endParaRPr lang="id-ID" sz="24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>
                <a:latin typeface="Brush Script MT" panose="03060802040406070304" pitchFamily="66" charset="0"/>
              </a:rPr>
              <a:t>SEKIAN  ….</a:t>
            </a:r>
            <a:endParaRPr lang="en-US" sz="5400" dirty="0">
              <a:latin typeface="Brush Script MT" panose="03060802040406070304" pitchFamily="66" charset="0"/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7704" y="2060848"/>
            <a:ext cx="5305598" cy="4113966"/>
          </a:xfrm>
        </p:spPr>
      </p:pic>
    </p:spTree>
    <p:extLst>
      <p:ext uri="{BB962C8B-B14F-4D97-AF65-F5344CB8AC3E}">
        <p14:creationId xmlns:p14="http://schemas.microsoft.com/office/powerpoint/2010/main" val="25463022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d-ID" sz="4400" dirty="0" smtClean="0"/>
              <a:t>HAKIKAT </a:t>
            </a:r>
            <a:r>
              <a:rPr lang="id-ID" sz="4400" dirty="0" smtClean="0"/>
              <a:t>PANCASILA</a:t>
            </a:r>
            <a:endParaRPr lang="id-ID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ctr">
              <a:buNone/>
            </a:pPr>
            <a:r>
              <a:rPr lang="id-ID" sz="3200" dirty="0" smtClean="0"/>
              <a:t>Pada hakikatnya Pancasila adalah </a:t>
            </a:r>
            <a:r>
              <a:rPr lang="id-ID" sz="3200" dirty="0" smtClean="0">
                <a:solidFill>
                  <a:srgbClr val="FF0000"/>
                </a:solidFill>
              </a:rPr>
              <a:t>filsafat hidup</a:t>
            </a:r>
            <a:r>
              <a:rPr lang="id-ID" sz="3200" dirty="0" smtClean="0"/>
              <a:t> hasil pemikiran para pendiri bangsa yang berisi </a:t>
            </a:r>
            <a:r>
              <a:rPr lang="id-ID" sz="3200" dirty="0" smtClean="0">
                <a:solidFill>
                  <a:srgbClr val="FF0000"/>
                </a:solidFill>
              </a:rPr>
              <a:t>nilai- nilai luhur</a:t>
            </a:r>
            <a:r>
              <a:rPr lang="id-ID" sz="3200" dirty="0" smtClean="0"/>
              <a:t> yang disusun dalam </a:t>
            </a:r>
            <a:r>
              <a:rPr lang="id-ID" sz="3200" dirty="0" smtClean="0">
                <a:solidFill>
                  <a:srgbClr val="FF0000"/>
                </a:solidFill>
              </a:rPr>
              <a:t>lima sila</a:t>
            </a:r>
            <a:r>
              <a:rPr lang="id-ID" sz="3200" dirty="0" smtClean="0"/>
              <a:t>,  berfungsi sebagai </a:t>
            </a:r>
            <a:r>
              <a:rPr lang="id-ID" sz="3200" dirty="0" smtClean="0">
                <a:solidFill>
                  <a:srgbClr val="FF0000"/>
                </a:solidFill>
              </a:rPr>
              <a:t>pedoman </a:t>
            </a:r>
            <a:r>
              <a:rPr lang="id-ID" sz="3200" dirty="0" smtClean="0"/>
              <a:t>hidup bermasyarakat, berbangsa dan bernegara.</a:t>
            </a:r>
            <a:endParaRPr lang="id-ID" sz="3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47" y="404664"/>
            <a:ext cx="7765321" cy="1326321"/>
          </a:xfrm>
        </p:spPr>
        <p:txBody>
          <a:bodyPr>
            <a:normAutofit/>
          </a:bodyPr>
          <a:lstStyle/>
          <a:p>
            <a:r>
              <a:rPr lang="id-ID" sz="4400" dirty="0" smtClean="0"/>
              <a:t>HAKIKAT </a:t>
            </a:r>
            <a:r>
              <a:rPr lang="en-US" sz="4400" dirty="0" smtClean="0"/>
              <a:t/>
            </a:r>
            <a:br>
              <a:rPr lang="en-US" sz="4400" dirty="0" smtClean="0"/>
            </a:br>
            <a:r>
              <a:rPr lang="id-ID" sz="4400" dirty="0" smtClean="0"/>
              <a:t>PENDIDIKAN </a:t>
            </a:r>
            <a:r>
              <a:rPr lang="id-ID" sz="4400" dirty="0" smtClean="0"/>
              <a:t>PANCASILA</a:t>
            </a:r>
            <a:endParaRPr lang="id-ID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346" y="1952048"/>
            <a:ext cx="7765322" cy="4501288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id-ID" sz="2400" dirty="0" smtClean="0"/>
              <a:t>Pada hakikatnya matakuliah Pancasila adalah matakuliah yang berisi</a:t>
            </a:r>
            <a:r>
              <a:rPr lang="id-ID" sz="2400" dirty="0" smtClean="0">
                <a:solidFill>
                  <a:srgbClr val="FF0000"/>
                </a:solidFill>
              </a:rPr>
              <a:t> pembangunan karakter </a:t>
            </a:r>
            <a:r>
              <a:rPr lang="id-ID" sz="2400" dirty="0" smtClean="0"/>
              <a:t>mahasiswa melalui </a:t>
            </a:r>
            <a:r>
              <a:rPr lang="id-ID" sz="2400" dirty="0" smtClean="0">
                <a:solidFill>
                  <a:srgbClr val="FF0000"/>
                </a:solidFill>
              </a:rPr>
              <a:t>penanaman nilai-nilai </a:t>
            </a:r>
            <a:r>
              <a:rPr lang="id-ID" sz="2400" dirty="0" smtClean="0">
                <a:solidFill>
                  <a:srgbClr val="FF0000"/>
                </a:solidFill>
              </a:rPr>
              <a:t>Pancasila</a:t>
            </a:r>
            <a:r>
              <a:rPr lang="id-ID" sz="2400" dirty="0" smtClean="0">
                <a:solidFill>
                  <a:srgbClr val="FF0000"/>
                </a:solidFill>
              </a:rPr>
              <a:t>.</a:t>
            </a:r>
          </a:p>
          <a:p>
            <a:pPr>
              <a:spcBef>
                <a:spcPts val="0"/>
              </a:spcBef>
            </a:pPr>
            <a:r>
              <a:rPr lang="id-ID" sz="2400" dirty="0" smtClean="0"/>
              <a:t>Tahapannya adalah:</a:t>
            </a:r>
          </a:p>
          <a:p>
            <a:pPr marL="628650" indent="-342900">
              <a:spcBef>
                <a:spcPts val="0"/>
              </a:spcBef>
              <a:buNone/>
            </a:pPr>
            <a:r>
              <a:rPr lang="id-ID" sz="2400" dirty="0" smtClean="0"/>
              <a:t>(</a:t>
            </a:r>
            <a:r>
              <a:rPr lang="id-ID" sz="2400" dirty="0" smtClean="0"/>
              <a:t>1)</a:t>
            </a:r>
            <a:r>
              <a:rPr lang="en-US" sz="2400" dirty="0" smtClean="0"/>
              <a:t> </a:t>
            </a:r>
            <a:r>
              <a:rPr lang="id-ID" sz="2400" dirty="0" smtClean="0"/>
              <a:t>Memahami </a:t>
            </a:r>
            <a:r>
              <a:rPr lang="id-ID" sz="2400" dirty="0" smtClean="0"/>
              <a:t>Pancasila sebagai pandangan hidup bangsa.</a:t>
            </a:r>
          </a:p>
          <a:p>
            <a:pPr marL="628650" indent="-342900">
              <a:spcBef>
                <a:spcPts val="0"/>
              </a:spcBef>
              <a:buNone/>
            </a:pPr>
            <a:r>
              <a:rPr lang="id-ID" sz="2400" dirty="0" smtClean="0"/>
              <a:t>(2</a:t>
            </a:r>
            <a:r>
              <a:rPr lang="id-ID" sz="2400" dirty="0" smtClean="0"/>
              <a:t>) </a:t>
            </a:r>
            <a:r>
              <a:rPr lang="id-ID" sz="2400" dirty="0" smtClean="0"/>
              <a:t>Meyakini kebenaran nilai-nilai Pancasila. </a:t>
            </a:r>
          </a:p>
          <a:p>
            <a:pPr marL="628650" indent="-342900">
              <a:spcBef>
                <a:spcPts val="0"/>
              </a:spcBef>
              <a:buNone/>
            </a:pPr>
            <a:r>
              <a:rPr lang="id-ID" sz="2400" dirty="0" smtClean="0"/>
              <a:t>(</a:t>
            </a:r>
            <a:r>
              <a:rPr lang="id-ID" sz="2400" dirty="0" smtClean="0"/>
              <a:t>3</a:t>
            </a:r>
            <a:r>
              <a:rPr lang="id-ID" sz="2400" dirty="0" smtClean="0"/>
              <a:t>) </a:t>
            </a:r>
            <a:r>
              <a:rPr lang="id-ID" sz="2400" dirty="0" smtClean="0"/>
              <a:t>Termotivasi untuk mengamalkannya dalam kehidupan bermasyarakat, berbangsa dan bernegara,</a:t>
            </a:r>
            <a:endParaRPr lang="id-ID" sz="2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d-ID" sz="4400" dirty="0" smtClean="0"/>
              <a:t>URGENSI </a:t>
            </a:r>
            <a:r>
              <a:rPr lang="en-US" sz="4400" dirty="0" smtClean="0"/>
              <a:t/>
            </a:r>
            <a:br>
              <a:rPr lang="en-US" sz="4400" dirty="0" smtClean="0"/>
            </a:br>
            <a:r>
              <a:rPr lang="id-ID" sz="4400" dirty="0" smtClean="0"/>
              <a:t>PENDIDIKAN </a:t>
            </a:r>
            <a:r>
              <a:rPr lang="id-ID" sz="4400" dirty="0" smtClean="0"/>
              <a:t>PANCASILA</a:t>
            </a:r>
            <a:endParaRPr lang="id-ID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346" y="2614184"/>
            <a:ext cx="7765322" cy="369513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id-ID" sz="3200" dirty="0" smtClean="0"/>
              <a:t>Pendidikan Pancasila sangat urgen diberikan kepada mahasiswa karena Pancasila merupakan </a:t>
            </a:r>
            <a:r>
              <a:rPr lang="id-ID" sz="3200" dirty="0" smtClean="0">
                <a:solidFill>
                  <a:srgbClr val="FF0000"/>
                </a:solidFill>
              </a:rPr>
              <a:t>nilai-nilai dasar pengembangan kepribadian mahasiswa dan pengembangan ipteks.</a:t>
            </a:r>
            <a:endParaRPr lang="id-ID" sz="32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d-ID" sz="4400" dirty="0" smtClean="0"/>
              <a:t>DASAR HUKUM </a:t>
            </a:r>
            <a:br>
              <a:rPr lang="id-ID" sz="4400" dirty="0" smtClean="0"/>
            </a:br>
            <a:r>
              <a:rPr lang="id-ID" sz="4400" dirty="0" smtClean="0"/>
              <a:t>PENDIDIKAN PANCASILA</a:t>
            </a:r>
            <a:endParaRPr lang="id-ID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346" y="2614184"/>
            <a:ext cx="7765322" cy="369513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id-ID" sz="3200" dirty="0" smtClean="0"/>
              <a:t>Antara lain </a:t>
            </a:r>
            <a:r>
              <a:rPr lang="id-ID" sz="3200" dirty="0" smtClean="0">
                <a:solidFill>
                  <a:srgbClr val="FF0000"/>
                </a:solidFill>
              </a:rPr>
              <a:t>UU RI Nomor 12 tahun 2012 </a:t>
            </a:r>
            <a:r>
              <a:rPr lang="id-ID" sz="3200" dirty="0" smtClean="0"/>
              <a:t>yang berisi penegasan bahwa setiap PT wajib menyelenggarakan matakuliah Pancasila, Kewarganegaan, Agama dan Bahasa Indonesia.</a:t>
            </a:r>
            <a:endParaRPr lang="id-ID" sz="3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id-ID" sz="4400" dirty="0" smtClean="0"/>
              <a:t>KEDUDUKAN </a:t>
            </a:r>
            <a:r>
              <a:rPr lang="en-US" sz="4400" dirty="0" smtClean="0"/>
              <a:t/>
            </a:r>
            <a:br>
              <a:rPr lang="en-US" sz="4400" dirty="0" smtClean="0"/>
            </a:br>
            <a:r>
              <a:rPr lang="id-ID" sz="4400" dirty="0" smtClean="0"/>
              <a:t>PENDIDIKAN </a:t>
            </a:r>
            <a:r>
              <a:rPr lang="id-ID" sz="4400" dirty="0" smtClean="0"/>
              <a:t>PANCASILA</a:t>
            </a:r>
            <a:br>
              <a:rPr lang="id-ID" sz="4400" dirty="0" smtClean="0"/>
            </a:br>
            <a:r>
              <a:rPr lang="id-ID" sz="4400" i="1" dirty="0" smtClean="0"/>
              <a:t>(Standing Position)</a:t>
            </a:r>
            <a:endParaRPr lang="id-ID" sz="4400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346" y="2614184"/>
            <a:ext cx="7765322" cy="3695136"/>
          </a:xfrm>
        </p:spPr>
        <p:txBody>
          <a:bodyPr>
            <a:noAutofit/>
          </a:bodyPr>
          <a:lstStyle/>
          <a:p>
            <a:r>
              <a:rPr lang="id-ID" sz="2800" dirty="0" smtClean="0"/>
              <a:t>Matakuliah Pancasila termasuk matakuliah </a:t>
            </a:r>
            <a:r>
              <a:rPr lang="id-ID" sz="2800" dirty="0" smtClean="0">
                <a:solidFill>
                  <a:srgbClr val="FF0000"/>
                </a:solidFill>
              </a:rPr>
              <a:t>Pengembangan Kepribadian </a:t>
            </a:r>
            <a:r>
              <a:rPr lang="id-ID" sz="2800" dirty="0" smtClean="0"/>
              <a:t>(MPK).</a:t>
            </a:r>
          </a:p>
          <a:p>
            <a:r>
              <a:rPr lang="id-ID" sz="2800" dirty="0" smtClean="0"/>
              <a:t>Matakuliah Pancasila adalah </a:t>
            </a:r>
            <a:r>
              <a:rPr lang="id-ID" sz="2800" dirty="0" smtClean="0">
                <a:solidFill>
                  <a:srgbClr val="FF0000"/>
                </a:solidFill>
              </a:rPr>
              <a:t>matakuliah wajib </a:t>
            </a:r>
            <a:r>
              <a:rPr lang="id-ID" sz="2800" dirty="0" smtClean="0"/>
              <a:t>di antara sekian banyak matakuliah wajib lainnya di PT. </a:t>
            </a:r>
          </a:p>
          <a:p>
            <a:r>
              <a:rPr lang="id-ID" sz="2800" dirty="0" smtClean="0"/>
              <a:t>Semua mahasiswa </a:t>
            </a:r>
            <a:r>
              <a:rPr lang="id-ID" sz="2800" dirty="0" smtClean="0">
                <a:solidFill>
                  <a:srgbClr val="FF0000"/>
                </a:solidFill>
              </a:rPr>
              <a:t>wajib lulus </a:t>
            </a:r>
            <a:r>
              <a:rPr lang="id-ID" sz="2800" dirty="0" smtClean="0"/>
              <a:t>matakuliah Pancasila </a:t>
            </a:r>
            <a:endParaRPr lang="id-ID" sz="28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d-ID" sz="4400" dirty="0" smtClean="0"/>
              <a:t>VISI MATAKULIAH PANCASILA</a:t>
            </a:r>
            <a:endParaRPr lang="id-ID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2470168"/>
            <a:ext cx="8055132" cy="3695136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id-ID" sz="3200" dirty="0" smtClean="0"/>
              <a:t>Matakuliah Pancasila ke depan harus menjadi </a:t>
            </a:r>
            <a:r>
              <a:rPr lang="id-ID" sz="3200" dirty="0" smtClean="0">
                <a:solidFill>
                  <a:srgbClr val="FF0000"/>
                </a:solidFill>
              </a:rPr>
              <a:t>sumber nilai </a:t>
            </a:r>
            <a:r>
              <a:rPr lang="id-ID" sz="3200" dirty="0" smtClean="0"/>
              <a:t> pengembangan jati diri bangsa serta menjadi </a:t>
            </a:r>
            <a:r>
              <a:rPr lang="id-ID" sz="3200" dirty="0" smtClean="0">
                <a:solidFill>
                  <a:srgbClr val="FF0000"/>
                </a:solidFill>
              </a:rPr>
              <a:t>pedoman </a:t>
            </a:r>
            <a:r>
              <a:rPr lang="id-ID" sz="3200" dirty="0" smtClean="0"/>
              <a:t> bagi pengembangan dan penyelenggaraan  program studi untuk mengantarkan mahasiswa menjadi sarjana. </a:t>
            </a:r>
            <a:endParaRPr lang="id-ID" sz="32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d-ID" sz="3600" dirty="0" smtClean="0"/>
              <a:t>TUJUAN MATAKULIAH </a:t>
            </a:r>
            <a:br>
              <a:rPr lang="id-ID" sz="3600" dirty="0" smtClean="0"/>
            </a:br>
            <a:r>
              <a:rPr lang="id-ID" sz="3600" dirty="0" smtClean="0"/>
              <a:t>PENDIDIKAN </a:t>
            </a:r>
            <a:r>
              <a:rPr lang="id-ID" sz="3600" dirty="0" smtClean="0"/>
              <a:t>PANCASILA</a:t>
            </a:r>
            <a:r>
              <a:rPr lang="en-US" sz="3600" dirty="0" smtClean="0"/>
              <a:t> </a:t>
            </a:r>
            <a:r>
              <a:rPr lang="id-ID" sz="3600" dirty="0" smtClean="0"/>
              <a:t>DI </a:t>
            </a:r>
            <a:r>
              <a:rPr lang="id-ID" sz="3600" dirty="0" smtClean="0"/>
              <a:t>PT</a:t>
            </a:r>
            <a:endParaRPr lang="id-ID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346" y="2182136"/>
            <a:ext cx="7991110" cy="3695136"/>
          </a:xfrm>
        </p:spPr>
        <p:txBody>
          <a:bodyPr>
            <a:noAutofit/>
          </a:bodyPr>
          <a:lstStyle/>
          <a:p>
            <a:r>
              <a:rPr lang="id-ID" sz="2400" dirty="0" smtClean="0"/>
              <a:t>Memperkuat Pancasila sbg dasar </a:t>
            </a:r>
            <a:r>
              <a:rPr lang="id-ID" sz="2400" dirty="0" smtClean="0">
                <a:solidFill>
                  <a:srgbClr val="FF0000"/>
                </a:solidFill>
              </a:rPr>
              <a:t>Filsafat Negara </a:t>
            </a:r>
            <a:r>
              <a:rPr lang="id-ID" sz="2400" dirty="0" smtClean="0"/>
              <a:t>dan</a:t>
            </a:r>
            <a:r>
              <a:rPr lang="id-ID" sz="2400" dirty="0" smtClean="0">
                <a:solidFill>
                  <a:srgbClr val="FF0000"/>
                </a:solidFill>
              </a:rPr>
              <a:t> Ideologi bangsa </a:t>
            </a:r>
            <a:r>
              <a:rPr lang="id-ID" sz="2400" dirty="0" smtClean="0"/>
              <a:t>melalui revitalisasi nilai-nilai dasar Pancasila sebagai</a:t>
            </a:r>
            <a:r>
              <a:rPr lang="id-ID" sz="2400" dirty="0" smtClean="0">
                <a:solidFill>
                  <a:srgbClr val="FF0000"/>
                </a:solidFill>
              </a:rPr>
              <a:t> norma dasar kehidupan </a:t>
            </a:r>
            <a:r>
              <a:rPr lang="id-ID" sz="2400" dirty="0" smtClean="0"/>
              <a:t>bermasyarakat, berbangsa dan bernegara.</a:t>
            </a:r>
          </a:p>
          <a:p>
            <a:r>
              <a:rPr lang="id-ID" sz="2400" dirty="0" smtClean="0"/>
              <a:t>Memberikan pemahaman dan penghayatan atas </a:t>
            </a:r>
            <a:r>
              <a:rPr lang="id-ID" sz="2400" dirty="0" smtClean="0">
                <a:solidFill>
                  <a:srgbClr val="FF0000"/>
                </a:solidFill>
              </a:rPr>
              <a:t>jiwa dan nilai-nilai dasar Pancasila</a:t>
            </a:r>
            <a:r>
              <a:rPr lang="id-ID" sz="2400" dirty="0" smtClean="0"/>
              <a:t> kepada mahasiswa sebagai warga negara RI serta membimbing untuk menerapkannya dalam kehidupan bermasyarakat, berbangsa dan bernegara.</a:t>
            </a:r>
            <a:endParaRPr lang="id-ID" sz="24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Lanjutan.....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d-ID" dirty="0" smtClean="0"/>
              <a:t>Mempersiapkan mahasiswa agar mampu menganalisis dan </a:t>
            </a:r>
            <a:r>
              <a:rPr lang="id-ID" dirty="0" smtClean="0">
                <a:solidFill>
                  <a:srgbClr val="FF0000"/>
                </a:solidFill>
              </a:rPr>
              <a:t>mencari solusi</a:t>
            </a:r>
            <a:r>
              <a:rPr lang="id-ID" dirty="0" smtClean="0"/>
              <a:t> terhadap berbagai persoalan kehidupan bermasyarakat, berbangsa dan bernegara melalui sistem pemikiran yang berdasarkan nilai-nilai Pancasila dan UUD NRI Tahun 1945.</a:t>
            </a:r>
          </a:p>
          <a:p>
            <a:r>
              <a:rPr lang="id-ID" dirty="0" smtClean="0">
                <a:solidFill>
                  <a:srgbClr val="FF0000"/>
                </a:solidFill>
              </a:rPr>
              <a:t>Membentuk sikap mental mahasiswa</a:t>
            </a:r>
            <a:r>
              <a:rPr lang="id-ID" dirty="0" smtClean="0"/>
              <a:t> yang mampu mengapresiasi nilai-nilai Pancasila dan mengimplementasikannya dalam menghadapi dinamika kehidupan bangsa Indonesia.  </a:t>
            </a:r>
            <a:endParaRPr lang="id-ID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amask">
  <a:themeElements>
    <a:clrScheme name="Damask">
      <a:dk1>
        <a:sysClr val="windowText" lastClr="000000"/>
      </a:dk1>
      <a:lt1>
        <a:sysClr val="window" lastClr="FFFFFF"/>
      </a:lt1>
      <a:dk2>
        <a:srgbClr val="2A5B7F"/>
      </a:dk2>
      <a:lt2>
        <a:srgbClr val="ABDAFC"/>
      </a:lt2>
      <a:accent1>
        <a:srgbClr val="9EC544"/>
      </a:accent1>
      <a:accent2>
        <a:srgbClr val="50BEA3"/>
      </a:accent2>
      <a:accent3>
        <a:srgbClr val="4A9CCC"/>
      </a:accent3>
      <a:accent4>
        <a:srgbClr val="9A66CA"/>
      </a:accent4>
      <a:accent5>
        <a:srgbClr val="C54F71"/>
      </a:accent5>
      <a:accent6>
        <a:srgbClr val="DE9C3C"/>
      </a:accent6>
      <a:hlink>
        <a:srgbClr val="6BA9DA"/>
      </a:hlink>
      <a:folHlink>
        <a:srgbClr val="A0BCD3"/>
      </a:folHlink>
    </a:clrScheme>
    <a:fontScheme name="Damask">
      <a:majorFont>
        <a:latin typeface="Bookman Old Style" panose="02050604050505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amask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105000"/>
                <a:lumMod val="110000"/>
              </a:schemeClr>
            </a:gs>
            <a:gs pos="100000">
              <a:schemeClr val="phClr">
                <a:tint val="78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0000"/>
                <a:lumMod val="104000"/>
              </a:schemeClr>
            </a:gs>
            <a:gs pos="69000">
              <a:schemeClr val="phClr">
                <a:shade val="86000"/>
                <a:satMod val="130000"/>
                <a:lumMod val="102000"/>
              </a:schemeClr>
            </a:gs>
            <a:gs pos="100000">
              <a:schemeClr val="phClr">
                <a:shade val="72000"/>
                <a:satMod val="130000"/>
                <a:lumMod val="100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sy="96000" rotWithShape="0">
              <a:srgbClr val="000000">
                <a:alpha val="54000"/>
              </a:srgbClr>
            </a:outerShdw>
          </a:effectLst>
        </a:effectStyle>
        <a:effectStyle>
          <a:effectLst>
            <a:outerShdw blurRad="76200" dist="38100" dir="5400000" algn="ctr" rotWithShape="0">
              <a:srgbClr val="000000">
                <a:alpha val="76000"/>
              </a:srgbClr>
            </a:outerShdw>
          </a:effectLst>
          <a:scene3d>
            <a:camera prst="orthographicFront">
              <a:rot lat="0" lon="0" rev="0"/>
            </a:camera>
            <a:lightRig rig="balanced" dir="t"/>
          </a:scene3d>
          <a:sp3d prstMaterial="matte">
            <a:bevelT w="25400" h="254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18000"/>
                <a:satMod val="160000"/>
                <a:lumMod val="28000"/>
              </a:schemeClr>
              <a:schemeClr val="phClr">
                <a:tint val="95000"/>
                <a:satMod val="160000"/>
                <a:lumMod val="116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amask" id="{F9A299A0-33D0-4E0F-9F3F-7163E3744208}" vid="{746EEEEA-FB6A-406B-B510-531588D5481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TC104033921[[fn=Damask]]</Template>
  <TotalTime>349</TotalTime>
  <Words>512</Words>
  <Application>Microsoft Office PowerPoint</Application>
  <PresentationFormat>On-screen Show (4:3)</PresentationFormat>
  <Paragraphs>58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Bookman Old Style</vt:lpstr>
      <vt:lpstr>Brush Script MT</vt:lpstr>
      <vt:lpstr>Rockwell</vt:lpstr>
      <vt:lpstr>Damask</vt:lpstr>
      <vt:lpstr>REKONSTRUKSI PENDIDIKAN PANCASILA</vt:lpstr>
      <vt:lpstr>HAKIKAT PANCASILA</vt:lpstr>
      <vt:lpstr>HAKIKAT  PENDIDIKAN PANCASILA</vt:lpstr>
      <vt:lpstr>URGENSI  PENDIDIKAN PANCASILA</vt:lpstr>
      <vt:lpstr>DASAR HUKUM  PENDIDIKAN PANCASILA</vt:lpstr>
      <vt:lpstr>KEDUDUKAN  PENDIDIKAN PANCASILA (Standing Position)</vt:lpstr>
      <vt:lpstr>VISI MATAKULIAH PANCASILA</vt:lpstr>
      <vt:lpstr>TUJUAN MATAKULIAH  PENDIDIKAN PANCASILA DI PT</vt:lpstr>
      <vt:lpstr>Lanjutan.....</vt:lpstr>
      <vt:lpstr>KOMPETENSI LULUSAN</vt:lpstr>
      <vt:lpstr>Profil Lulusan MK Pendidikan Pancasila</vt:lpstr>
      <vt:lpstr>CAPAIAN PEMBELAJARAN  PENDIDIKAN PANCASILA</vt:lpstr>
      <vt:lpstr>SUBSTANSI  (POKOK BAHASAN)</vt:lpstr>
      <vt:lpstr>SEKIAN  ….</vt:lpstr>
    </vt:vector>
  </TitlesOfParts>
  <Company>Indonesia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REKONSTRUKSI BAHAN AJAR MATAKULIAH PANCASILA</dc:title>
  <dc:creator>Asep ZA</dc:creator>
  <cp:lastModifiedBy>D-Wie</cp:lastModifiedBy>
  <cp:revision>19</cp:revision>
  <dcterms:created xsi:type="dcterms:W3CDTF">2013-11-15T01:13:45Z</dcterms:created>
  <dcterms:modified xsi:type="dcterms:W3CDTF">2013-12-13T10:11:09Z</dcterms:modified>
</cp:coreProperties>
</file>