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21" r:id="rId2"/>
    <p:sldId id="310" r:id="rId3"/>
    <p:sldId id="260" r:id="rId4"/>
    <p:sldId id="261" r:id="rId5"/>
    <p:sldId id="289" r:id="rId6"/>
    <p:sldId id="288" r:id="rId7"/>
    <p:sldId id="311" r:id="rId8"/>
    <p:sldId id="268" r:id="rId9"/>
    <p:sldId id="290" r:id="rId10"/>
    <p:sldId id="292" r:id="rId11"/>
    <p:sldId id="293" r:id="rId12"/>
    <p:sldId id="294" r:id="rId13"/>
    <p:sldId id="319" r:id="rId14"/>
    <p:sldId id="313" r:id="rId15"/>
    <p:sldId id="314" r:id="rId16"/>
    <p:sldId id="315" r:id="rId17"/>
    <p:sldId id="316" r:id="rId18"/>
    <p:sldId id="317" r:id="rId19"/>
    <p:sldId id="297" r:id="rId20"/>
    <p:sldId id="298" r:id="rId21"/>
    <p:sldId id="299" r:id="rId22"/>
    <p:sldId id="300" r:id="rId23"/>
    <p:sldId id="304" r:id="rId24"/>
    <p:sldId id="301" r:id="rId25"/>
    <p:sldId id="303" r:id="rId26"/>
    <p:sldId id="302" r:id="rId27"/>
    <p:sldId id="305" r:id="rId28"/>
    <p:sldId id="306" r:id="rId29"/>
    <p:sldId id="307" r:id="rId30"/>
    <p:sldId id="308" r:id="rId31"/>
    <p:sldId id="287" r:id="rId32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171" autoAdjust="0"/>
    <p:restoredTop sz="94660"/>
  </p:normalViewPr>
  <p:slideViewPr>
    <p:cSldViewPr>
      <p:cViewPr varScale="1">
        <p:scale>
          <a:sx n="46" d="100"/>
          <a:sy n="46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4F71853-B169-4D8B-B4CA-D3C1DE12434D}" type="datetimeFigureOut">
              <a:rPr lang="id-ID" smtClean="0"/>
              <a:pPr/>
              <a:t>23/07/2013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8DEBBB1-B72D-422C-B39D-5AEE68A51531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biomedcentral.com/content/figures/1471-2105-8-316-5.gif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.id/imgres?imgurl=http://www.palisade.com/images3/news/blogs/scales.jpg&amp;imgrefurl=http://blog.palisade.com/blog/decision-making-under-uncertainty-2/portfolio-optimisation-i-an-introduction-to-markowitz-related-approaches&amp;usg=__M6ZejdJ0ZRXb-kChGY33csPhT8w=&amp;h=278&amp;w=201&amp;sz=42&amp;hl=id&amp;start=29&amp;zoom=1&amp;tbnid=TiFBtbDpu6MF3M:&amp;tbnh=114&amp;tbnw=82&amp;ei=CuJuTszGMsLNrQe_1JGOBw&amp;prev=/images?q=risk+and+return+model+project+selection+photos&amp;start=21&amp;hl=id&amp;sa=N&amp;tbm=isch&amp;itbs=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brameshtechanalysis.com/wp-content/themes/arthemia-free/scripts/timthumb.php?src=/wp-content/uploads/2010/03/Post-Office.jpg&amp;w=150&amp;h=150&amp;zc=1&amp;q=100" TargetMode="Externa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google.co.id/imgres?imgurl=http://www.take2wealth.com/images/watchmoneykey_z31j.jpg&amp;imgrefurl=http://www.take2wealth.com/&amp;usg=__8_MdbccT0-NLYGjU896BrQH7UAk=&amp;h=565&amp;w=849&amp;sz=574&amp;hl=id&amp;start=22&amp;zoom=1&amp;tbnid=dUYdHLUjC-XXnM:&amp;tbnh=96&amp;tbnw=145&amp;ei=FeZuTrqAGMrsrQfs8sT8Bg&amp;prev=/images?q=time+value+of+money+photos&amp;start=21&amp;hl=id&amp;sa=N&amp;tbm=isch&amp;itbs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.id/imgres?imgurl=http://appstorehq-production.s3.amazonaws.com/npv-irr-iphone-263953.185x185.1277712885.74671.jpg&amp;imgrefurl=http://www.appstorehq.com/npv-irr-iphone-263953/app&amp;usg=__DePH_DryUTgiHuKBAWTGrIYXbjg=&amp;h=185&amp;w=185&amp;sz=5&amp;hl=id&amp;start=231&amp;zoom=1&amp;tbnid=7Eh4g3i4Qpiv6M:&amp;tbnh=102&amp;tbnw=102&amp;ei=e-luTvuzG4SJrAew5LmOBw&amp;prev=/images?q=npv+photos&amp;start=210&amp;hl=id&amp;sa=N&amp;tbm=isch&amp;itbs=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id/imgres?imgurl=http://nexviewconsulting.com/wordpress/wp-content/uploads/2009/06/checklist.png&amp;imgrefurl=http://nexviewconsulting.com/?page_id=100&amp;usg=__5H3xgzzLiA9n01RLB26xutXEJ78=&amp;h=116&amp;w=174&amp;sz=18&amp;hl=id&amp;start=50&amp;zoom=1&amp;tbnid=giMxORKKd3vX6M:&amp;tbnh=67&amp;tbnw=100&amp;ei=edhuTuTjEIWyrAf3vMmYBw&amp;prev=/images?q=check+list+project+selection+photos&amp;start=42&amp;hl=id&amp;sa=N&amp;tbm=isch&amp;itbs=1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81000"/>
            <a:ext cx="8229600" cy="32766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d-ID" sz="5400" b="0" dirty="0" smtClean="0">
                <a:solidFill>
                  <a:srgbClr val="FFFF00"/>
                </a:solidFill>
              </a:rPr>
              <a:t/>
            </a:r>
            <a:br>
              <a:rPr lang="id-ID" sz="5400" b="0" dirty="0" smtClean="0">
                <a:solidFill>
                  <a:srgbClr val="FFFF00"/>
                </a:solidFill>
              </a:rPr>
            </a:br>
            <a:r>
              <a:rPr lang="id-ID" sz="4000" b="0" dirty="0" smtClean="0">
                <a:solidFill>
                  <a:schemeClr val="tx2">
                    <a:lumMod val="50000"/>
                  </a:schemeClr>
                </a:solidFill>
              </a:rPr>
              <a:t>WEEK 3</a:t>
            </a:r>
            <a:r>
              <a:rPr lang="id-ID" sz="5400" b="0" dirty="0" smtClean="0">
                <a:solidFill>
                  <a:srgbClr val="FFFF00"/>
                </a:solidFill>
              </a:rPr>
              <a:t/>
            </a:r>
            <a:br>
              <a:rPr lang="id-ID" sz="5400" b="0" dirty="0" smtClean="0">
                <a:solidFill>
                  <a:srgbClr val="FFFF00"/>
                </a:solidFill>
              </a:rPr>
            </a:br>
            <a:r>
              <a:rPr lang="id-ID" sz="4400" b="0" dirty="0" smtClean="0">
                <a:solidFill>
                  <a:schemeClr val="tx2">
                    <a:lumMod val="50000"/>
                  </a:schemeClr>
                </a:solidFill>
              </a:rPr>
              <a:t>Information Technology</a:t>
            </a:r>
            <a:br>
              <a:rPr lang="id-ID" sz="44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id-ID" sz="6600" b="0" dirty="0" smtClean="0">
                <a:solidFill>
                  <a:schemeClr val="tx2">
                    <a:lumMod val="50000"/>
                  </a:schemeClr>
                </a:solidFill>
              </a:rPr>
              <a:t> Project Management</a:t>
            </a:r>
            <a:br>
              <a:rPr lang="id-ID" sz="6600" b="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id-ID" sz="6600" b="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id-ID" sz="6600" b="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US" sz="32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4800600"/>
            <a:ext cx="7827963" cy="1524000"/>
          </a:xfrm>
        </p:spPr>
        <p:txBody>
          <a:bodyPr>
            <a:normAutofit lnSpcReduction="10000"/>
          </a:bodyPr>
          <a:lstStyle/>
          <a:p>
            <a:pPr>
              <a:defRPr/>
            </a:pPr>
            <a:r>
              <a:rPr lang="id-ID" b="1" dirty="0" smtClean="0">
                <a:solidFill>
                  <a:schemeClr val="tx2">
                    <a:lumMod val="50000"/>
                  </a:schemeClr>
                </a:solidFill>
              </a:rPr>
              <a:t>Magister Sistem Informasi</a:t>
            </a:r>
          </a:p>
          <a:p>
            <a:pPr>
              <a:defRPr/>
            </a:pPr>
            <a:endParaRPr lang="id-ID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defRPr/>
            </a:pPr>
            <a:r>
              <a:rPr lang="id-ID" sz="3600" b="1" dirty="0" smtClean="0">
                <a:solidFill>
                  <a:schemeClr val="tx2">
                    <a:lumMod val="50000"/>
                  </a:schemeClr>
                </a:solidFill>
              </a:rPr>
              <a:t>Universitas Komputer Indonesia</a:t>
            </a:r>
            <a:endParaRPr lang="en-US" sz="3600" b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395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id-ID" sz="4800" dirty="0" smtClean="0">
                <a:latin typeface="Algerian" pitchFamily="82" charset="0"/>
              </a:rPr>
              <a:t>SIMPLIFIED SCORING MODEL</a:t>
            </a:r>
            <a:endParaRPr lang="id-ID" sz="4800" dirty="0">
              <a:latin typeface="Algerian" pitchFamily="82" charset="0"/>
            </a:endParaRPr>
          </a:p>
        </p:txBody>
      </p:sp>
      <p:pic>
        <p:nvPicPr>
          <p:cNvPr id="3" name="Picture 4" descr="Lihat gambar ukuran penu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146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SIMPLIFIED SCORING 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In the simplified scoring model, each criterion is ranked according to its relative importance.</a:t>
            </a:r>
          </a:p>
          <a:p>
            <a:r>
              <a:rPr lang="id-ID" dirty="0" smtClean="0"/>
              <a:t>Example: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sz="2800" dirty="0" smtClean="0"/>
              <a:t>Criterion			        Importance Weight</a:t>
            </a:r>
          </a:p>
          <a:p>
            <a:pPr>
              <a:buNone/>
            </a:pPr>
            <a:r>
              <a:rPr lang="id-ID" dirty="0" smtClean="0"/>
              <a:t>	</a:t>
            </a:r>
            <a:r>
              <a:rPr lang="id-ID" sz="2400" dirty="0" smtClean="0"/>
              <a:t>Time to market				3</a:t>
            </a:r>
          </a:p>
          <a:p>
            <a:pPr>
              <a:buNone/>
            </a:pPr>
            <a:r>
              <a:rPr lang="id-ID" sz="2400" dirty="0" smtClean="0"/>
              <a:t>	Profit Potential				2</a:t>
            </a:r>
          </a:p>
          <a:p>
            <a:pPr>
              <a:buNone/>
            </a:pPr>
            <a:r>
              <a:rPr lang="id-ID" sz="2400" dirty="0" smtClean="0"/>
              <a:t>	Development Risks			2</a:t>
            </a:r>
          </a:p>
          <a:p>
            <a:pPr>
              <a:buNone/>
            </a:pPr>
            <a:r>
              <a:rPr lang="id-ID" sz="2400" dirty="0" smtClean="0"/>
              <a:t>	Cost						1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id-ID" dirty="0" smtClean="0"/>
              <a:t>Example: Simple Scoring Model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609602"/>
          <a:ext cx="7848600" cy="6385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1996440"/>
                <a:gridCol w="1569720"/>
                <a:gridCol w="1569720"/>
                <a:gridCol w="1569720"/>
              </a:tblGrid>
              <a:tr h="948351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Criteria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(A)</a:t>
                      </a:r>
                    </a:p>
                    <a:p>
                      <a:pPr algn="ctr"/>
                      <a:r>
                        <a:rPr lang="id-ID" dirty="0" smtClean="0"/>
                        <a:t>Importance Weight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(B)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Score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ctr">
                        <a:buAutoNum type="alphaUcParenBoth"/>
                      </a:pPr>
                      <a:r>
                        <a:rPr lang="id-ID" dirty="0" smtClean="0"/>
                        <a:t>X (B) 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id-ID" dirty="0" smtClean="0"/>
                        <a:t>Weighted</a:t>
                      </a:r>
                    </a:p>
                    <a:p>
                      <a:pPr marL="342900" indent="-342900" algn="ctr">
                        <a:buNone/>
                      </a:pPr>
                      <a:r>
                        <a:rPr lang="id-ID" dirty="0" smtClean="0"/>
                        <a:t>Score</a:t>
                      </a:r>
                    </a:p>
                  </a:txBody>
                  <a:tcPr/>
                </a:tc>
              </a:tr>
              <a:tr h="1359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Alpha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</a:t>
                      </a:r>
                    </a:p>
                    <a:p>
                      <a:r>
                        <a:rPr lang="id-ID" sz="1600" dirty="0" smtClean="0"/>
                        <a:t>Profit Potential</a:t>
                      </a:r>
                    </a:p>
                    <a:p>
                      <a:r>
                        <a:rPr lang="id-ID" sz="1600" dirty="0" smtClean="0"/>
                        <a:t>Time</a:t>
                      </a:r>
                      <a:r>
                        <a:rPr lang="id-ID" sz="1600" baseline="0" dirty="0" smtClean="0"/>
                        <a:t> To Market</a:t>
                      </a:r>
                    </a:p>
                    <a:p>
                      <a:r>
                        <a:rPr lang="id-ID" sz="1600" baseline="0" dirty="0" smtClean="0"/>
                        <a:t>Development Risk</a:t>
                      </a:r>
                    </a:p>
                    <a:p>
                      <a:r>
                        <a:rPr lang="id-ID" sz="1600" b="1" baseline="0" dirty="0" smtClean="0"/>
                        <a:t>Total Score</a:t>
                      </a:r>
                      <a:endParaRPr lang="id-ID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6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b="1" dirty="0" smtClean="0"/>
                        <a:t>13</a:t>
                      </a:r>
                      <a:endParaRPr lang="id-ID" sz="1600" b="1" dirty="0"/>
                    </a:p>
                  </a:txBody>
                  <a:tcPr/>
                </a:tc>
              </a:tr>
              <a:tr h="1359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Beta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</a:t>
                      </a:r>
                    </a:p>
                    <a:p>
                      <a:r>
                        <a:rPr lang="id-ID" sz="1600" dirty="0" smtClean="0"/>
                        <a:t>Profit Potential</a:t>
                      </a:r>
                    </a:p>
                    <a:p>
                      <a:r>
                        <a:rPr lang="id-ID" sz="1600" dirty="0" smtClean="0"/>
                        <a:t>Time</a:t>
                      </a:r>
                      <a:r>
                        <a:rPr lang="id-ID" sz="1600" baseline="0" dirty="0" smtClean="0"/>
                        <a:t> To Market</a:t>
                      </a:r>
                    </a:p>
                    <a:p>
                      <a:r>
                        <a:rPr lang="id-ID" sz="1600" baseline="0" dirty="0" smtClean="0"/>
                        <a:t>Development Risk</a:t>
                      </a:r>
                    </a:p>
                    <a:p>
                      <a:r>
                        <a:rPr lang="id-ID" sz="1600" b="1" baseline="0" dirty="0" smtClean="0"/>
                        <a:t>Total  Score</a:t>
                      </a:r>
                      <a:endParaRPr lang="id-ID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4</a:t>
                      </a:r>
                    </a:p>
                    <a:p>
                      <a:pPr algn="ctr"/>
                      <a:r>
                        <a:rPr lang="id-ID" sz="1600" dirty="0" smtClean="0"/>
                        <a:t>9</a:t>
                      </a:r>
                    </a:p>
                    <a:p>
                      <a:pPr algn="ctr"/>
                      <a:r>
                        <a:rPr lang="id-ID" sz="1600" dirty="0" smtClean="0"/>
                        <a:t>4</a:t>
                      </a:r>
                    </a:p>
                    <a:p>
                      <a:pPr algn="ctr"/>
                      <a:r>
                        <a:rPr lang="id-ID" sz="1600" b="1" dirty="0" smtClean="0"/>
                        <a:t>19</a:t>
                      </a:r>
                      <a:endParaRPr lang="id-ID" sz="1600" b="1" dirty="0"/>
                    </a:p>
                  </a:txBody>
                  <a:tcPr/>
                </a:tc>
              </a:tr>
              <a:tr h="1359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Gamma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</a:t>
                      </a:r>
                    </a:p>
                    <a:p>
                      <a:r>
                        <a:rPr lang="id-ID" sz="1600" dirty="0" smtClean="0"/>
                        <a:t>Profit Potential</a:t>
                      </a:r>
                    </a:p>
                    <a:p>
                      <a:r>
                        <a:rPr lang="id-ID" sz="1600" dirty="0" smtClean="0"/>
                        <a:t>Time</a:t>
                      </a:r>
                      <a:r>
                        <a:rPr lang="id-ID" sz="1600" baseline="0" dirty="0" smtClean="0"/>
                        <a:t> To Market</a:t>
                      </a:r>
                    </a:p>
                    <a:p>
                      <a:r>
                        <a:rPr lang="id-ID" sz="1600" baseline="0" dirty="0" smtClean="0"/>
                        <a:t>Development Risk</a:t>
                      </a:r>
                    </a:p>
                    <a:p>
                      <a:r>
                        <a:rPr lang="id-ID" sz="1600" b="1" baseline="0" dirty="0" smtClean="0"/>
                        <a:t>Total Score</a:t>
                      </a:r>
                      <a:endParaRPr lang="id-ID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6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6</a:t>
                      </a:r>
                    </a:p>
                    <a:p>
                      <a:pPr algn="ctr"/>
                      <a:r>
                        <a:rPr lang="id-ID" sz="1600" b="1" dirty="0" smtClean="0"/>
                        <a:t>18</a:t>
                      </a:r>
                      <a:endParaRPr lang="id-ID" sz="1600" b="1" dirty="0"/>
                    </a:p>
                  </a:txBody>
                  <a:tcPr/>
                </a:tc>
              </a:tr>
              <a:tr h="13593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Delta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</a:t>
                      </a:r>
                    </a:p>
                    <a:p>
                      <a:r>
                        <a:rPr lang="id-ID" sz="1600" dirty="0" smtClean="0"/>
                        <a:t>Profit Potential</a:t>
                      </a:r>
                    </a:p>
                    <a:p>
                      <a:r>
                        <a:rPr lang="id-ID" sz="1600" dirty="0" smtClean="0"/>
                        <a:t>Time</a:t>
                      </a:r>
                      <a:r>
                        <a:rPr lang="id-ID" sz="1600" baseline="0" dirty="0" smtClean="0"/>
                        <a:t> To Market</a:t>
                      </a:r>
                    </a:p>
                    <a:p>
                      <a:r>
                        <a:rPr lang="id-ID" sz="1600" baseline="0" dirty="0" smtClean="0"/>
                        <a:t>Development Risk</a:t>
                      </a:r>
                    </a:p>
                    <a:p>
                      <a:r>
                        <a:rPr lang="id-ID" sz="1600" b="1" baseline="0" dirty="0" smtClean="0"/>
                        <a:t>Total Score</a:t>
                      </a:r>
                      <a:endParaRPr lang="id-ID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3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</a:p>
                    <a:p>
                      <a:pPr algn="ctr"/>
                      <a:r>
                        <a:rPr lang="id-ID" sz="1600" dirty="0" smtClean="0"/>
                        <a:t>2</a:t>
                      </a:r>
                    </a:p>
                    <a:p>
                      <a:pPr algn="ctr"/>
                      <a:r>
                        <a:rPr lang="id-ID" sz="1600" dirty="0" smtClean="0"/>
                        <a:t>9</a:t>
                      </a:r>
                    </a:p>
                    <a:p>
                      <a:pPr algn="ctr"/>
                      <a:r>
                        <a:rPr lang="id-ID" sz="1600" dirty="0" smtClean="0"/>
                        <a:t>4</a:t>
                      </a:r>
                    </a:p>
                    <a:p>
                      <a:pPr algn="ctr"/>
                      <a:r>
                        <a:rPr lang="id-ID" sz="1600" b="1" dirty="0" smtClean="0"/>
                        <a:t>16</a:t>
                      </a:r>
                      <a:endParaRPr lang="id-ID" sz="16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lgerian" pitchFamily="82" charset="0"/>
              </a:rPr>
              <a:t>Project screening matrix</a:t>
            </a:r>
            <a:endParaRPr lang="id-ID" dirty="0">
              <a:latin typeface="Algerian" pitchFamily="82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1524000"/>
          <a:ext cx="9144000" cy="5027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687282">
                <a:tc>
                  <a:txBody>
                    <a:bodyPr/>
                    <a:lstStyle/>
                    <a:p>
                      <a:r>
                        <a:rPr lang="id-ID" sz="1600" b="1" dirty="0" smtClean="0">
                          <a:solidFill>
                            <a:srgbClr val="002060"/>
                          </a:solidFill>
                        </a:rPr>
                        <a:t>Criteria</a:t>
                      </a:r>
                      <a:endParaRPr lang="id-ID" sz="16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Stay with core competencies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Strategic fit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Urgency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25% of sales from new products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Reduce defects to less than</a:t>
                      </a:r>
                      <a:r>
                        <a:rPr lang="id-ID" sz="1600" baseline="0" dirty="0" smtClean="0"/>
                        <a:t> 1%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Improve costumer loyalty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ROI of 18% plus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Weighted total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b="1" dirty="0" smtClean="0"/>
                        <a:t>Weight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2.0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3.0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2.0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2.5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1.0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1.0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b="1" dirty="0" smtClean="0"/>
                        <a:t>3.0</a:t>
                      </a:r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b="1" dirty="0"/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1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66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2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27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3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56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4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32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5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9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102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6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55</a:t>
                      </a:r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d-ID" sz="1600" dirty="0"/>
                    </a:p>
                  </a:txBody>
                  <a:tcPr/>
                </a:tc>
              </a:tr>
              <a:tr h="440102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Project n</a:t>
                      </a:r>
                      <a:endParaRPr lang="id-ID" sz="1600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7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10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600" dirty="0" smtClean="0"/>
                        <a:t>83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analytical hierarchy process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525963"/>
          </a:xfrm>
        </p:spPr>
        <p:txBody>
          <a:bodyPr>
            <a:normAutofit fontScale="92500" lnSpcReduction="20000"/>
          </a:bodyPr>
          <a:lstStyle/>
          <a:p>
            <a:r>
              <a:rPr lang="id-ID" dirty="0" smtClean="0"/>
              <a:t>AHP was developed by Dr. Thomas Saaty to adress many of the technical and managerial problems frequently associated with decission making trough scoring models.</a:t>
            </a:r>
          </a:p>
          <a:p>
            <a:r>
              <a:rPr lang="id-ID" dirty="0" smtClean="0"/>
              <a:t>AHP step process:</a:t>
            </a:r>
          </a:p>
          <a:p>
            <a:pPr>
              <a:buNone/>
            </a:pPr>
            <a:r>
              <a:rPr lang="id-ID" dirty="0" smtClean="0"/>
              <a:t>	1. Structuring the hierarchy criteria</a:t>
            </a:r>
          </a:p>
          <a:p>
            <a:pPr>
              <a:buNone/>
            </a:pPr>
            <a:r>
              <a:rPr lang="id-ID" dirty="0" smtClean="0"/>
              <a:t>	2. Allocating weight to criteria</a:t>
            </a:r>
          </a:p>
          <a:p>
            <a:pPr>
              <a:buNone/>
            </a:pPr>
            <a:r>
              <a:rPr lang="id-ID" dirty="0" smtClean="0"/>
              <a:t>	3. Assigning numerical values to evaluation    </a:t>
            </a:r>
          </a:p>
          <a:p>
            <a:pPr>
              <a:buNone/>
            </a:pPr>
            <a:r>
              <a:rPr lang="id-ID" dirty="0" smtClean="0"/>
              <a:t>        dimmensions</a:t>
            </a:r>
          </a:p>
          <a:p>
            <a:pPr>
              <a:buNone/>
            </a:pPr>
            <a:r>
              <a:rPr lang="id-ID" dirty="0" smtClean="0"/>
              <a:t>	4. Evaluating project proposals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56359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Structuring the hierarchy of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874838"/>
          </a:xfrm>
        </p:spPr>
        <p:txBody>
          <a:bodyPr/>
          <a:lstStyle/>
          <a:p>
            <a:r>
              <a:rPr lang="en-US" dirty="0" smtClean="0"/>
              <a:t>The first step consists of constructing of hierarchy of criteria and sub criteria.</a:t>
            </a:r>
          </a:p>
          <a:p>
            <a:r>
              <a:rPr lang="en-US" dirty="0" smtClean="0"/>
              <a:t>Example: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379024"/>
              </p:ext>
            </p:extLst>
          </p:nvPr>
        </p:nvGraphicFramePr>
        <p:xfrm>
          <a:off x="838200" y="3352800"/>
          <a:ext cx="7772400" cy="3187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4091"/>
                <a:gridCol w="2720109"/>
                <a:gridCol w="4648200"/>
              </a:tblGrid>
              <a:tr h="424543"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First</a:t>
                      </a:r>
                      <a:r>
                        <a:rPr lang="en-US" baseline="0" dirty="0" smtClean="0"/>
                        <a:t> Level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Level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 Benefit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1A:</a:t>
                      </a:r>
                      <a:r>
                        <a:rPr lang="en-US" baseline="0" dirty="0" smtClean="0"/>
                        <a:t> Short-term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1B: Long-term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 to Strategy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2A: Increasing market</a:t>
                      </a:r>
                      <a:r>
                        <a:rPr lang="en-US" baseline="0" dirty="0" smtClean="0"/>
                        <a:t> share for product x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2B: Retaining existing</a:t>
                      </a:r>
                      <a:r>
                        <a:rPr lang="en-US" baseline="0" dirty="0" smtClean="0"/>
                        <a:t> customer for product y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2C: Improving cost management</a:t>
                      </a:r>
                      <a:endParaRPr lang="en-US" dirty="0"/>
                    </a:p>
                  </a:txBody>
                  <a:tcPr/>
                </a:tc>
              </a:tr>
              <a:tr h="424543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Contribution to IT Infrastructure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7206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Allocating weight to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7224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second step in applying</a:t>
            </a:r>
            <a:r>
              <a:rPr lang="id-ID" sz="2400" dirty="0" smtClean="0"/>
              <a:t> AHP consists of allocating weight to previously developed criteria</a:t>
            </a:r>
            <a:r>
              <a:rPr lang="en-US" sz="2400" dirty="0" smtClean="0"/>
              <a:t> </a:t>
            </a:r>
            <a:r>
              <a:rPr lang="id-ID" sz="2400" dirty="0" smtClean="0"/>
              <a:t>and, where necessary, splitting overall criterion weight among sub-criteria. </a:t>
            </a:r>
          </a:p>
          <a:p>
            <a:r>
              <a:rPr lang="id-ID" sz="2400" dirty="0" smtClean="0"/>
              <a:t>Example: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3276600"/>
          <a:ext cx="6096000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Rank Information Systems Project Proposals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Goal</a:t>
                      </a:r>
                    </a:p>
                    <a:p>
                      <a:pPr algn="ctr"/>
                      <a:r>
                        <a:rPr lang="id-ID" dirty="0" smtClean="0"/>
                        <a:t>(1.000)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Finance</a:t>
                      </a:r>
                    </a:p>
                    <a:p>
                      <a:r>
                        <a:rPr lang="id-ID" sz="1600" dirty="0" smtClean="0"/>
                        <a:t>(0.520)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Strategy</a:t>
                      </a:r>
                    </a:p>
                    <a:p>
                      <a:r>
                        <a:rPr lang="id-ID" sz="1600" dirty="0" smtClean="0"/>
                        <a:t>(0.340)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Information Technology (0.140)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Short-term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Market share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Poor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Long-term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Retention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Fair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 management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Good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Very Good</a:t>
                      </a:r>
                      <a:endParaRPr lang="id-ID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Excellent</a:t>
                      </a:r>
                      <a:endParaRPr lang="id-ID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93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d-ID" sz="2400" dirty="0" smtClean="0"/>
              <a:t>Assigning numerical values to evaluation dimmension</a:t>
            </a:r>
            <a:endParaRPr lang="id-ID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646238"/>
          </a:xfrm>
        </p:spPr>
        <p:txBody>
          <a:bodyPr>
            <a:normAutofit/>
          </a:bodyPr>
          <a:lstStyle/>
          <a:p>
            <a:r>
              <a:rPr lang="id-ID" sz="2400" dirty="0" smtClean="0"/>
              <a:t>For our third step, once the hierarchy is established, we can use the pairwaise comparison process to assign numerical values to the dimensions of our evaluation scale.</a:t>
            </a:r>
          </a:p>
          <a:p>
            <a:r>
              <a:rPr lang="id-ID" sz="2400" dirty="0" smtClean="0"/>
              <a:t>Example</a:t>
            </a: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3276600"/>
          <a:ext cx="45720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Nominal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Priority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Poor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0.00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Fair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0.05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Good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0.15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Very Good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0.30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Excellent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0.50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Total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2.0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1.00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685800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Evaluating project proposal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686800" cy="1142999"/>
          </a:xfrm>
        </p:spPr>
        <p:txBody>
          <a:bodyPr>
            <a:normAutofit lnSpcReduction="10000"/>
          </a:bodyPr>
          <a:lstStyle/>
          <a:p>
            <a:r>
              <a:rPr lang="id-ID" sz="2400" dirty="0" smtClean="0"/>
              <a:t>The final step, we multiply the numeric evaluation of the project by the weight assigned to the evaluation criteria and then add up the results for all criteria.</a:t>
            </a:r>
            <a:endParaRPr lang="id-ID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2057400"/>
          <a:ext cx="7924797" cy="418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61"/>
                <a:gridCol w="1437605"/>
                <a:gridCol w="880533"/>
                <a:gridCol w="880533"/>
                <a:gridCol w="880533"/>
                <a:gridCol w="880533"/>
                <a:gridCol w="880533"/>
                <a:gridCol w="880533"/>
                <a:gridCol w="880533"/>
              </a:tblGrid>
              <a:tr h="664165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Alternatives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Total</a:t>
                      </a:r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Finance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(0.52)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Contribution to </a:t>
                      </a:r>
                      <a:r>
                        <a:rPr lang="id-ID" dirty="0" smtClean="0"/>
                        <a:t>Strategy</a:t>
                      </a:r>
                      <a:r>
                        <a:rPr lang="en-US" dirty="0" smtClean="0"/>
                        <a:t> </a:t>
                      </a:r>
                    </a:p>
                    <a:p>
                      <a:pPr algn="ctr"/>
                      <a:r>
                        <a:rPr lang="en-US" dirty="0" smtClean="0"/>
                        <a:t>(0.34)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Technology</a:t>
                      </a:r>
                      <a:endParaRPr lang="id-ID" dirty="0"/>
                    </a:p>
                  </a:txBody>
                  <a:tcPr/>
                </a:tc>
              </a:tr>
              <a:tr h="600911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Short term</a:t>
                      </a:r>
                    </a:p>
                    <a:p>
                      <a:r>
                        <a:rPr lang="id-ID" sz="1400" dirty="0" smtClean="0"/>
                        <a:t>0.1560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Long</a:t>
                      </a:r>
                      <a:r>
                        <a:rPr lang="id-ID" sz="1600" baseline="0" dirty="0" smtClean="0"/>
                        <a:t> term</a:t>
                      </a:r>
                    </a:p>
                    <a:p>
                      <a:r>
                        <a:rPr lang="id-ID" sz="1400" baseline="0" dirty="0" smtClean="0"/>
                        <a:t>0.3640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Market share</a:t>
                      </a:r>
                    </a:p>
                    <a:p>
                      <a:r>
                        <a:rPr lang="id-ID" sz="1600" dirty="0" smtClean="0"/>
                        <a:t>0.1020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Retention</a:t>
                      </a:r>
                    </a:p>
                    <a:p>
                      <a:r>
                        <a:rPr lang="id-ID" sz="1600" dirty="0" smtClean="0"/>
                        <a:t>0.1564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Cost Mgmt</a:t>
                      </a:r>
                    </a:p>
                    <a:p>
                      <a:r>
                        <a:rPr lang="id-ID" sz="1600" dirty="0" smtClean="0"/>
                        <a:t>0.0816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sz="1600" dirty="0" smtClean="0"/>
                    </a:p>
                    <a:p>
                      <a:endParaRPr lang="id-ID" sz="1600" dirty="0" smtClean="0"/>
                    </a:p>
                    <a:p>
                      <a:r>
                        <a:rPr lang="id-ID" sz="1600" dirty="0" smtClean="0"/>
                        <a:t>0.1400</a:t>
                      </a:r>
                      <a:endParaRPr lang="id-ID" sz="1600" dirty="0"/>
                    </a:p>
                  </a:txBody>
                  <a:tcPr/>
                </a:tc>
              </a:tr>
              <a:tr h="600911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Perfect Project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1.000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</a:tr>
              <a:tr h="51958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Alligned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0.762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Excellent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Good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Excellent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Good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Excellent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</a:tr>
              <a:tr h="537657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3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Not Alligned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0.538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Good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Excellent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Good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Excellent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Good</a:t>
                      </a:r>
                    </a:p>
                    <a:p>
                      <a:endParaRPr lang="id-ID" sz="1400" dirty="0"/>
                    </a:p>
                  </a:txBody>
                  <a:tcPr/>
                </a:tc>
              </a:tr>
              <a:tr h="51958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All Very</a:t>
                      </a:r>
                      <a:r>
                        <a:rPr lang="id-ID" sz="1600" baseline="0" dirty="0" smtClean="0"/>
                        <a:t> Good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0.600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</a:tr>
              <a:tr h="519585"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5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Mixed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600" dirty="0" smtClean="0"/>
                        <a:t>0.284</a:t>
                      </a:r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Poor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Fair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1400" dirty="0" smtClean="0"/>
                        <a:t>Very Good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Excellent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Good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38200" y="6324600"/>
          <a:ext cx="60960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Poor </a:t>
                      </a:r>
                    </a:p>
                    <a:p>
                      <a:pPr algn="ctr"/>
                      <a:r>
                        <a:rPr lang="id-ID" sz="1400" dirty="0" smtClean="0"/>
                        <a:t>1 (0.000)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Fair </a:t>
                      </a:r>
                    </a:p>
                    <a:p>
                      <a:pPr algn="ctr"/>
                      <a:r>
                        <a:rPr lang="id-ID" sz="1400" dirty="0" smtClean="0"/>
                        <a:t>2 (0.100)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Good</a:t>
                      </a:r>
                      <a:r>
                        <a:rPr lang="id-ID" sz="1400" baseline="0" dirty="0" smtClean="0"/>
                        <a:t> </a:t>
                      </a:r>
                    </a:p>
                    <a:p>
                      <a:pPr algn="ctr"/>
                      <a:r>
                        <a:rPr lang="id-ID" sz="1400" baseline="0" dirty="0" smtClean="0"/>
                        <a:t>3 (0.300)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Very Good </a:t>
                      </a:r>
                    </a:p>
                    <a:p>
                      <a:pPr algn="ctr"/>
                      <a:r>
                        <a:rPr lang="id-ID" sz="1400" dirty="0" smtClean="0"/>
                        <a:t>4 (0.600)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Excellent </a:t>
                      </a:r>
                    </a:p>
                    <a:p>
                      <a:pPr algn="ctr"/>
                      <a:r>
                        <a:rPr lang="id-ID" sz="1400" dirty="0" smtClean="0"/>
                        <a:t>5 (1.000)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id-ID" sz="4800" dirty="0" smtClean="0">
                <a:latin typeface="Algerian" pitchFamily="82" charset="0"/>
              </a:rPr>
              <a:t>PROFILE MODELS</a:t>
            </a:r>
            <a:endParaRPr lang="id-ID" sz="4800" dirty="0">
              <a:latin typeface="Algerian" pitchFamily="82" charset="0"/>
            </a:endParaRPr>
          </a:p>
        </p:txBody>
      </p:sp>
      <p:pic>
        <p:nvPicPr>
          <p:cNvPr id="14340" name="Picture 4" descr="http://t1.gstatic.com/images?q=tbn:ANd9GcR0b4dEiwAkxvQngpaC8_g2Ok_ScZ9v7tOU9aLalET0AGOecwKLOvIFWQ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295400"/>
            <a:ext cx="2740526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 descr="http://images.brighthub.com/FA/B/FABE6C676694E2C0CC30F1546CA33B7924DB3BE5_lar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274638"/>
            <a:ext cx="8229600" cy="589756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96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PROJECT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d-ID" sz="9600" cap="all" dirty="0" smtClean="0"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600" b="0" i="0" u="none" strike="noStrike" kern="1200" cap="all" spc="0" normalizeH="0" baseline="0" noProof="0" dirty="0" smtClean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96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SELECTION</a:t>
            </a:r>
            <a:endParaRPr kumimoji="0" lang="id-ID" sz="9600" b="0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Profile Models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Profile Models allow managers to plot risk/return options for various alternatives and then select project that maximizes return while staying within a certain range of minimum acceptable risk.</a:t>
            </a:r>
            <a:endParaRPr lang="id-ID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Profile Model Example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397000"/>
          <a:ext cx="60960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Risk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Return Potential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 Saturn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23%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 Mercury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6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16%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D:\Kuliah S2\Manajemen Proyek\PM-ACA Jeffrey K P\Scan10027.JPG"/>
          <p:cNvPicPr>
            <a:picLocks noChangeAspect="1" noChangeArrowheads="1"/>
          </p:cNvPicPr>
          <p:nvPr/>
        </p:nvPicPr>
        <p:blipFill>
          <a:blip r:embed="rId2" cstate="print"/>
          <a:srcRect l="25469" t="62004" r="12816" b="9488"/>
          <a:stretch>
            <a:fillRect/>
          </a:stretch>
        </p:blipFill>
        <p:spPr bwMode="auto">
          <a:xfrm>
            <a:off x="1524000" y="2495247"/>
            <a:ext cx="6172200" cy="3918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pPr algn="ctr"/>
            <a:r>
              <a:rPr lang="id-ID" sz="6000" dirty="0" smtClean="0"/>
              <a:t>FINANCIAL MODELS</a:t>
            </a:r>
            <a:endParaRPr lang="id-ID" sz="6000" dirty="0"/>
          </a:p>
        </p:txBody>
      </p:sp>
      <p:pic>
        <p:nvPicPr>
          <p:cNvPr id="3" name="Picture 2" descr="Lihat gambar ukuran penuh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429000"/>
            <a:ext cx="2438400" cy="243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latin typeface="Algerian" pitchFamily="82" charset="0"/>
              </a:rPr>
              <a:t>TIME VALUE OF MONEY</a:t>
            </a:r>
            <a:endParaRPr lang="id-ID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Financial models are all predicated on the time value of money.</a:t>
            </a:r>
          </a:p>
          <a:p>
            <a:r>
              <a:rPr lang="id-ID" dirty="0" smtClean="0"/>
              <a:t>Money earned today is worth more than money we expect to earn in the future.</a:t>
            </a:r>
            <a:endParaRPr lang="id-ID" dirty="0"/>
          </a:p>
        </p:txBody>
      </p:sp>
      <p:pic>
        <p:nvPicPr>
          <p:cNvPr id="4" name="Picture 2" descr="http://t2.gstatic.com/images?q=tbn:ANd9GcQW3eLP4Rv59d7xF7sPiDiDeq8aXDw63hU2i_g_R3KtZkiTmNssaFEvemBX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3730118"/>
            <a:ext cx="4724400" cy="31278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Payback Period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Payback Period = investment/annual cash saving</a:t>
            </a:r>
            <a:endParaRPr lang="id-ID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Payback Period Example</a:t>
            </a:r>
            <a:endParaRPr lang="id-ID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133600"/>
          <a:ext cx="60960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Project A</a:t>
                      </a:r>
                    </a:p>
                    <a:p>
                      <a:r>
                        <a:rPr lang="id-ID" dirty="0" smtClean="0"/>
                        <a:t>Revenues      Outlays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Project B</a:t>
                      </a:r>
                    </a:p>
                    <a:p>
                      <a:r>
                        <a:rPr lang="id-ID" dirty="0" smtClean="0"/>
                        <a:t>Revenues      Outlays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</a:t>
                      </a:r>
                      <a:r>
                        <a:rPr lang="id-ID" baseline="0" dirty="0" smtClean="0"/>
                        <a:t> 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500,000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 1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75,000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 2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100,000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 3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350,000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 4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600,000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150,000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Year 5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500,000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900,000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Net Present Value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id-ID" dirty="0" smtClean="0"/>
              <a:t>The difference between inflows cash (after tax) and investment outflows.</a:t>
            </a:r>
          </a:p>
          <a:p>
            <a:pPr>
              <a:defRPr/>
            </a:pPr>
            <a:r>
              <a:rPr lang="en-US" dirty="0" smtClean="0"/>
              <a:t>NPV &gt; 0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id-ID" dirty="0" smtClean="0"/>
              <a:t>accepted</a:t>
            </a:r>
          </a:p>
          <a:p>
            <a:pPr>
              <a:buFont typeface="Wingdings" pitchFamily="2" charset="2"/>
              <a:buNone/>
              <a:defRPr/>
            </a:pPr>
            <a:r>
              <a:rPr lang="id-ID" dirty="0" smtClean="0"/>
              <a:t>	</a:t>
            </a:r>
            <a:r>
              <a:rPr lang="en-US" dirty="0" smtClean="0"/>
              <a:t>NPV &lt; 0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id-ID" dirty="0" smtClean="0"/>
              <a:t>rejected</a:t>
            </a:r>
          </a:p>
          <a:p>
            <a:pPr>
              <a:defRPr/>
            </a:pPr>
            <a:r>
              <a:rPr lang="en-US" dirty="0" smtClean="0"/>
              <a:t>NPV  =  PV – I</a:t>
            </a:r>
            <a:r>
              <a:rPr lang="en-US" baseline="-25000" dirty="0" smtClean="0"/>
              <a:t>0</a:t>
            </a:r>
            <a:r>
              <a:rPr lang="id-ID" dirty="0" smtClean="0"/>
              <a:t>, or</a:t>
            </a:r>
            <a:r>
              <a:rPr lang="en-US" dirty="0" smtClean="0"/>
              <a:t>	</a:t>
            </a:r>
            <a:endParaRPr lang="id-ID" dirty="0" smtClean="0"/>
          </a:p>
          <a:p>
            <a:pPr>
              <a:buFont typeface="Wingdings" pitchFamily="2" charset="2"/>
              <a:buNone/>
              <a:defRPr/>
            </a:pPr>
            <a:r>
              <a:rPr lang="id-ID" dirty="0" smtClean="0"/>
              <a:t>		   </a:t>
            </a:r>
            <a:r>
              <a:rPr lang="en-US" dirty="0" smtClean="0"/>
              <a:t>= </a:t>
            </a:r>
            <a:r>
              <a:rPr lang="en-US" u="sng" dirty="0" smtClean="0"/>
              <a:t>CF</a:t>
            </a:r>
            <a:r>
              <a:rPr lang="en-US" baseline="-25000" dirty="0" smtClean="0"/>
              <a:t>1  </a:t>
            </a:r>
            <a:r>
              <a:rPr lang="en-US" dirty="0" smtClean="0"/>
              <a:t>  +   </a:t>
            </a:r>
            <a:r>
              <a:rPr lang="en-US" u="sng" dirty="0" smtClean="0"/>
              <a:t>CF</a:t>
            </a:r>
            <a:r>
              <a:rPr lang="en-US" baseline="-25000" dirty="0" smtClean="0"/>
              <a:t>2</a:t>
            </a:r>
            <a:r>
              <a:rPr lang="en-US" dirty="0" smtClean="0"/>
              <a:t>   + …. + </a:t>
            </a:r>
            <a:r>
              <a:rPr lang="en-US" u="sng" dirty="0" err="1" smtClean="0"/>
              <a:t>CF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 </a:t>
            </a:r>
            <a:r>
              <a:rPr lang="en-US" dirty="0" smtClean="0"/>
              <a:t> – I</a:t>
            </a:r>
            <a:r>
              <a:rPr lang="en-US" baseline="-25000" dirty="0" smtClean="0"/>
              <a:t>0</a:t>
            </a:r>
            <a:endParaRPr lang="id-ID" dirty="0" smtClean="0"/>
          </a:p>
          <a:p>
            <a:pPr>
              <a:buFont typeface="Wingdings" pitchFamily="2" charset="2"/>
              <a:buNone/>
              <a:defRPr/>
            </a:pPr>
            <a:r>
              <a:rPr lang="id-ID" dirty="0" smtClean="0"/>
              <a:t>		   </a:t>
            </a:r>
            <a:r>
              <a:rPr lang="en-US" dirty="0" smtClean="0"/>
              <a:t>  (1</a:t>
            </a:r>
            <a:r>
              <a:rPr lang="id-ID" dirty="0" smtClean="0"/>
              <a:t>+i</a:t>
            </a:r>
            <a:r>
              <a:rPr lang="en-US" dirty="0" smtClean="0"/>
              <a:t>)</a:t>
            </a:r>
            <a:r>
              <a:rPr lang="en-US" baseline="30000" dirty="0" smtClean="0"/>
              <a:t>1      </a:t>
            </a:r>
            <a:r>
              <a:rPr lang="id-ID" baseline="30000" dirty="0" smtClean="0"/>
              <a:t>   </a:t>
            </a:r>
            <a:r>
              <a:rPr lang="en-US" dirty="0" smtClean="0"/>
              <a:t>(1</a:t>
            </a:r>
            <a:r>
              <a:rPr lang="id-ID" dirty="0" smtClean="0"/>
              <a:t>+i</a:t>
            </a:r>
            <a:r>
              <a:rPr lang="en-US" dirty="0" smtClean="0"/>
              <a:t>)</a:t>
            </a:r>
            <a:r>
              <a:rPr lang="en-US" baseline="30000" dirty="0" smtClean="0"/>
              <a:t>2</a:t>
            </a:r>
            <a:r>
              <a:rPr lang="en-US" dirty="0" smtClean="0"/>
              <a:t>          (1</a:t>
            </a:r>
            <a:r>
              <a:rPr lang="id-ID" dirty="0" smtClean="0"/>
              <a:t>+i</a:t>
            </a:r>
            <a:r>
              <a:rPr lang="en-US" dirty="0" smtClean="0"/>
              <a:t>)</a:t>
            </a:r>
            <a:r>
              <a:rPr lang="en-US" baseline="30000" dirty="0" smtClean="0"/>
              <a:t>n</a:t>
            </a:r>
            <a:endParaRPr lang="id-ID" dirty="0"/>
          </a:p>
        </p:txBody>
      </p:sp>
      <p:pic>
        <p:nvPicPr>
          <p:cNvPr id="7172" name="Picture 4" descr="http://t3.gstatic.com/images?q=tbn:ANd9GcTSUFH3BW0uZTIZJA4k6v05Mc6kkFoIPZzcSn2qiLtae24_R7b9ZJBZy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609600"/>
            <a:ext cx="971550" cy="9715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Net Present Value Example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Assume you are considering whether or not to invest in a project that will cost $100,000 in initial investment. Your company requires a rate of return of 10%, and you expect inflation to remain relatively constant at 4%. Future cash flow as follows:</a:t>
            </a:r>
          </a:p>
          <a:p>
            <a:pPr>
              <a:buNone/>
            </a:pPr>
            <a:r>
              <a:rPr lang="id-ID" dirty="0" smtClean="0"/>
              <a:t>	Year 1: $ 20,000</a:t>
            </a:r>
          </a:p>
          <a:p>
            <a:pPr>
              <a:buNone/>
            </a:pPr>
            <a:r>
              <a:rPr lang="id-ID" dirty="0" smtClean="0"/>
              <a:t>	Year 2: $ 50,000</a:t>
            </a:r>
          </a:p>
          <a:p>
            <a:pPr>
              <a:buNone/>
            </a:pPr>
            <a:r>
              <a:rPr lang="id-ID" dirty="0" smtClean="0"/>
              <a:t>	Year 3: $ 50,000</a:t>
            </a:r>
          </a:p>
          <a:p>
            <a:pPr>
              <a:buNone/>
            </a:pPr>
            <a:r>
              <a:rPr lang="id-ID" dirty="0" smtClean="0"/>
              <a:t>	Year 4: $ 25,000</a:t>
            </a:r>
            <a:endParaRPr lang="id-ID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Internal Rate of Return (IRR)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u="sng" dirty="0" smtClean="0"/>
              <a:t>CF1      </a:t>
            </a:r>
            <a:r>
              <a:rPr lang="en-US" dirty="0" smtClean="0"/>
              <a:t>  +  </a:t>
            </a:r>
            <a:r>
              <a:rPr lang="en-US" u="sng" dirty="0" smtClean="0"/>
              <a:t>CF2     </a:t>
            </a:r>
            <a:r>
              <a:rPr lang="en-US" dirty="0" smtClean="0"/>
              <a:t>   +  …….   +  </a:t>
            </a:r>
            <a:r>
              <a:rPr lang="en-US" u="sng" dirty="0" err="1" smtClean="0"/>
              <a:t>CFn</a:t>
            </a:r>
            <a:r>
              <a:rPr lang="en-US" u="sng" dirty="0" smtClean="0"/>
              <a:t>      </a:t>
            </a:r>
            <a:r>
              <a:rPr lang="en-US" dirty="0" smtClean="0"/>
              <a:t> -  I</a:t>
            </a:r>
            <a:r>
              <a:rPr lang="en-US" baseline="-25000" dirty="0" smtClean="0"/>
              <a:t>o</a:t>
            </a:r>
            <a:r>
              <a:rPr lang="en-US" dirty="0" smtClean="0"/>
              <a:t> = 0</a:t>
            </a:r>
            <a:endParaRPr lang="id-ID" dirty="0" smtClean="0"/>
          </a:p>
          <a:p>
            <a:pPr>
              <a:buFont typeface="Wingdings" pitchFamily="2" charset="2"/>
              <a:buNone/>
              <a:defRPr/>
            </a:pPr>
            <a:r>
              <a:rPr lang="id-ID" dirty="0" smtClean="0"/>
              <a:t>	</a:t>
            </a:r>
            <a:r>
              <a:rPr lang="en-US" dirty="0" smtClean="0"/>
              <a:t>(1+IRR)     (1+IRR)</a:t>
            </a:r>
            <a:r>
              <a:rPr lang="en-US" baseline="30000" dirty="0" smtClean="0"/>
              <a:t>2</a:t>
            </a:r>
            <a:r>
              <a:rPr lang="en-US" dirty="0" smtClean="0"/>
              <a:t>                  (1+IRR)</a:t>
            </a:r>
            <a:r>
              <a:rPr lang="en-US" baseline="30000" dirty="0" smtClean="0"/>
              <a:t>n</a:t>
            </a:r>
            <a:endParaRPr lang="id-ID" dirty="0" smtClean="0"/>
          </a:p>
          <a:p>
            <a:pPr>
              <a:buFont typeface="Wingdings" pitchFamily="2" charset="2"/>
              <a:buNone/>
              <a:defRPr/>
            </a:pPr>
            <a:r>
              <a:rPr lang="en-US" dirty="0" smtClean="0"/>
              <a:t> </a:t>
            </a:r>
            <a:endParaRPr lang="id-ID" dirty="0" smtClean="0"/>
          </a:p>
          <a:p>
            <a:pPr>
              <a:defRPr/>
            </a:pPr>
            <a:r>
              <a:rPr lang="id-ID" dirty="0" smtClean="0"/>
              <a:t>If</a:t>
            </a:r>
            <a:r>
              <a:rPr lang="en-US" dirty="0" smtClean="0"/>
              <a:t> IRR &gt; % </a:t>
            </a:r>
            <a:r>
              <a:rPr lang="id-ID" dirty="0" smtClean="0"/>
              <a:t>required </a:t>
            </a:r>
            <a:r>
              <a:rPr lang="en-US" dirty="0" smtClean="0"/>
              <a:t>return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id-ID" dirty="0" smtClean="0"/>
              <a:t>accepte</a:t>
            </a:r>
            <a:r>
              <a:rPr lang="en-US" dirty="0" smtClean="0"/>
              <a:t>d</a:t>
            </a:r>
            <a:endParaRPr lang="id-ID" dirty="0" smtClean="0"/>
          </a:p>
          <a:p>
            <a:pPr>
              <a:buFont typeface="Wingdings" pitchFamily="2" charset="2"/>
              <a:buNone/>
              <a:defRPr/>
            </a:pPr>
            <a:endParaRPr lang="id-ID" dirty="0" smtClean="0"/>
          </a:p>
          <a:p>
            <a:pPr>
              <a:defRPr/>
            </a:pPr>
            <a:r>
              <a:rPr lang="id-ID" dirty="0" smtClean="0"/>
              <a:t>If</a:t>
            </a:r>
            <a:r>
              <a:rPr lang="en-US" dirty="0" smtClean="0"/>
              <a:t> IRR &lt; % </a:t>
            </a:r>
            <a:r>
              <a:rPr lang="id-ID" dirty="0" smtClean="0"/>
              <a:t>required </a:t>
            </a:r>
            <a:r>
              <a:rPr lang="en-US" dirty="0" smtClean="0"/>
              <a:t>return </a:t>
            </a: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id-ID" dirty="0" smtClean="0"/>
              <a:t>rejected</a:t>
            </a:r>
          </a:p>
          <a:p>
            <a:endParaRPr lang="id-ID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IRR Example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Suppose that a project required an initial cash investment of $ 5,000 and was expected to generate inflows of $2,500, $2,000, $2,000 for the next three years. Assume the company rate of return 10%. </a:t>
            </a:r>
          </a:p>
          <a:p>
            <a:r>
              <a:rPr lang="id-ID" dirty="0" smtClean="0"/>
              <a:t>Is this project worth funding?</a:t>
            </a:r>
            <a:endParaRPr lang="id-ID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WHY PROJECT SELECTION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10600" cy="4525963"/>
          </a:xfrm>
        </p:spPr>
        <p:txBody>
          <a:bodyPr>
            <a:normAutofit fontScale="92500"/>
          </a:bodyPr>
          <a:lstStyle/>
          <a:p>
            <a:r>
              <a:rPr lang="id-ID" dirty="0" smtClean="0"/>
              <a:t>Survey on companies IT project: over $ 50 billion a year that are created but never used by their intended clients (Pinto, 2010:92).</a:t>
            </a:r>
          </a:p>
          <a:p>
            <a:r>
              <a:rPr lang="id-ID" dirty="0" smtClean="0"/>
              <a:t>Firms are literally bombarded with opportunities, but no organizations enjoys infinite resources to be able to pursue every opportunity.</a:t>
            </a:r>
          </a:p>
          <a:p>
            <a:r>
              <a:rPr lang="id-ID" dirty="0" smtClean="0"/>
              <a:t>Selection model permit company to save time and money while maximizing the likelihood of success.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Example</a:t>
            </a:r>
            <a:endParaRPr lang="id-ID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4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id-ID" sz="2400" dirty="0" smtClean="0"/>
              <a:t>Choose which project should  be funded based on pay back period, IRR &amp; NPV, at 12% rate.</a:t>
            </a:r>
            <a:endParaRPr lang="id-ID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90600" y="2590800"/>
          <a:ext cx="66294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5265"/>
                <a:gridCol w="2756043"/>
                <a:gridCol w="2458092"/>
              </a:tblGrid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Tahun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Proyek A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Proyek B</a:t>
                      </a:r>
                      <a:endParaRPr lang="id-ID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0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(250.000.000)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(250.000.000)</a:t>
                      </a:r>
                      <a:endParaRPr lang="id-ID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1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100.000.000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/>
                        <a:t>100.000.000</a:t>
                      </a:r>
                      <a:endParaRPr lang="id-ID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2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smtClean="0"/>
                        <a:t>100.000.000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800" dirty="0" smtClean="0"/>
                        <a:t>200.000.000</a:t>
                      </a:r>
                      <a:endParaRPr lang="id-ID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3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smtClean="0"/>
                        <a:t>100.000.000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0</a:t>
                      </a:r>
                      <a:endParaRPr lang="id-ID" sz="2800" dirty="0"/>
                    </a:p>
                  </a:txBody>
                  <a:tcPr/>
                </a:tc>
              </a:tr>
              <a:tr h="647700"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4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100.000.000</a:t>
                      </a:r>
                      <a:endParaRPr lang="id-ID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2800" dirty="0" smtClean="0"/>
                        <a:t>0</a:t>
                      </a:r>
                      <a:endParaRPr lang="id-ID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4"/>
          <p:cNvSpPr>
            <a:spLocks noChangeArrowheads="1" noChangeShapeType="1" noTextEdit="1"/>
          </p:cNvSpPr>
          <p:nvPr/>
        </p:nvSpPr>
        <p:spPr bwMode="auto">
          <a:xfrm>
            <a:off x="838200" y="2057400"/>
            <a:ext cx="70866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d-ID" sz="3600" kern="10" dirty="0">
                <a:ln w="12700">
                  <a:solidFill>
                    <a:srgbClr val="EAEAEA"/>
                  </a:solidFill>
                  <a:round/>
                  <a:headEnd type="none" w="sm" len="sm"/>
                  <a:tailEnd type="none" w="sm" len="sm"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TERIMA KASIH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PROJECT SCREENING 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d-ID" dirty="0" smtClean="0"/>
              <a:t>	Manager should consider five important issues when evaluating screening model: </a:t>
            </a:r>
          </a:p>
          <a:p>
            <a:pPr>
              <a:buNone/>
            </a:pPr>
            <a:r>
              <a:rPr lang="id-ID" dirty="0" smtClean="0"/>
              <a:t>	1. Realism</a:t>
            </a:r>
          </a:p>
          <a:p>
            <a:pPr>
              <a:buNone/>
            </a:pPr>
            <a:r>
              <a:rPr lang="id-ID" dirty="0" smtClean="0"/>
              <a:t>	2. Capability</a:t>
            </a:r>
          </a:p>
          <a:p>
            <a:pPr>
              <a:buNone/>
            </a:pPr>
            <a:r>
              <a:rPr lang="id-ID" dirty="0" smtClean="0"/>
              <a:t>	3. Flexibility</a:t>
            </a:r>
          </a:p>
          <a:p>
            <a:pPr>
              <a:buNone/>
            </a:pPr>
            <a:r>
              <a:rPr lang="id-ID" dirty="0" smtClean="0"/>
              <a:t>	4. Easy to Use</a:t>
            </a:r>
          </a:p>
          <a:p>
            <a:pPr>
              <a:buNone/>
            </a:pPr>
            <a:r>
              <a:rPr lang="id-ID" dirty="0" smtClean="0"/>
              <a:t>	5. Cost</a:t>
            </a:r>
          </a:p>
          <a:p>
            <a:pPr>
              <a:buNone/>
            </a:pPr>
            <a:r>
              <a:rPr lang="id-ID" dirty="0" smtClean="0"/>
              <a:t>	6. Comparability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id-ID" sz="3200" dirty="0" smtClean="0"/>
              <a:t>ISSUES IN PROJECT SCREENING &amp; SELECTION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AutoNum type="arabicPeriod"/>
            </a:pPr>
            <a:r>
              <a:rPr lang="id-ID" dirty="0" smtClean="0"/>
              <a:t>Risk – factors that reflect elements of unpredictability to the firm, including:</a:t>
            </a:r>
          </a:p>
          <a:p>
            <a:pPr marL="514350" indent="-514350">
              <a:buNone/>
            </a:pPr>
            <a:r>
              <a:rPr lang="id-ID" dirty="0" smtClean="0"/>
              <a:t>	a. Technical Risk</a:t>
            </a:r>
          </a:p>
          <a:p>
            <a:pPr marL="514350" indent="-514350">
              <a:buNone/>
            </a:pPr>
            <a:r>
              <a:rPr lang="id-ID" dirty="0" smtClean="0"/>
              <a:t>	b. Financial Risk</a:t>
            </a:r>
          </a:p>
          <a:p>
            <a:pPr marL="514350" indent="-514350">
              <a:buNone/>
            </a:pPr>
            <a:r>
              <a:rPr lang="id-ID" dirty="0" smtClean="0"/>
              <a:t>	c. Safety Risk</a:t>
            </a:r>
          </a:p>
          <a:p>
            <a:pPr marL="514350" indent="-514350">
              <a:buNone/>
            </a:pPr>
            <a:r>
              <a:rPr lang="id-ID" dirty="0" smtClean="0"/>
              <a:t>	d. Quality Risk</a:t>
            </a:r>
          </a:p>
          <a:p>
            <a:pPr marL="514350" indent="-514350">
              <a:buNone/>
            </a:pPr>
            <a:r>
              <a:rPr lang="id-ID" dirty="0" smtClean="0"/>
              <a:t>	e. Legal Exposure</a:t>
            </a:r>
          </a:p>
          <a:p>
            <a:pPr>
              <a:buNone/>
            </a:pPr>
            <a:r>
              <a:rPr lang="id-ID" dirty="0" smtClean="0"/>
              <a:t>2.	Commercial</a:t>
            </a:r>
          </a:p>
          <a:p>
            <a:pPr>
              <a:buNone/>
            </a:pPr>
            <a:r>
              <a:rPr lang="id-ID" dirty="0" smtClean="0"/>
              <a:t>	a. Expected ROI</a:t>
            </a:r>
          </a:p>
          <a:p>
            <a:pPr>
              <a:buNone/>
            </a:pPr>
            <a:r>
              <a:rPr lang="id-ID" dirty="0" smtClean="0"/>
              <a:t>	b. Payback Period</a:t>
            </a:r>
          </a:p>
          <a:p>
            <a:pPr>
              <a:buNone/>
            </a:pPr>
            <a:r>
              <a:rPr lang="id-ID" dirty="0" smtClean="0"/>
              <a:t>	c. Potential Market Share</a:t>
            </a:r>
          </a:p>
          <a:p>
            <a:pPr>
              <a:buNone/>
            </a:pPr>
            <a:r>
              <a:rPr lang="id-ID" dirty="0" smtClean="0"/>
              <a:t>	d. Long-term market dominance, etc.</a:t>
            </a:r>
          </a:p>
          <a:p>
            <a:pPr>
              <a:buNone/>
            </a:pPr>
            <a:r>
              <a:rPr lang="id-ID" dirty="0" smtClean="0"/>
              <a:t>3. 	Internal Operating Issues</a:t>
            </a:r>
          </a:p>
          <a:p>
            <a:pPr>
              <a:buNone/>
            </a:pPr>
            <a:r>
              <a:rPr lang="id-ID" dirty="0" smtClean="0"/>
              <a:t>	a. Need to develop / train employees</a:t>
            </a:r>
          </a:p>
          <a:p>
            <a:pPr>
              <a:buNone/>
            </a:pPr>
            <a:r>
              <a:rPr lang="id-ID" dirty="0" smtClean="0"/>
              <a:t>	b. Change in workforce size or composition</a:t>
            </a:r>
          </a:p>
          <a:p>
            <a:pPr>
              <a:buNone/>
            </a:pPr>
            <a:r>
              <a:rPr lang="id-ID" dirty="0" smtClean="0"/>
              <a:t>	c. Change in physical environment, manufacturing or service operations</a:t>
            </a:r>
          </a:p>
          <a:p>
            <a:pPr>
              <a:buNone/>
            </a:pPr>
            <a:r>
              <a:rPr lang="id-ID" dirty="0" smtClean="0"/>
              <a:t>4. Additional Factors</a:t>
            </a:r>
          </a:p>
          <a:p>
            <a:pPr>
              <a:buNone/>
            </a:pPr>
            <a:r>
              <a:rPr lang="id-ID" dirty="0" smtClean="0"/>
              <a:t>	a. Patent protection</a:t>
            </a:r>
          </a:p>
          <a:p>
            <a:pPr>
              <a:buNone/>
            </a:pPr>
            <a:r>
              <a:rPr lang="id-ID" dirty="0" smtClean="0"/>
              <a:t>	b. Impact on company’s image</a:t>
            </a:r>
          </a:p>
          <a:p>
            <a:pPr>
              <a:buNone/>
            </a:pPr>
            <a:r>
              <a:rPr lang="id-ID" dirty="0" smtClean="0"/>
              <a:t>	c. Strategic Fit</a:t>
            </a:r>
          </a:p>
          <a:p>
            <a:pPr>
              <a:buNone/>
            </a:pPr>
            <a:endParaRPr lang="id-ID" dirty="0"/>
          </a:p>
        </p:txBody>
      </p:sp>
      <p:pic>
        <p:nvPicPr>
          <p:cNvPr id="4" name="Picture 2" descr="http://2.bp.blogspot.com/_-O0H_Ld7lkw/S8p7cJMFIkI/AAAAAAAADTI/8VyGnLjdS0w/s1600/best+value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219200"/>
            <a:ext cx="3276600" cy="246872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APPROACHES TO PROJECTS SCREENING AND SELECTIONS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Method One: Checklist Model</a:t>
            </a:r>
          </a:p>
          <a:p>
            <a:r>
              <a:rPr lang="id-ID" dirty="0" smtClean="0"/>
              <a:t>Method Two: Simplified Scoring Model / Project Screening Matrix</a:t>
            </a:r>
            <a:endParaRPr lang="en-US" dirty="0" smtClean="0"/>
          </a:p>
          <a:p>
            <a:r>
              <a:rPr lang="id-ID" dirty="0"/>
              <a:t>Method </a:t>
            </a:r>
            <a:r>
              <a:rPr lang="en-US" dirty="0" smtClean="0"/>
              <a:t>Three</a:t>
            </a:r>
            <a:r>
              <a:rPr lang="id-ID" dirty="0" smtClean="0"/>
              <a:t>:</a:t>
            </a:r>
            <a:r>
              <a:rPr lang="en-US" dirty="0" smtClean="0"/>
              <a:t> AHP</a:t>
            </a:r>
            <a:endParaRPr lang="id-ID" dirty="0" smtClean="0"/>
          </a:p>
          <a:p>
            <a:r>
              <a:rPr lang="id-ID" dirty="0" smtClean="0"/>
              <a:t>Method </a:t>
            </a:r>
            <a:r>
              <a:rPr lang="en-US" dirty="0" smtClean="0"/>
              <a:t>Four</a:t>
            </a:r>
            <a:r>
              <a:rPr lang="id-ID" dirty="0" smtClean="0"/>
              <a:t>: Profile Models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://t2.gstatic.com/images?q=tbn:ANd9GcSmKSv8Up7YKgkIt3I7Q1ZgntlploxnI6zmVIwHiQt0fAhoQPjaWGgN-E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9212239" cy="6858000"/>
          </a:xfrm>
          <a:prstGeom prst="rect">
            <a:avLst/>
          </a:prstGeom>
          <a:noFill/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3276600"/>
            <a:ext cx="8229600" cy="3124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96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Algerian" pitchFamily="82" charset="0"/>
                <a:ea typeface="+mj-ea"/>
                <a:cs typeface="+mj-cs"/>
              </a:rPr>
              <a:t>CHECK LIST MODEL</a:t>
            </a:r>
            <a:endParaRPr kumimoji="0" lang="id-ID" sz="9600" b="0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Algerian" pitchFamily="82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CHECKLIST MODEL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Based on a list of criteria that pertain to choice of projects.</a:t>
            </a:r>
          </a:p>
          <a:p>
            <a:r>
              <a:rPr lang="id-ID" dirty="0" smtClean="0"/>
              <a:t>Issues in deciding among several new product development opportunities:</a:t>
            </a:r>
          </a:p>
          <a:p>
            <a:pPr>
              <a:buNone/>
            </a:pPr>
            <a:r>
              <a:rPr lang="id-ID" dirty="0" smtClean="0"/>
              <a:t>	. Cost of development</a:t>
            </a:r>
          </a:p>
          <a:p>
            <a:pPr>
              <a:buNone/>
            </a:pPr>
            <a:r>
              <a:rPr lang="id-ID" dirty="0" smtClean="0"/>
              <a:t>	. Potential Return on Investment</a:t>
            </a:r>
          </a:p>
          <a:p>
            <a:pPr>
              <a:buNone/>
            </a:pPr>
            <a:r>
              <a:rPr lang="id-ID" dirty="0" smtClean="0"/>
              <a:t>	. Riskiness of new venture</a:t>
            </a:r>
          </a:p>
          <a:p>
            <a:pPr>
              <a:buNone/>
            </a:pPr>
            <a:r>
              <a:rPr lang="id-ID" dirty="0" smtClean="0"/>
              <a:t>	. Stability of the development process</a:t>
            </a:r>
          </a:p>
          <a:p>
            <a:pPr>
              <a:buNone/>
            </a:pPr>
            <a:r>
              <a:rPr lang="id-ID" dirty="0" smtClean="0"/>
              <a:t>	. Government or stakeholder interference</a:t>
            </a:r>
          </a:p>
          <a:p>
            <a:pPr>
              <a:buNone/>
            </a:pPr>
            <a:r>
              <a:rPr lang="id-ID" dirty="0" smtClean="0"/>
              <a:t>	. Project durability and future market potential 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id-ID" dirty="0" smtClean="0"/>
              <a:t>CHECK LIST MODEL - EXAMPLE</a:t>
            </a:r>
            <a:endParaRPr lang="id-ID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066800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209800"/>
                <a:gridCol w="135636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CRITERIA</a:t>
                      </a:r>
                      <a:endParaRPr lang="id-ID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id-ID" dirty="0" smtClean="0"/>
                        <a:t>                 PERFORMANCE</a:t>
                      </a:r>
                      <a:r>
                        <a:rPr lang="id-ID" baseline="0" dirty="0" smtClean="0"/>
                        <a:t> ON CRITERIA</a:t>
                      </a:r>
                    </a:p>
                    <a:p>
                      <a:r>
                        <a:rPr lang="id-ID" dirty="0" smtClean="0"/>
                        <a:t>          HIGH                 MEDIUM                 LOW</a:t>
                      </a:r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 Alpha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Cost</a:t>
                      </a:r>
                    </a:p>
                    <a:p>
                      <a:r>
                        <a:rPr lang="id-ID" dirty="0" smtClean="0"/>
                        <a:t>Profit Potential</a:t>
                      </a:r>
                    </a:p>
                    <a:p>
                      <a:r>
                        <a:rPr lang="id-ID" dirty="0" smtClean="0"/>
                        <a:t>Time</a:t>
                      </a:r>
                      <a:r>
                        <a:rPr lang="id-ID" baseline="0" dirty="0" smtClean="0"/>
                        <a:t> To Market</a:t>
                      </a:r>
                    </a:p>
                    <a:p>
                      <a:r>
                        <a:rPr lang="id-ID" baseline="0" dirty="0" smtClean="0"/>
                        <a:t>Development Risk</a:t>
                      </a:r>
                      <a:endParaRPr lang="id-ID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</a:t>
                      </a:r>
                      <a:r>
                        <a:rPr lang="id-ID" baseline="0" dirty="0" smtClean="0"/>
                        <a:t> Beta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Cost</a:t>
                      </a:r>
                    </a:p>
                    <a:p>
                      <a:r>
                        <a:rPr lang="id-ID" dirty="0" smtClean="0"/>
                        <a:t>Profit Potential</a:t>
                      </a:r>
                    </a:p>
                    <a:p>
                      <a:r>
                        <a:rPr lang="id-ID" dirty="0" smtClean="0"/>
                        <a:t>Time</a:t>
                      </a:r>
                      <a:r>
                        <a:rPr lang="id-ID" baseline="0" dirty="0" smtClean="0"/>
                        <a:t> To Market</a:t>
                      </a:r>
                    </a:p>
                    <a:p>
                      <a:r>
                        <a:rPr lang="id-ID" baseline="0" dirty="0" smtClean="0"/>
                        <a:t>Development Risk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</a:t>
                      </a:r>
                      <a:r>
                        <a:rPr lang="id-ID" baseline="0" dirty="0" smtClean="0"/>
                        <a:t> Gamma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Cost</a:t>
                      </a:r>
                    </a:p>
                    <a:p>
                      <a:r>
                        <a:rPr lang="id-ID" dirty="0" smtClean="0"/>
                        <a:t>Profit Potential</a:t>
                      </a:r>
                    </a:p>
                    <a:p>
                      <a:r>
                        <a:rPr lang="id-ID" dirty="0" smtClean="0"/>
                        <a:t>Time</a:t>
                      </a:r>
                      <a:r>
                        <a:rPr lang="id-ID" baseline="0" dirty="0" smtClean="0"/>
                        <a:t> To Market</a:t>
                      </a:r>
                    </a:p>
                    <a:p>
                      <a:r>
                        <a:rPr lang="id-ID" baseline="0" dirty="0" smtClean="0"/>
                        <a:t>Development Risk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d-ID" dirty="0" smtClean="0"/>
                        <a:t>Project Delta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dirty="0" smtClean="0"/>
                        <a:t>Cost</a:t>
                      </a:r>
                    </a:p>
                    <a:p>
                      <a:r>
                        <a:rPr lang="id-ID" dirty="0" smtClean="0"/>
                        <a:t>Profit Potential</a:t>
                      </a:r>
                    </a:p>
                    <a:p>
                      <a:r>
                        <a:rPr lang="id-ID" dirty="0" smtClean="0"/>
                        <a:t>Time</a:t>
                      </a:r>
                      <a:r>
                        <a:rPr lang="id-ID" baseline="0" dirty="0" smtClean="0"/>
                        <a:t> To Market</a:t>
                      </a:r>
                    </a:p>
                    <a:p>
                      <a:r>
                        <a:rPr lang="id-ID" baseline="0" dirty="0" smtClean="0"/>
                        <a:t>Development Risk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endParaRPr lang="id-ID" dirty="0" smtClean="0"/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dirty="0" smtClean="0"/>
                        <a:t>X</a:t>
                      </a:r>
                    </a:p>
                    <a:p>
                      <a:pPr algn="ctr"/>
                      <a:r>
                        <a:rPr lang="id-ID" dirty="0" smtClean="0"/>
                        <a:t>X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1072</TotalTime>
  <Words>1166</Words>
  <Application>Microsoft Office PowerPoint</Application>
  <PresentationFormat>On-screen Show (4:3)</PresentationFormat>
  <Paragraphs>518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Trek</vt:lpstr>
      <vt:lpstr> WEEK 3 Information Technology  Project Management  </vt:lpstr>
      <vt:lpstr>PowerPoint Presentation</vt:lpstr>
      <vt:lpstr>WHY PROJECT SELECTION</vt:lpstr>
      <vt:lpstr>PROJECT SCREENING MODEL</vt:lpstr>
      <vt:lpstr>ISSUES IN PROJECT SCREENING &amp; SELECTION</vt:lpstr>
      <vt:lpstr>APPROACHES TO PROJECTS SCREENING AND SELECTIONS</vt:lpstr>
      <vt:lpstr>PowerPoint Presentation</vt:lpstr>
      <vt:lpstr>CHECKLIST MODEL</vt:lpstr>
      <vt:lpstr>CHECK LIST MODEL - EXAMPLE</vt:lpstr>
      <vt:lpstr>SIMPLIFIED SCORING MODEL</vt:lpstr>
      <vt:lpstr>SIMPLIFIED SCORING MODEL</vt:lpstr>
      <vt:lpstr>Example: Simple Scoring Model</vt:lpstr>
      <vt:lpstr>Project screening matrix</vt:lpstr>
      <vt:lpstr>The analytical hierarchy process</vt:lpstr>
      <vt:lpstr>Structuring the hierarchy of criteria</vt:lpstr>
      <vt:lpstr>Allocating weight to criteria</vt:lpstr>
      <vt:lpstr>Assigning numerical values to evaluation dimmension</vt:lpstr>
      <vt:lpstr>Evaluating project proposal</vt:lpstr>
      <vt:lpstr>PROFILE MODELS</vt:lpstr>
      <vt:lpstr>Profile Models</vt:lpstr>
      <vt:lpstr>Profile Model Example</vt:lpstr>
      <vt:lpstr>FINANCIAL MODELS</vt:lpstr>
      <vt:lpstr>TIME VALUE OF MONEY</vt:lpstr>
      <vt:lpstr>Payback Period</vt:lpstr>
      <vt:lpstr>Payback Period Example</vt:lpstr>
      <vt:lpstr>Net Present Value</vt:lpstr>
      <vt:lpstr>Net Present Value Example</vt:lpstr>
      <vt:lpstr>Internal Rate of Return (IRR)</vt:lpstr>
      <vt:lpstr>IRR Example</vt:lpstr>
      <vt:lpstr>Example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 Project Management  DR. HERMAN S. MBA</dc:title>
  <dc:creator>Herman</dc:creator>
  <cp:lastModifiedBy>Universitas Komputer Indonesia</cp:lastModifiedBy>
  <cp:revision>105</cp:revision>
  <dcterms:created xsi:type="dcterms:W3CDTF">2011-02-11T03:03:21Z</dcterms:created>
  <dcterms:modified xsi:type="dcterms:W3CDTF">2013-07-23T09:37:42Z</dcterms:modified>
</cp:coreProperties>
</file>