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8" r:id="rId3"/>
    <p:sldId id="312" r:id="rId4"/>
    <p:sldId id="311" r:id="rId5"/>
    <p:sldId id="315" r:id="rId6"/>
    <p:sldId id="316" r:id="rId7"/>
    <p:sldId id="276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EAEAEA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24" autoAdjust="0"/>
  </p:normalViewPr>
  <p:slideViewPr>
    <p:cSldViewPr>
      <p:cViewPr varScale="1">
        <p:scale>
          <a:sx n="67" d="100"/>
          <a:sy n="67" d="100"/>
        </p:scale>
        <p:origin x="139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9" name="Object 17"/>
          <p:cNvGraphicFramePr>
            <a:graphicFrameLocks noChangeAspect="1"/>
          </p:cNvGraphicFramePr>
          <p:nvPr/>
        </p:nvGraphicFramePr>
        <p:xfrm>
          <a:off x="2114550" y="0"/>
          <a:ext cx="7029450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Image" r:id="rId3" imgW="6565079" imgH="4761905" progId="">
                  <p:embed/>
                </p:oleObj>
              </mc:Choice>
              <mc:Fallback>
                <p:oleObj name="Image" r:id="rId3" imgW="6565079" imgH="4761905" progId="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2114550" y="0"/>
                        <a:ext cx="7029450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0" name="Rectangle 18"/>
          <p:cNvSpPr>
            <a:spLocks noChangeArrowheads="1"/>
          </p:cNvSpPr>
          <p:nvPr/>
        </p:nvSpPr>
        <p:spPr bwMode="gray">
          <a:xfrm>
            <a:off x="0" y="0"/>
            <a:ext cx="2133600" cy="3200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gray">
          <a:xfrm>
            <a:off x="0" y="3200400"/>
            <a:ext cx="9144000" cy="457200"/>
          </a:xfrm>
          <a:prstGeom prst="rect">
            <a:avLst/>
          </a:prstGeom>
          <a:solidFill>
            <a:schemeClr val="tx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2" name="Rectangle 20"/>
          <p:cNvSpPr>
            <a:spLocks noChangeArrowheads="1"/>
          </p:cNvSpPr>
          <p:nvPr/>
        </p:nvSpPr>
        <p:spPr bwMode="gray">
          <a:xfrm>
            <a:off x="0" y="3352800"/>
            <a:ext cx="2133600" cy="35052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2286000" y="4114800"/>
            <a:ext cx="6400800" cy="1524000"/>
          </a:xfrm>
        </p:spPr>
        <p:txBody>
          <a:bodyPr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133600" y="3232150"/>
            <a:ext cx="64770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81400" y="6508750"/>
            <a:ext cx="2133600" cy="15240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168275"/>
          </a:xfrm>
        </p:spPr>
        <p:txBody>
          <a:bodyPr/>
          <a:lstStyle>
            <a:lvl1pPr algn="r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DBFB8728-9D02-4D5A-8B08-16CAC79E1C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857C9D-7046-45DF-8EB2-A6D1AEA9F9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34CFC5-6DB8-4ECE-8F53-BBC381F0FE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0" y="6551613"/>
            <a:ext cx="2362200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57600" y="6551613"/>
            <a:ext cx="2133600" cy="241300"/>
          </a:xfrm>
        </p:spPr>
        <p:txBody>
          <a:bodyPr/>
          <a:lstStyle>
            <a:lvl1pPr>
              <a:defRPr/>
            </a:lvl1pPr>
          </a:lstStyle>
          <a:p>
            <a:fld id="{3175DFDC-9BF0-46AB-A181-A5A3A153F7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E0E7F8-F21A-40AC-93AF-184E2ED2DB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B7918C-FA71-4ED3-83BD-87149979D2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B94E62-9082-40CB-96D8-7635D10E19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04B544-A231-47F6-8F7F-8AC5977C4B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BBAD1-B930-41C4-8115-52617F44C7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78401B-8C46-4EDC-98E9-1B2364AC5A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35D8FD-74FA-4DA5-97DC-0894874F76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9DBDB9-6FB8-4178-9417-354DB18C91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0" y="0"/>
            <a:ext cx="9144000" cy="7667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gray">
          <a:xfrm>
            <a:off x="0" y="6562725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2" name="AutoShape 18"/>
          <p:cNvSpPr>
            <a:spLocks noChangeArrowheads="1"/>
          </p:cNvSpPr>
          <p:nvPr/>
        </p:nvSpPr>
        <p:spPr bwMode="gray">
          <a:xfrm>
            <a:off x="133350" y="6380163"/>
            <a:ext cx="304800" cy="334962"/>
          </a:xfrm>
          <a:prstGeom prst="diamond">
            <a:avLst/>
          </a:prstGeom>
          <a:solidFill>
            <a:schemeClr val="accent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381000" y="6567488"/>
            <a:ext cx="2438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400800" y="6551613"/>
            <a:ext cx="23622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3657600" y="6551613"/>
            <a:ext cx="2133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8BB34F31-AAF7-4D13-8075-5CD49AEFD0D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white">
          <a:xfrm>
            <a:off x="8153400" y="261938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/>
              <a:t>LOGO</a:t>
            </a:r>
          </a:p>
        </p:txBody>
      </p:sp>
      <p:sp>
        <p:nvSpPr>
          <p:cNvPr id="1038" name="AutoShape 14"/>
          <p:cNvSpPr>
            <a:spLocks noChangeArrowheads="1"/>
          </p:cNvSpPr>
          <p:nvPr/>
        </p:nvSpPr>
        <p:spPr bwMode="auto">
          <a:xfrm rot="5400000">
            <a:off x="8458201" y="-196850"/>
            <a:ext cx="273050" cy="860425"/>
          </a:xfrm>
          <a:prstGeom prst="moon">
            <a:avLst>
              <a:gd name="adj" fmla="val 21208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772400" y="0"/>
            <a:ext cx="1371600" cy="760413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152400"/>
            <a:ext cx="8229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gray">
          <a:xfrm>
            <a:off x="7772400" y="762000"/>
            <a:ext cx="1371600" cy="48006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3655760"/>
            <a:ext cx="6400800" cy="1524000"/>
          </a:xfrm>
        </p:spPr>
        <p:txBody>
          <a:bodyPr/>
          <a:lstStyle/>
          <a:p>
            <a:pPr algn="ctr"/>
            <a:r>
              <a:rPr lang="en-US" sz="2400" dirty="0" smtClean="0"/>
              <a:t>ALGORITMA DAN PEMROGRAMAN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 </a:t>
            </a:r>
            <a:r>
              <a:rPr lang="en-US" sz="4400" dirty="0" err="1" smtClean="0">
                <a:solidFill>
                  <a:schemeClr val="accent1"/>
                </a:solidFill>
              </a:rPr>
              <a:t>Struktur</a:t>
            </a:r>
            <a:r>
              <a:rPr lang="en-US" sz="4400" dirty="0" smtClean="0">
                <a:solidFill>
                  <a:schemeClr val="accent1"/>
                </a:solidFill>
              </a:rPr>
              <a:t> </a:t>
            </a:r>
            <a:r>
              <a:rPr lang="en-US" sz="4400" dirty="0" err="1" smtClean="0">
                <a:solidFill>
                  <a:schemeClr val="accent1"/>
                </a:solidFill>
              </a:rPr>
              <a:t>Algoritma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IF31204</a:t>
            </a:r>
            <a:endParaRPr lang="en-US" dirty="0"/>
          </a:p>
        </p:txBody>
      </p:sp>
      <p:pic>
        <p:nvPicPr>
          <p:cNvPr id="5" name="Picture 4" descr="logo IF-bw PS 260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4748" y="571480"/>
            <a:ext cx="2098222" cy="209822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Struktur</a:t>
            </a:r>
            <a:r>
              <a:rPr lang="en-US" sz="3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6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Algoritma</a:t>
            </a:r>
            <a:endParaRPr lang="en-US" sz="36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sz="3200" dirty="0" err="1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Struktur</a:t>
            </a:r>
            <a:r>
              <a:rPr lang="en-US" sz="3200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Runtunan</a:t>
            </a:r>
            <a:endParaRPr lang="en-US" sz="3200" dirty="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>
              <a:buFontTx/>
              <a:buChar char="-"/>
            </a:pPr>
            <a:r>
              <a:rPr lang="en-US" sz="3200" dirty="0" err="1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Struktur</a:t>
            </a:r>
            <a:r>
              <a:rPr lang="en-US" sz="3200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Pemilihan</a:t>
            </a:r>
            <a:endParaRPr lang="en-US" sz="3200" dirty="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>
              <a:buFontTx/>
              <a:buChar char="-"/>
            </a:pPr>
            <a:r>
              <a:rPr lang="en-US" sz="3200" dirty="0" err="1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Struktur</a:t>
            </a:r>
            <a:r>
              <a:rPr lang="en-US" sz="3200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Pengulangan</a:t>
            </a:r>
            <a:r>
              <a:rPr lang="en-US" sz="3200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endParaRPr lang="en-US" sz="3200" dirty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5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192" y="152400"/>
            <a:ext cx="8229600" cy="563563"/>
          </a:xfrm>
        </p:spPr>
        <p:txBody>
          <a:bodyPr/>
          <a:lstStyle/>
          <a:p>
            <a:r>
              <a:rPr lang="en-US" sz="4000" dirty="0" err="1" smtClean="0">
                <a:latin typeface="Andalus" pitchFamily="18" charset="-78"/>
                <a:cs typeface="Andalus" pitchFamily="18" charset="-78"/>
              </a:rPr>
              <a:t>Pengertian</a:t>
            </a:r>
            <a:r>
              <a:rPr lang="en-US" sz="4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4000" dirty="0" err="1" smtClean="0">
                <a:latin typeface="Andalus" pitchFamily="18" charset="-78"/>
                <a:cs typeface="Andalus" pitchFamily="18" charset="-78"/>
              </a:rPr>
              <a:t>Struktur</a:t>
            </a:r>
            <a:r>
              <a:rPr lang="en-US" sz="4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4000" dirty="0" err="1" smtClean="0">
                <a:latin typeface="Andalus" pitchFamily="18" charset="-78"/>
                <a:cs typeface="Andalus" pitchFamily="18" charset="-78"/>
              </a:rPr>
              <a:t>Runtunan</a:t>
            </a:r>
            <a:endParaRPr lang="en-US" sz="40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2066923"/>
          </a:xfrm>
        </p:spPr>
        <p:txBody>
          <a:bodyPr/>
          <a:lstStyle/>
          <a:p>
            <a:pPr>
              <a:spcBef>
                <a:spcPts val="0"/>
              </a:spcBef>
              <a:buFontTx/>
              <a:buChar char="-"/>
            </a:pPr>
            <a:r>
              <a:rPr lang="en-US" sz="3200" kern="120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Struktur</a:t>
            </a:r>
            <a:r>
              <a:rPr lang="en-US" sz="3200" kern="120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3200" kern="120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Algoritma</a:t>
            </a:r>
            <a:r>
              <a:rPr lang="en-US" sz="3200" kern="120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yang </a:t>
            </a:r>
            <a:r>
              <a:rPr lang="en-US" sz="3200" kern="1200" dirty="0" err="1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sederhana</a:t>
            </a:r>
            <a:r>
              <a:rPr lang="en-US" sz="3200" kern="120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3200" kern="120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dan</a:t>
            </a:r>
            <a:r>
              <a:rPr lang="en-US" sz="3200" kern="120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3200" kern="1200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paling </a:t>
            </a:r>
            <a:r>
              <a:rPr lang="en-US" sz="3200" kern="1200" dirty="0" err="1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mendasar</a:t>
            </a:r>
            <a:endParaRPr lang="en-US" sz="3200" kern="1200" dirty="0" smtClean="0">
              <a:solidFill>
                <a:srgbClr val="C00000"/>
              </a:solidFill>
              <a:latin typeface="Andalus" pitchFamily="18" charset="-78"/>
              <a:cs typeface="Andalus" pitchFamily="18" charset="-78"/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en-US" sz="3200" kern="120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Instruksi</a:t>
            </a:r>
            <a:r>
              <a:rPr lang="en-US" sz="3200" kern="120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3200" kern="120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dijalankan</a:t>
            </a:r>
            <a:r>
              <a:rPr lang="en-US" sz="3200" kern="120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3200" kern="120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secara</a:t>
            </a:r>
            <a:r>
              <a:rPr lang="en-US" sz="3200" kern="120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3200" kern="1200" dirty="0" err="1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sekuensial</a:t>
            </a:r>
            <a:r>
              <a:rPr lang="en-US" sz="3200" kern="1200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3200" kern="120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(</a:t>
            </a:r>
            <a:r>
              <a:rPr lang="en-US" sz="3200" kern="120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berkelanjutan</a:t>
            </a:r>
            <a:r>
              <a:rPr lang="en-US" sz="3200" kern="120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)</a:t>
            </a:r>
          </a:p>
          <a:p>
            <a:pPr>
              <a:spcBef>
                <a:spcPts val="0"/>
              </a:spcBef>
              <a:buNone/>
            </a:pPr>
            <a:endParaRPr lang="en-US" sz="3200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err="1" smtClean="0"/>
              <a:t>Algoritma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Pemrograman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4" y="6572271"/>
            <a:ext cx="3619496" cy="220641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  <p:pic>
        <p:nvPicPr>
          <p:cNvPr id="11" name="Picture 10" descr="logo IF-bw PS 260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496" y="142852"/>
            <a:ext cx="541976" cy="497090"/>
          </a:xfrm>
          <a:prstGeom prst="rect">
            <a:avLst/>
          </a:prstGeom>
        </p:spPr>
      </p:pic>
      <p:pic>
        <p:nvPicPr>
          <p:cNvPr id="15362" name="Picture 2" descr="https://encrypted-tbn1.gstatic.com/images?q=tbn:ANd9GcSy4yXU2OrXGtYj0XUH-RgjeiY4_IQJ_xvbDyrLlHUFPZLRx_oWc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08430" y="3429000"/>
            <a:ext cx="3465834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24" name="Picture 4" descr="https://encrypted-tbn2.gstatic.com/images?q=tbn:ANd9GcQXwPV3s-t2bsv2jhthqD-UNoff2qTr8J0KYFCgVJTUtPvCuGwUe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429000"/>
            <a:ext cx="3523748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152400"/>
            <a:ext cx="8229600" cy="563563"/>
          </a:xfrm>
        </p:spPr>
        <p:txBody>
          <a:bodyPr/>
          <a:lstStyle/>
          <a:p>
            <a:r>
              <a:rPr lang="en-US" sz="4000" dirty="0" err="1" smtClean="0">
                <a:latin typeface="Andalus" pitchFamily="18" charset="-78"/>
                <a:cs typeface="Andalus" pitchFamily="18" charset="-78"/>
              </a:rPr>
              <a:t>Ciri</a:t>
            </a:r>
            <a:r>
              <a:rPr lang="en-US" sz="4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4000" dirty="0" err="1" smtClean="0">
                <a:latin typeface="Andalus" pitchFamily="18" charset="-78"/>
                <a:cs typeface="Andalus" pitchFamily="18" charset="-78"/>
              </a:rPr>
              <a:t>Runtunan</a:t>
            </a:r>
            <a:endParaRPr lang="en-US" sz="40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2209799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n-US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Tiap</a:t>
            </a:r>
            <a:r>
              <a:rPr lang="en-US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instruksi</a:t>
            </a:r>
            <a:r>
              <a:rPr lang="en-US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dikerjakan</a:t>
            </a:r>
            <a:r>
              <a:rPr lang="en-US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satu</a:t>
            </a:r>
            <a:r>
              <a:rPr lang="en-US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persatu</a:t>
            </a:r>
            <a:endParaRPr lang="en-US" dirty="0" smtClean="0">
              <a:solidFill>
                <a:srgbClr val="C00000"/>
              </a:solidFill>
              <a:latin typeface="Andalus" pitchFamily="18" charset="-78"/>
              <a:cs typeface="Andalus" pitchFamily="18" charset="-78"/>
            </a:endParaRP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n-US" dirty="0" err="1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Tidak</a:t>
            </a:r>
            <a:r>
              <a:rPr lang="en-US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ada</a:t>
            </a:r>
            <a:r>
              <a:rPr lang="en-US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pengulangan</a:t>
            </a:r>
            <a:r>
              <a:rPr lang="en-US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untuk</a:t>
            </a:r>
            <a:r>
              <a:rPr lang="en-US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setiap</a:t>
            </a:r>
            <a:r>
              <a:rPr lang="en-US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baris</a:t>
            </a:r>
            <a:r>
              <a:rPr lang="en-US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instruksi</a:t>
            </a:r>
            <a:endParaRPr lang="en-US" dirty="0" smtClean="0">
              <a:solidFill>
                <a:srgbClr val="000099"/>
              </a:solidFill>
              <a:latin typeface="Andalus" pitchFamily="18" charset="-78"/>
              <a:cs typeface="Andalus" pitchFamily="18" charset="-78"/>
            </a:endParaRP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n-US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Akhir</a:t>
            </a:r>
            <a:r>
              <a:rPr lang="en-US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instruksi</a:t>
            </a:r>
            <a:r>
              <a:rPr lang="en-US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merupakan</a:t>
            </a:r>
            <a:r>
              <a:rPr lang="en-US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akhir</a:t>
            </a:r>
            <a:r>
              <a:rPr lang="en-US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algoritma</a:t>
            </a:r>
            <a:endParaRPr lang="en-US" dirty="0" smtClean="0">
              <a:solidFill>
                <a:srgbClr val="000099"/>
              </a:solidFill>
              <a:latin typeface="Andalus" pitchFamily="18" charset="-78"/>
              <a:cs typeface="Andalus" pitchFamily="18" charset="-78"/>
            </a:endParaRPr>
          </a:p>
          <a:p>
            <a:pPr marL="354013" indent="-354013">
              <a:lnSpc>
                <a:spcPct val="150000"/>
              </a:lnSpc>
              <a:spcBef>
                <a:spcPts val="0"/>
              </a:spcBef>
              <a:buNone/>
            </a:pPr>
            <a:endParaRPr lang="en-US" b="0" i="1" dirty="0">
              <a:solidFill>
                <a:srgbClr val="000099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Date Placeholder 3"/>
          <p:cNvSpPr txBox="1">
            <a:spLocks/>
          </p:cNvSpPr>
          <p:nvPr/>
        </p:nvSpPr>
        <p:spPr bwMode="white">
          <a:xfrm>
            <a:off x="381000" y="6561162"/>
            <a:ext cx="2438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Algoritma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Pemrograman</a:t>
            </a: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4"/>
          <p:cNvSpPr txBox="1">
            <a:spLocks/>
          </p:cNvSpPr>
          <p:nvPr/>
        </p:nvSpPr>
        <p:spPr bwMode="white">
          <a:xfrm>
            <a:off x="5143504" y="6565945"/>
            <a:ext cx="3619496" cy="220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Studi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Teknik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Informatika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 descr="logo IF-bw PS 260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496" y="142852"/>
            <a:ext cx="541976" cy="497090"/>
          </a:xfrm>
          <a:prstGeom prst="rect">
            <a:avLst/>
          </a:prstGeom>
        </p:spPr>
      </p:pic>
      <p:pic>
        <p:nvPicPr>
          <p:cNvPr id="31746" name="Picture 2" descr="https://encrypted-tbn1.gstatic.com/images?q=tbn:ANd9GcR_WD6g6CcsYpYsZmbgJJbMH1fAr0-xhScYqH7rVsI147ov2rVWh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857496"/>
            <a:ext cx="7000924" cy="335757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353888" y="6580584"/>
            <a:ext cx="2514600" cy="304800"/>
          </a:xfrm>
        </p:spPr>
        <p:txBody>
          <a:bodyPr/>
          <a:lstStyle/>
          <a:p>
            <a:r>
              <a:rPr lang="en-US" dirty="0" err="1" smtClean="0">
                <a:solidFill>
                  <a:srgbClr val="CCFF99"/>
                </a:solidFill>
              </a:rPr>
              <a:t>Algoritma</a:t>
            </a:r>
            <a:r>
              <a:rPr lang="en-US" dirty="0" smtClean="0">
                <a:solidFill>
                  <a:srgbClr val="CCFF99"/>
                </a:solidFill>
              </a:rPr>
              <a:t> </a:t>
            </a:r>
            <a:r>
              <a:rPr lang="en-US" dirty="0" err="1" smtClean="0">
                <a:solidFill>
                  <a:srgbClr val="CCFF99"/>
                </a:solidFill>
              </a:rPr>
              <a:t>dan</a:t>
            </a:r>
            <a:r>
              <a:rPr lang="en-US" dirty="0" smtClean="0">
                <a:solidFill>
                  <a:srgbClr val="CCFF99"/>
                </a:solidFill>
              </a:rPr>
              <a:t> </a:t>
            </a:r>
            <a:r>
              <a:rPr lang="en-US" dirty="0" err="1" smtClean="0">
                <a:solidFill>
                  <a:srgbClr val="CCFF99"/>
                </a:solidFill>
              </a:rPr>
              <a:t>Pemrograman</a:t>
            </a:r>
            <a:endParaRPr lang="en-US" dirty="0">
              <a:solidFill>
                <a:srgbClr val="CCFF99"/>
              </a:solidFill>
            </a:endParaRP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44992" y="6580584"/>
            <a:ext cx="3619496" cy="30480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CCFF99"/>
                </a:solidFill>
              </a:rPr>
              <a:t>Program </a:t>
            </a:r>
            <a:r>
              <a:rPr lang="en-US" dirty="0" err="1" smtClean="0">
                <a:solidFill>
                  <a:srgbClr val="CCFF99"/>
                </a:solidFill>
              </a:rPr>
              <a:t>Studi</a:t>
            </a:r>
            <a:r>
              <a:rPr lang="en-US" dirty="0" smtClean="0">
                <a:solidFill>
                  <a:srgbClr val="CCFF99"/>
                </a:solidFill>
              </a:rPr>
              <a:t> </a:t>
            </a:r>
            <a:r>
              <a:rPr lang="en-US" dirty="0" err="1" smtClean="0">
                <a:solidFill>
                  <a:srgbClr val="CCFF99"/>
                </a:solidFill>
              </a:rPr>
              <a:t>Teknik</a:t>
            </a:r>
            <a:r>
              <a:rPr lang="en-US" dirty="0" smtClean="0">
                <a:solidFill>
                  <a:srgbClr val="CCFF99"/>
                </a:solidFill>
              </a:rPr>
              <a:t> </a:t>
            </a:r>
            <a:r>
              <a:rPr lang="en-US" dirty="0" err="1" smtClean="0">
                <a:solidFill>
                  <a:srgbClr val="CCFF99"/>
                </a:solidFill>
              </a:rPr>
              <a:t>Informatika</a:t>
            </a:r>
            <a:endParaRPr lang="en-US" dirty="0">
              <a:solidFill>
                <a:srgbClr val="CCFF99"/>
              </a:solidFill>
            </a:endParaRPr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52400"/>
            <a:ext cx="7270518" cy="563563"/>
          </a:xfrm>
        </p:spPr>
        <p:txBody>
          <a:bodyPr/>
          <a:lstStyle/>
          <a:p>
            <a:r>
              <a:rPr lang="en-US" sz="4000" b="1" dirty="0" err="1" smtClean="0">
                <a:latin typeface="Andalus" pitchFamily="18" charset="-78"/>
                <a:cs typeface="Andalus" pitchFamily="18" charset="-78"/>
              </a:rPr>
              <a:t>Struktur</a:t>
            </a:r>
            <a:r>
              <a:rPr lang="en-US" sz="44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4400" b="1" dirty="0" err="1" smtClean="0">
                <a:latin typeface="Andalus" pitchFamily="18" charset="-78"/>
                <a:cs typeface="Andalus" pitchFamily="18" charset="-78"/>
              </a:rPr>
              <a:t>Pemilihan</a:t>
            </a:r>
            <a:endParaRPr lang="en-US" sz="4400" b="1" dirty="0">
              <a:latin typeface="Andalus" pitchFamily="18" charset="-78"/>
              <a:cs typeface="Andalus" pitchFamily="18" charset="-78"/>
            </a:endParaRP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1714480" y="1431561"/>
            <a:ext cx="6025872" cy="1355645"/>
            <a:chOff x="1296" y="1824"/>
            <a:chExt cx="2976" cy="711"/>
          </a:xfrm>
        </p:grpSpPr>
        <p:sp>
          <p:nvSpPr>
            <p:cNvPr id="88106" name="AutoShape 4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rgbClr val="7030A0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800" b="1">
                <a:solidFill>
                  <a:schemeClr val="bg1"/>
                </a:solidFill>
                <a:latin typeface="Andalus" pitchFamily="18" charset="-78"/>
                <a:cs typeface="Andalus" pitchFamily="18" charset="-78"/>
              </a:endParaRPr>
            </a:p>
          </p:txBody>
        </p:sp>
        <p:sp>
          <p:nvSpPr>
            <p:cNvPr id="88107" name="AutoShape 4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rgbClr val="7030A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800" b="1">
                <a:solidFill>
                  <a:schemeClr val="bg1"/>
                </a:solidFill>
                <a:latin typeface="Andalus" pitchFamily="18" charset="-78"/>
                <a:cs typeface="Andalus" pitchFamily="18" charset="-78"/>
              </a:endParaRPr>
            </a:p>
          </p:txBody>
        </p:sp>
        <p:sp>
          <p:nvSpPr>
            <p:cNvPr id="88108" name="Text Box 44"/>
            <p:cNvSpPr txBox="1">
              <a:spLocks noChangeArrowheads="1"/>
            </p:cNvSpPr>
            <p:nvPr/>
          </p:nvSpPr>
          <p:spPr bwMode="gray">
            <a:xfrm>
              <a:off x="1764" y="1934"/>
              <a:ext cx="2160" cy="60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US" sz="2800" b="1" dirty="0" err="1" smtClean="0">
                  <a:solidFill>
                    <a:schemeClr val="bg1"/>
                  </a:solidFill>
                  <a:latin typeface="Andalus" pitchFamily="18" charset="-78"/>
                  <a:cs typeface="Andalus" pitchFamily="18" charset="-78"/>
                </a:rPr>
                <a:t>Analisis</a:t>
              </a:r>
              <a:r>
                <a:rPr lang="en-US" sz="2800" b="1" dirty="0" smtClean="0">
                  <a:solidFill>
                    <a:schemeClr val="bg1"/>
                  </a:solidFill>
                  <a:latin typeface="Andalus" pitchFamily="18" charset="-78"/>
                  <a:cs typeface="Andalus" pitchFamily="18" charset="-78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Andalus" pitchFamily="18" charset="-78"/>
                  <a:cs typeface="Andalus" pitchFamily="18" charset="-78"/>
                </a:rPr>
                <a:t>terhadap</a:t>
              </a:r>
              <a:r>
                <a:rPr lang="en-US" sz="2800" b="1" dirty="0" smtClean="0">
                  <a:solidFill>
                    <a:schemeClr val="bg1"/>
                  </a:solidFill>
                  <a:latin typeface="Andalus" pitchFamily="18" charset="-78"/>
                  <a:cs typeface="Andalus" pitchFamily="18" charset="-78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Andalus" pitchFamily="18" charset="-78"/>
                  <a:cs typeface="Andalus" pitchFamily="18" charset="-78"/>
                </a:rPr>
                <a:t>Satu</a:t>
              </a:r>
              <a:r>
                <a:rPr lang="en-US" sz="2800" b="1" dirty="0" smtClean="0">
                  <a:solidFill>
                    <a:schemeClr val="bg1"/>
                  </a:solidFill>
                  <a:latin typeface="Andalus" pitchFamily="18" charset="-78"/>
                  <a:cs typeface="Andalus" pitchFamily="18" charset="-78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Andalus" pitchFamily="18" charset="-78"/>
                  <a:cs typeface="Andalus" pitchFamily="18" charset="-78"/>
                </a:rPr>
                <a:t>Kasus</a:t>
              </a:r>
              <a:endParaRPr lang="en-US" sz="2800" b="1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endParaRPr>
            </a:p>
          </p:txBody>
        </p:sp>
        <p:sp>
          <p:nvSpPr>
            <p:cNvPr id="88109" name="Text Box 45"/>
            <p:cNvSpPr txBox="1">
              <a:spLocks noChangeArrowheads="1"/>
            </p:cNvSpPr>
            <p:nvPr/>
          </p:nvSpPr>
          <p:spPr bwMode="gray">
            <a:xfrm>
              <a:off x="1400" y="1907"/>
              <a:ext cx="202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chemeClr val="bg1"/>
                  </a:solidFill>
                  <a:latin typeface="Andalus" pitchFamily="18" charset="-78"/>
                  <a:cs typeface="Andalus" pitchFamily="18" charset="-78"/>
                </a:rPr>
                <a:t>1</a:t>
              </a:r>
            </a:p>
          </p:txBody>
        </p:sp>
      </p:grpSp>
      <p:grpSp>
        <p:nvGrpSpPr>
          <p:cNvPr id="4" name="Group 51"/>
          <p:cNvGrpSpPr>
            <a:grpSpLocks/>
          </p:cNvGrpSpPr>
          <p:nvPr/>
        </p:nvGrpSpPr>
        <p:grpSpPr bwMode="auto">
          <a:xfrm>
            <a:off x="1714480" y="2667001"/>
            <a:ext cx="6025872" cy="1355645"/>
            <a:chOff x="1296" y="1824"/>
            <a:chExt cx="2976" cy="711"/>
          </a:xfrm>
          <a:solidFill>
            <a:srgbClr val="FF0000"/>
          </a:solidFill>
        </p:grpSpPr>
        <p:sp>
          <p:nvSpPr>
            <p:cNvPr id="88116" name="AutoShape 5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rgbClr val="000099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800" b="1">
                <a:solidFill>
                  <a:schemeClr val="bg1"/>
                </a:solidFill>
                <a:latin typeface="Andalus" pitchFamily="18" charset="-78"/>
                <a:cs typeface="Andalus" pitchFamily="18" charset="-78"/>
              </a:endParaRPr>
            </a:p>
          </p:txBody>
        </p:sp>
        <p:sp>
          <p:nvSpPr>
            <p:cNvPr id="88118" name="Text Box 54"/>
            <p:cNvSpPr txBox="1">
              <a:spLocks noChangeArrowheads="1"/>
            </p:cNvSpPr>
            <p:nvPr/>
          </p:nvSpPr>
          <p:spPr bwMode="gray">
            <a:xfrm>
              <a:off x="1764" y="1934"/>
              <a:ext cx="2160" cy="60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US" sz="2800" b="1" dirty="0" err="1" smtClean="0">
                  <a:solidFill>
                    <a:schemeClr val="bg1"/>
                  </a:solidFill>
                  <a:latin typeface="Andalus" pitchFamily="18" charset="-78"/>
                  <a:cs typeface="Andalus" pitchFamily="18" charset="-78"/>
                </a:rPr>
                <a:t>Analisis</a:t>
              </a:r>
              <a:r>
                <a:rPr lang="en-US" sz="2800" b="1" dirty="0" smtClean="0">
                  <a:solidFill>
                    <a:schemeClr val="bg1"/>
                  </a:solidFill>
                  <a:latin typeface="Andalus" pitchFamily="18" charset="-78"/>
                  <a:cs typeface="Andalus" pitchFamily="18" charset="-78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Andalus" pitchFamily="18" charset="-78"/>
                  <a:cs typeface="Andalus" pitchFamily="18" charset="-78"/>
                </a:rPr>
                <a:t>terhadap</a:t>
              </a:r>
              <a:r>
                <a:rPr lang="en-US" sz="2800" b="1" dirty="0" smtClean="0">
                  <a:solidFill>
                    <a:schemeClr val="bg1"/>
                  </a:solidFill>
                  <a:latin typeface="Andalus" pitchFamily="18" charset="-78"/>
                  <a:cs typeface="Andalus" pitchFamily="18" charset="-78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Andalus" pitchFamily="18" charset="-78"/>
                  <a:cs typeface="Andalus" pitchFamily="18" charset="-78"/>
                </a:rPr>
                <a:t>Dua</a:t>
              </a:r>
              <a:r>
                <a:rPr lang="en-US" sz="2800" b="1" dirty="0" smtClean="0">
                  <a:solidFill>
                    <a:schemeClr val="bg1"/>
                  </a:solidFill>
                  <a:latin typeface="Andalus" pitchFamily="18" charset="-78"/>
                  <a:cs typeface="Andalus" pitchFamily="18" charset="-78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Andalus" pitchFamily="18" charset="-78"/>
                  <a:cs typeface="Andalus" pitchFamily="18" charset="-78"/>
                </a:rPr>
                <a:t>Kasus</a:t>
              </a:r>
              <a:r>
                <a:rPr lang="en-US" sz="2800" b="1" dirty="0" smtClean="0">
                  <a:solidFill>
                    <a:schemeClr val="bg1"/>
                  </a:solidFill>
                  <a:latin typeface="Andalus" pitchFamily="18" charset="-78"/>
                  <a:cs typeface="Andalus" pitchFamily="18" charset="-78"/>
                </a:rPr>
                <a:t> </a:t>
              </a:r>
              <a:endParaRPr lang="en-US" sz="2800" b="1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endParaRPr>
            </a:p>
          </p:txBody>
        </p:sp>
        <p:sp>
          <p:nvSpPr>
            <p:cNvPr id="88117" name="AutoShape 5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rgbClr val="000099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800" b="1">
                <a:solidFill>
                  <a:schemeClr val="bg1"/>
                </a:solidFill>
                <a:latin typeface="Andalus" pitchFamily="18" charset="-78"/>
                <a:cs typeface="Andalus" pitchFamily="18" charset="-78"/>
              </a:endParaRPr>
            </a:p>
          </p:txBody>
        </p:sp>
        <p:sp>
          <p:nvSpPr>
            <p:cNvPr id="88119" name="Text Box 55"/>
            <p:cNvSpPr txBox="1">
              <a:spLocks noChangeArrowheads="1"/>
            </p:cNvSpPr>
            <p:nvPr/>
          </p:nvSpPr>
          <p:spPr bwMode="gray">
            <a:xfrm>
              <a:off x="1400" y="1921"/>
              <a:ext cx="202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 smtClean="0">
                  <a:solidFill>
                    <a:schemeClr val="bg1"/>
                  </a:solidFill>
                  <a:latin typeface="Andalus" pitchFamily="18" charset="-78"/>
                  <a:cs typeface="Andalus" pitchFamily="18" charset="-78"/>
                </a:rPr>
                <a:t>2</a:t>
              </a:r>
              <a:endParaRPr lang="en-US" sz="2800" b="1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endParaRPr>
            </a:p>
          </p:txBody>
        </p:sp>
      </p:grpSp>
      <p:grpSp>
        <p:nvGrpSpPr>
          <p:cNvPr id="5" name="Group 56"/>
          <p:cNvGrpSpPr>
            <a:grpSpLocks/>
          </p:cNvGrpSpPr>
          <p:nvPr/>
        </p:nvGrpSpPr>
        <p:grpSpPr bwMode="auto">
          <a:xfrm>
            <a:off x="1714480" y="3886208"/>
            <a:ext cx="6025872" cy="838936"/>
            <a:chOff x="1296" y="1824"/>
            <a:chExt cx="2976" cy="440"/>
          </a:xfrm>
        </p:grpSpPr>
        <p:sp>
          <p:nvSpPr>
            <p:cNvPr id="88121" name="AutoShape 5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800" b="1">
                <a:solidFill>
                  <a:schemeClr val="bg1"/>
                </a:solidFill>
                <a:latin typeface="Andalus" pitchFamily="18" charset="-78"/>
                <a:cs typeface="Andalus" pitchFamily="18" charset="-78"/>
              </a:endParaRPr>
            </a:p>
          </p:txBody>
        </p:sp>
        <p:sp>
          <p:nvSpPr>
            <p:cNvPr id="88122" name="AutoShape 5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tx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800" b="1">
                <a:solidFill>
                  <a:schemeClr val="bg1"/>
                </a:solidFill>
                <a:latin typeface="Andalus" pitchFamily="18" charset="-78"/>
                <a:cs typeface="Andalus" pitchFamily="18" charset="-78"/>
              </a:endParaRPr>
            </a:p>
          </p:txBody>
        </p:sp>
        <p:sp>
          <p:nvSpPr>
            <p:cNvPr id="88123" name="Text Box 59"/>
            <p:cNvSpPr txBox="1">
              <a:spLocks noChangeArrowheads="1"/>
            </p:cNvSpPr>
            <p:nvPr/>
          </p:nvSpPr>
          <p:spPr bwMode="gray">
            <a:xfrm>
              <a:off x="1760" y="1934"/>
              <a:ext cx="2484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 err="1" smtClean="0">
                  <a:solidFill>
                    <a:schemeClr val="bg1"/>
                  </a:solidFill>
                  <a:latin typeface="Andalus" pitchFamily="18" charset="-78"/>
                  <a:cs typeface="Andalus" pitchFamily="18" charset="-78"/>
                </a:rPr>
                <a:t>Analisis</a:t>
              </a:r>
              <a:r>
                <a:rPr lang="en-US" sz="2800" b="1" dirty="0" smtClean="0">
                  <a:solidFill>
                    <a:schemeClr val="bg1"/>
                  </a:solidFill>
                  <a:latin typeface="Andalus" pitchFamily="18" charset="-78"/>
                  <a:cs typeface="Andalus" pitchFamily="18" charset="-78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Andalus" pitchFamily="18" charset="-78"/>
                  <a:cs typeface="Andalus" pitchFamily="18" charset="-78"/>
                </a:rPr>
                <a:t>terhadap</a:t>
              </a:r>
              <a:r>
                <a:rPr lang="en-US" sz="2800" b="1" dirty="0" smtClean="0">
                  <a:solidFill>
                    <a:schemeClr val="bg1"/>
                  </a:solidFill>
                  <a:latin typeface="Andalus" pitchFamily="18" charset="-78"/>
                  <a:cs typeface="Andalus" pitchFamily="18" charset="-78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Andalus" pitchFamily="18" charset="-78"/>
                  <a:cs typeface="Andalus" pitchFamily="18" charset="-78"/>
                </a:rPr>
                <a:t>Banyak</a:t>
              </a:r>
              <a:r>
                <a:rPr lang="en-US" sz="2800" b="1" dirty="0" smtClean="0">
                  <a:solidFill>
                    <a:schemeClr val="bg1"/>
                  </a:solidFill>
                  <a:latin typeface="Andalus" pitchFamily="18" charset="-78"/>
                  <a:cs typeface="Andalus" pitchFamily="18" charset="-78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Andalus" pitchFamily="18" charset="-78"/>
                  <a:cs typeface="Andalus" pitchFamily="18" charset="-78"/>
                </a:rPr>
                <a:t>Kasus</a:t>
              </a:r>
              <a:endParaRPr lang="en-US" sz="2800" b="1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endParaRPr>
            </a:p>
          </p:txBody>
        </p:sp>
        <p:sp>
          <p:nvSpPr>
            <p:cNvPr id="88124" name="Text Box 60"/>
            <p:cNvSpPr txBox="1">
              <a:spLocks noChangeArrowheads="1"/>
            </p:cNvSpPr>
            <p:nvPr/>
          </p:nvSpPr>
          <p:spPr bwMode="gray">
            <a:xfrm>
              <a:off x="1400" y="1907"/>
              <a:ext cx="202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 smtClean="0">
                  <a:solidFill>
                    <a:schemeClr val="bg1"/>
                  </a:solidFill>
                  <a:latin typeface="Andalus" pitchFamily="18" charset="-78"/>
                  <a:cs typeface="Andalus" pitchFamily="18" charset="-78"/>
                </a:rPr>
                <a:t>3</a:t>
              </a:r>
              <a:endParaRPr lang="en-US" sz="2800" b="1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endParaRPr>
            </a:p>
          </p:txBody>
        </p:sp>
      </p:grpSp>
      <p:pic>
        <p:nvPicPr>
          <p:cNvPr id="21" name="Picture 20" descr="logo IF-bw PS 260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496" y="142852"/>
            <a:ext cx="541976" cy="49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36261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90600"/>
            <a:ext cx="7772400" cy="5181600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3600" b="1" kern="1200" dirty="0" err="1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Bentuk</a:t>
            </a:r>
            <a:r>
              <a:rPr lang="en-US" sz="3600" b="1" kern="1200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b="1" kern="1200" dirty="0" err="1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Umum</a:t>
            </a:r>
            <a:r>
              <a:rPr lang="en-US" sz="3600" b="1" kern="1200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kern="1200" dirty="0" smtClean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:</a:t>
            </a:r>
          </a:p>
          <a:p>
            <a:pPr marL="2863850" indent="-2144713">
              <a:spcBef>
                <a:spcPts val="0"/>
              </a:spcBef>
              <a:buNone/>
            </a:pPr>
            <a:r>
              <a:rPr lang="en-US" sz="3200" i="1" kern="12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Inisialisasi</a:t>
            </a:r>
            <a:r>
              <a:rPr lang="en-US" sz="3200" i="1" kern="1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3200" kern="1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 {</a:t>
            </a:r>
            <a:r>
              <a:rPr lang="en-US" sz="3200" kern="12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pemberian</a:t>
            </a:r>
            <a:r>
              <a:rPr lang="en-US" sz="3200" kern="1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3200" kern="12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harga</a:t>
            </a:r>
            <a:r>
              <a:rPr lang="en-US" sz="3200" kern="1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3200" kern="12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awal</a:t>
            </a:r>
            <a:r>
              <a:rPr lang="en-US" sz="3200" kern="1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3200" kern="12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terhadap</a:t>
            </a:r>
            <a:r>
              <a:rPr lang="en-US" sz="3200" kern="1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3200" kern="12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sebuah</a:t>
            </a:r>
            <a:r>
              <a:rPr lang="en-US" sz="3200" kern="1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3200" kern="12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variabel</a:t>
            </a:r>
            <a:r>
              <a:rPr lang="en-US" sz="3200" kern="1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}</a:t>
            </a:r>
          </a:p>
          <a:p>
            <a:pPr>
              <a:spcBef>
                <a:spcPts val="0"/>
              </a:spcBef>
              <a:buNone/>
            </a:pPr>
            <a:r>
              <a:rPr lang="en-US" sz="3200" kern="1200" dirty="0" smtClean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       </a:t>
            </a:r>
            <a:r>
              <a:rPr lang="en-US" sz="3200" u="sng" kern="1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if</a:t>
            </a:r>
            <a:r>
              <a:rPr lang="en-US" sz="3200" kern="1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(</a:t>
            </a:r>
            <a:r>
              <a:rPr lang="en-US" sz="3200" kern="1200" dirty="0" err="1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kondisi</a:t>
            </a:r>
            <a:r>
              <a:rPr lang="en-US" sz="3200" kern="1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)</a:t>
            </a:r>
          </a:p>
          <a:p>
            <a:pPr>
              <a:spcBef>
                <a:spcPts val="0"/>
              </a:spcBef>
              <a:buNone/>
            </a:pPr>
            <a:r>
              <a:rPr lang="en-US" sz="3200" kern="1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         </a:t>
            </a:r>
            <a:r>
              <a:rPr lang="en-US" sz="3200" u="sng" kern="1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then</a:t>
            </a:r>
          </a:p>
          <a:p>
            <a:pPr marL="1528763" indent="-1528763">
              <a:spcBef>
                <a:spcPts val="0"/>
              </a:spcBef>
              <a:buNone/>
            </a:pPr>
            <a:r>
              <a:rPr lang="en-US" sz="3200" kern="1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            {</a:t>
            </a:r>
            <a:r>
              <a:rPr lang="en-US" sz="3200" kern="1200" dirty="0" err="1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aksi</a:t>
            </a:r>
            <a:r>
              <a:rPr lang="en-US" sz="3200" kern="1200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 yang </a:t>
            </a:r>
            <a:r>
              <a:rPr lang="en-US" sz="3200" kern="1200" dirty="0" err="1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harus</a:t>
            </a:r>
            <a:r>
              <a:rPr lang="en-US" sz="3200" kern="1200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3200" kern="1200" dirty="0" err="1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dikerjakan</a:t>
            </a:r>
            <a:r>
              <a:rPr lang="en-US" sz="3200" kern="1200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, </a:t>
            </a:r>
            <a:r>
              <a:rPr lang="en-US" sz="3200" kern="1200" dirty="0" err="1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jika</a:t>
            </a:r>
            <a:r>
              <a:rPr lang="en-US" sz="3200" kern="1200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3200" kern="1200" dirty="0" err="1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kondisi</a:t>
            </a:r>
            <a:r>
              <a:rPr lang="en-US" sz="3200" kern="1200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3200" kern="1200" dirty="0" err="1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bernilai</a:t>
            </a:r>
            <a:r>
              <a:rPr lang="en-US" sz="3200" kern="1200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 true</a:t>
            </a:r>
            <a:r>
              <a:rPr lang="en-US" sz="3200" kern="1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}</a:t>
            </a:r>
          </a:p>
          <a:p>
            <a:pPr>
              <a:spcBef>
                <a:spcPts val="0"/>
              </a:spcBef>
              <a:buNone/>
            </a:pPr>
            <a:r>
              <a:rPr lang="en-US" sz="3200" kern="1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      </a:t>
            </a:r>
            <a:r>
              <a:rPr lang="en-US" sz="3200" u="sng" kern="12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endif</a:t>
            </a:r>
            <a:endParaRPr lang="en-US" sz="3200" u="sng" kern="1200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78904"/>
            <a:ext cx="8001000" cy="685800"/>
          </a:xfrm>
        </p:spPr>
        <p:txBody>
          <a:bodyPr/>
          <a:lstStyle/>
          <a:p>
            <a:r>
              <a:rPr lang="en-US" sz="40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4000" b="1" dirty="0" err="1" smtClean="0">
                <a:latin typeface="Andalus" pitchFamily="18" charset="-78"/>
                <a:cs typeface="Andalus" pitchFamily="18" charset="-78"/>
              </a:rPr>
              <a:t>Analisis</a:t>
            </a:r>
            <a:r>
              <a:rPr lang="en-US" sz="40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4000" b="1" dirty="0" err="1" smtClean="0">
                <a:latin typeface="Andalus" pitchFamily="18" charset="-78"/>
                <a:cs typeface="Andalus" pitchFamily="18" charset="-78"/>
              </a:rPr>
              <a:t>Terhadap</a:t>
            </a:r>
            <a:r>
              <a:rPr lang="en-US" sz="40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4000" b="1" dirty="0" err="1" smtClean="0">
                <a:latin typeface="Andalus" pitchFamily="18" charset="-78"/>
                <a:cs typeface="Andalus" pitchFamily="18" charset="-78"/>
              </a:rPr>
              <a:t>Satu</a:t>
            </a:r>
            <a:r>
              <a:rPr lang="en-US" sz="40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4000" b="1" dirty="0" err="1" smtClean="0">
                <a:latin typeface="Andalus" pitchFamily="18" charset="-78"/>
                <a:cs typeface="Andalus" pitchFamily="18" charset="-78"/>
              </a:rPr>
              <a:t>Kasus</a:t>
            </a:r>
            <a:endParaRPr lang="id-ID" sz="40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395536" y="6580584"/>
            <a:ext cx="2514600" cy="304800"/>
          </a:xfrm>
        </p:spPr>
        <p:txBody>
          <a:bodyPr/>
          <a:lstStyle/>
          <a:p>
            <a:r>
              <a:rPr lang="en-US" dirty="0" err="1" smtClean="0">
                <a:solidFill>
                  <a:srgbClr val="CCFF99"/>
                </a:solidFill>
              </a:rPr>
              <a:t>Algoritma</a:t>
            </a:r>
            <a:r>
              <a:rPr lang="en-US" dirty="0" smtClean="0">
                <a:solidFill>
                  <a:srgbClr val="CCFF99"/>
                </a:solidFill>
              </a:rPr>
              <a:t> </a:t>
            </a:r>
            <a:r>
              <a:rPr lang="en-US" dirty="0" err="1" smtClean="0">
                <a:solidFill>
                  <a:srgbClr val="CCFF99"/>
                </a:solidFill>
              </a:rPr>
              <a:t>dan</a:t>
            </a:r>
            <a:r>
              <a:rPr lang="en-US" dirty="0" smtClean="0">
                <a:solidFill>
                  <a:srgbClr val="CCFF99"/>
                </a:solidFill>
              </a:rPr>
              <a:t> </a:t>
            </a:r>
            <a:r>
              <a:rPr lang="en-US" dirty="0" err="1" smtClean="0">
                <a:solidFill>
                  <a:srgbClr val="CCFF99"/>
                </a:solidFill>
              </a:rPr>
              <a:t>Pemrograman</a:t>
            </a:r>
            <a:endParaRPr lang="en-US" dirty="0">
              <a:solidFill>
                <a:srgbClr val="CCFF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6640" y="6580584"/>
            <a:ext cx="3619496" cy="30480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CCFF99"/>
                </a:solidFill>
              </a:rPr>
              <a:t>Program </a:t>
            </a:r>
            <a:r>
              <a:rPr lang="en-US" dirty="0" err="1" smtClean="0">
                <a:solidFill>
                  <a:srgbClr val="CCFF99"/>
                </a:solidFill>
              </a:rPr>
              <a:t>Studi</a:t>
            </a:r>
            <a:r>
              <a:rPr lang="en-US" dirty="0" smtClean="0">
                <a:solidFill>
                  <a:srgbClr val="CCFF99"/>
                </a:solidFill>
              </a:rPr>
              <a:t> </a:t>
            </a:r>
            <a:r>
              <a:rPr lang="en-US" dirty="0" err="1" smtClean="0">
                <a:solidFill>
                  <a:srgbClr val="CCFF99"/>
                </a:solidFill>
              </a:rPr>
              <a:t>Teknik</a:t>
            </a:r>
            <a:r>
              <a:rPr lang="en-US" dirty="0" smtClean="0">
                <a:solidFill>
                  <a:srgbClr val="CCFF99"/>
                </a:solidFill>
              </a:rPr>
              <a:t> </a:t>
            </a:r>
            <a:r>
              <a:rPr lang="en-US" dirty="0" err="1" smtClean="0">
                <a:solidFill>
                  <a:srgbClr val="CCFF99"/>
                </a:solidFill>
              </a:rPr>
              <a:t>Informatika</a:t>
            </a:r>
            <a:endParaRPr lang="en-US" dirty="0">
              <a:solidFill>
                <a:srgbClr val="CCFF99"/>
              </a:solidFill>
            </a:endParaRPr>
          </a:p>
        </p:txBody>
      </p:sp>
      <p:pic>
        <p:nvPicPr>
          <p:cNvPr id="8" name="Picture 7" descr="logo IF-bw PS 260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496" y="142852"/>
            <a:ext cx="541976" cy="49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8379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819400" y="4953000"/>
            <a:ext cx="5167313" cy="414338"/>
          </a:xfrm>
          <a:ln/>
        </p:spPr>
        <p:txBody>
          <a:bodyPr/>
          <a:lstStyle/>
          <a:p>
            <a:pPr algn="dist">
              <a:lnSpc>
                <a:spcPct val="80000"/>
              </a:lnSpc>
            </a:pPr>
            <a:r>
              <a:rPr lang="en-US" sz="1600" b="0" dirty="0">
                <a:latin typeface="Arial" charset="0"/>
              </a:rPr>
              <a:t>Click to edit company slogan .</a:t>
            </a:r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2244042" y="3158616"/>
            <a:ext cx="4724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Struktur</a:t>
            </a:r>
            <a:r>
              <a:rPr lang="en-US" sz="3200" b="1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Runtunan</a:t>
            </a:r>
            <a:endParaRPr lang="en-US" sz="3200" b="1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7045" name="WordArt 5"/>
          <p:cNvSpPr>
            <a:spLocks noChangeArrowheads="1" noChangeShapeType="1" noTextEdit="1"/>
          </p:cNvSpPr>
          <p:nvPr/>
        </p:nvSpPr>
        <p:spPr bwMode="gray">
          <a:xfrm>
            <a:off x="2286000" y="3886200"/>
            <a:ext cx="4876800" cy="609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Terima</a:t>
            </a:r>
            <a:r>
              <a:rPr lang="en-US" sz="36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Kasih</a:t>
            </a:r>
            <a:endParaRPr lang="en-US" sz="3600" b="1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100000">
                    <a:schemeClr val="accent1"/>
                  </a:gs>
                </a:gsLst>
                <a:lin ang="0" scaled="1"/>
              </a:gradFill>
              <a:effectLst>
                <a:outerShdw dist="63500" dir="2212194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5" grpId="0" animBg="1"/>
    </p:bldLst>
  </p:timing>
</p:sld>
</file>

<file path=ppt/theme/theme1.xml><?xml version="1.0" encoding="utf-8"?>
<a:theme xmlns:a="http://schemas.openxmlformats.org/drawingml/2006/main" name="Abstrak Black">
  <a:themeElements>
    <a:clrScheme name="sample 3">
      <a:dk1>
        <a:srgbClr val="000000"/>
      </a:dk1>
      <a:lt1>
        <a:srgbClr val="FFFFFF"/>
      </a:lt1>
      <a:dk2>
        <a:srgbClr val="1B4E63"/>
      </a:dk2>
      <a:lt2>
        <a:srgbClr val="DDDDDD"/>
      </a:lt2>
      <a:accent1>
        <a:srgbClr val="328C83"/>
      </a:accent1>
      <a:accent2>
        <a:srgbClr val="DC8300"/>
      </a:accent2>
      <a:accent3>
        <a:srgbClr val="FFFFFF"/>
      </a:accent3>
      <a:accent4>
        <a:srgbClr val="000000"/>
      </a:accent4>
      <a:accent5>
        <a:srgbClr val="ADC5C1"/>
      </a:accent5>
      <a:accent6>
        <a:srgbClr val="C77600"/>
      </a:accent6>
      <a:hlink>
        <a:srgbClr val="9DC03C"/>
      </a:hlink>
      <a:folHlink>
        <a:srgbClr val="2F87D7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000066"/>
        </a:dk1>
        <a:lt1>
          <a:srgbClr val="FFFFFF"/>
        </a:lt1>
        <a:dk2>
          <a:srgbClr val="003399"/>
        </a:dk2>
        <a:lt2>
          <a:srgbClr val="DDDDDD"/>
        </a:lt2>
        <a:accent1>
          <a:srgbClr val="1088C4"/>
        </a:accent1>
        <a:accent2>
          <a:srgbClr val="20A286"/>
        </a:accent2>
        <a:accent3>
          <a:srgbClr val="FFFFFF"/>
        </a:accent3>
        <a:accent4>
          <a:srgbClr val="000056"/>
        </a:accent4>
        <a:accent5>
          <a:srgbClr val="AAC3DE"/>
        </a:accent5>
        <a:accent6>
          <a:srgbClr val="1C9279"/>
        </a:accent6>
        <a:hlink>
          <a:srgbClr val="9999FF"/>
        </a:hlink>
        <a:folHlink>
          <a:srgbClr val="D5785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210B66"/>
        </a:dk1>
        <a:lt1>
          <a:srgbClr val="FFFFFF"/>
        </a:lt1>
        <a:dk2>
          <a:srgbClr val="8D4FBB"/>
        </a:dk2>
        <a:lt2>
          <a:srgbClr val="B2B2B2"/>
        </a:lt2>
        <a:accent1>
          <a:srgbClr val="1263B4"/>
        </a:accent1>
        <a:accent2>
          <a:srgbClr val="6BC394"/>
        </a:accent2>
        <a:accent3>
          <a:srgbClr val="FFFFFF"/>
        </a:accent3>
        <a:accent4>
          <a:srgbClr val="1B0856"/>
        </a:accent4>
        <a:accent5>
          <a:srgbClr val="AAB7D6"/>
        </a:accent5>
        <a:accent6>
          <a:srgbClr val="60B086"/>
        </a:accent6>
        <a:hlink>
          <a:srgbClr val="ABAE3E"/>
        </a:hlink>
        <a:folHlink>
          <a:srgbClr val="66B6C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0000"/>
        </a:dk1>
        <a:lt1>
          <a:srgbClr val="FFFFFF"/>
        </a:lt1>
        <a:dk2>
          <a:srgbClr val="1B4E63"/>
        </a:dk2>
        <a:lt2>
          <a:srgbClr val="DDDDDD"/>
        </a:lt2>
        <a:accent1>
          <a:srgbClr val="328C83"/>
        </a:accent1>
        <a:accent2>
          <a:srgbClr val="DC8300"/>
        </a:accent2>
        <a:accent3>
          <a:srgbClr val="FFFFFF"/>
        </a:accent3>
        <a:accent4>
          <a:srgbClr val="000000"/>
        </a:accent4>
        <a:accent5>
          <a:srgbClr val="ADC5C1"/>
        </a:accent5>
        <a:accent6>
          <a:srgbClr val="C77600"/>
        </a:accent6>
        <a:hlink>
          <a:srgbClr val="9DC03C"/>
        </a:hlink>
        <a:folHlink>
          <a:srgbClr val="2F87D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Abstrak Black</Template>
  <TotalTime>934</TotalTime>
  <Words>144</Words>
  <Application>Microsoft Office PowerPoint</Application>
  <PresentationFormat>On-screen Show (4:3)</PresentationFormat>
  <Paragraphs>40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Andalus</vt:lpstr>
      <vt:lpstr>Arial</vt:lpstr>
      <vt:lpstr>Times New Roman</vt:lpstr>
      <vt:lpstr>Verdana</vt:lpstr>
      <vt:lpstr>Wingdings</vt:lpstr>
      <vt:lpstr>Abstrak Black</vt:lpstr>
      <vt:lpstr>Image</vt:lpstr>
      <vt:lpstr>ALGORITMA DAN PEMROGRAMAN  Struktur Algoritma</vt:lpstr>
      <vt:lpstr>Struktur Algoritma</vt:lpstr>
      <vt:lpstr>Pengertian Struktur Runtunan</vt:lpstr>
      <vt:lpstr>Ciri Runtunan</vt:lpstr>
      <vt:lpstr>Struktur Pemilihan</vt:lpstr>
      <vt:lpstr> Analisis Terhadap Satu Kasus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ALGORITMA DAN PEMROGRAMAN Silabus</dc:title>
  <dc:creator>DosenIF-1</dc:creator>
  <cp:lastModifiedBy>Tati Harihayati</cp:lastModifiedBy>
  <cp:revision>93</cp:revision>
  <dcterms:created xsi:type="dcterms:W3CDTF">2012-09-16T07:54:25Z</dcterms:created>
  <dcterms:modified xsi:type="dcterms:W3CDTF">2015-09-21T02:23:56Z</dcterms:modified>
</cp:coreProperties>
</file>