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75" r:id="rId15"/>
    <p:sldId id="268" r:id="rId16"/>
    <p:sldId id="269" r:id="rId17"/>
    <p:sldId id="270" r:id="rId18"/>
    <p:sldId id="277" r:id="rId19"/>
    <p:sldId id="271" r:id="rId20"/>
    <p:sldId id="272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11A6459-E074-4790-B612-EB5B8436B58D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ED066D-3885-405B-9B06-954847096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Kania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endParaRPr lang="en-US" dirty="0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7089" y="2653056"/>
            <a:ext cx="4086911" cy="4204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mxn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skalar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maka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590800"/>
          <a:ext cx="4127500" cy="1143000"/>
        </p:xfrm>
        <a:graphic>
          <a:graphicData uri="http://schemas.openxmlformats.org/presentationml/2006/ole">
            <p:oleObj spid="_x0000_s18434" name="Equation" r:id="rId3" imgW="16509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2136775" y="1816100"/>
          <a:ext cx="6096000" cy="4064000"/>
        </p:xfrm>
        <a:graphic>
          <a:graphicData uri="http://schemas.openxmlformats.org/presentationml/2006/ole">
            <p:oleObj spid="_x0000_s35842" name="Equation" r:id="rId3" imgW="0" imgH="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438400"/>
          <a:ext cx="3778250" cy="3902808"/>
        </p:xfrm>
        <a:graphic>
          <a:graphicData uri="http://schemas.openxmlformats.org/presentationml/2006/ole">
            <p:oleObj spid="_x0000_s35843" name="Equation" r:id="rId4" imgW="1155600" imgH="11937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800" y="13716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determinan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matriks-matriks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bujursangkar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minor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sub-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tersisa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-j </a:t>
            </a:r>
            <a:r>
              <a:rPr lang="en-US" dirty="0" err="1" smtClean="0"/>
              <a:t>dihilangkan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A. </a:t>
            </a:r>
            <a:r>
              <a:rPr lang="en-US" dirty="0" err="1" smtClean="0"/>
              <a:t>Bilangan</a:t>
            </a:r>
            <a:r>
              <a:rPr lang="en-US" dirty="0" smtClean="0"/>
              <a:t> (-1)</a:t>
            </a:r>
            <a:r>
              <a:rPr lang="en-US" baseline="30000" dirty="0" err="1" smtClean="0"/>
              <a:t>i+j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err="1" smtClean="0"/>
              <a:t>Penggunaan</a:t>
            </a:r>
            <a:r>
              <a:rPr lang="en-US" sz="3500" dirty="0" smtClean="0"/>
              <a:t> </a:t>
            </a:r>
            <a:r>
              <a:rPr lang="en-US" sz="3500" dirty="0" err="1" smtClean="0"/>
              <a:t>Kofaktor</a:t>
            </a:r>
            <a:r>
              <a:rPr lang="en-US" sz="3500" dirty="0" smtClean="0"/>
              <a:t> 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Determinan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3000" dirty="0" smtClean="0"/>
              <a:t>Determinan suatu matriks </a:t>
            </a:r>
            <a:r>
              <a:rPr lang="id-ID" sz="3000" i="1" dirty="0" smtClean="0"/>
              <a:t>A</a:t>
            </a:r>
            <a:r>
              <a:rPr lang="id-ID" sz="3000" dirty="0" smtClean="0"/>
              <a:t> berukuran </a:t>
            </a:r>
            <a:r>
              <a:rPr lang="id-ID" sz="3000" i="1" dirty="0" smtClean="0"/>
              <a:t>n</a:t>
            </a:r>
            <a:r>
              <a:rPr lang="id-ID" sz="3000" dirty="0" smtClean="0"/>
              <a:t>x</a:t>
            </a:r>
            <a:r>
              <a:rPr lang="id-ID" sz="3000" i="1" dirty="0" smtClean="0"/>
              <a:t>n</a:t>
            </a:r>
            <a:r>
              <a:rPr lang="id-ID" sz="3000" dirty="0" smtClean="0"/>
              <a:t> bisa dihitung dengan mengalikan anggota-anggota pada sebarang baris (atau kolom) dengan kofaktornya dan menjumlahkan hasil kali yang didapatkan yaitu untuk setiap dan </a:t>
            </a:r>
            <a:r>
              <a:rPr lang="en-US" sz="3000" dirty="0" smtClean="0"/>
              <a:t>1≤ </a:t>
            </a:r>
            <a:r>
              <a:rPr lang="en-US" sz="3000" dirty="0" err="1" smtClean="0"/>
              <a:t>i</a:t>
            </a:r>
            <a:r>
              <a:rPr lang="en-US" sz="3000" dirty="0" smtClean="0"/>
              <a:t> ≤ n </a:t>
            </a:r>
            <a:r>
              <a:rPr lang="en-US" sz="3000" dirty="0" err="1" smtClean="0"/>
              <a:t>dan</a:t>
            </a:r>
            <a:r>
              <a:rPr lang="en-US" sz="3000" dirty="0" smtClean="0"/>
              <a:t> 1≤ j ≤ n</a:t>
            </a:r>
          </a:p>
          <a:p>
            <a:pPr algn="just"/>
            <a:r>
              <a:rPr lang="en-US" sz="3000" dirty="0" err="1" smtClean="0"/>
              <a:t>Perluasan</a:t>
            </a:r>
            <a:r>
              <a:rPr lang="en-US" sz="3000" dirty="0" smtClean="0"/>
              <a:t> </a:t>
            </a:r>
            <a:r>
              <a:rPr lang="en-US" sz="3000" dirty="0" err="1" smtClean="0"/>
              <a:t>kofaktor</a:t>
            </a:r>
            <a:r>
              <a:rPr lang="en-US" sz="3000" dirty="0" smtClean="0"/>
              <a:t> </a:t>
            </a:r>
            <a:r>
              <a:rPr lang="en-US" sz="3000" dirty="0" err="1" smtClean="0"/>
              <a:t>disepanjang</a:t>
            </a:r>
            <a:r>
              <a:rPr lang="en-US" sz="3000" dirty="0" smtClean="0"/>
              <a:t> </a:t>
            </a:r>
            <a:r>
              <a:rPr lang="en-US" sz="3000" dirty="0" err="1" smtClean="0"/>
              <a:t>kolom</a:t>
            </a:r>
            <a:r>
              <a:rPr lang="en-US" sz="3000" dirty="0" smtClean="0"/>
              <a:t> </a:t>
            </a:r>
            <a:r>
              <a:rPr lang="en-US" sz="3000" dirty="0" err="1" smtClean="0"/>
              <a:t>ke</a:t>
            </a:r>
            <a:r>
              <a:rPr lang="en-US" sz="3000" dirty="0" smtClean="0"/>
              <a:t>-j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err="1" smtClean="0"/>
              <a:t>Perluasan</a:t>
            </a:r>
            <a:r>
              <a:rPr lang="en-US" sz="3000" dirty="0" smtClean="0"/>
              <a:t> </a:t>
            </a:r>
            <a:r>
              <a:rPr lang="en-US" sz="3000" dirty="0" err="1" smtClean="0"/>
              <a:t>kofaktor</a:t>
            </a:r>
            <a:r>
              <a:rPr lang="en-US" sz="3000" dirty="0" smtClean="0"/>
              <a:t> </a:t>
            </a:r>
            <a:r>
              <a:rPr lang="en-US" sz="3000" dirty="0" err="1" smtClean="0"/>
              <a:t>disepanjang</a:t>
            </a:r>
            <a:r>
              <a:rPr lang="en-US" sz="3000" dirty="0" smtClean="0"/>
              <a:t> </a:t>
            </a:r>
            <a:r>
              <a:rPr lang="en-US" sz="3000" dirty="0" err="1" smtClean="0"/>
              <a:t>baris</a:t>
            </a:r>
            <a:r>
              <a:rPr lang="en-US" sz="3000" dirty="0" smtClean="0"/>
              <a:t> </a:t>
            </a:r>
            <a:r>
              <a:rPr lang="en-US" sz="3000" dirty="0" err="1" smtClean="0"/>
              <a:t>ke-i</a:t>
            </a:r>
            <a:endParaRPr lang="en-US" sz="3000" dirty="0" smtClean="0"/>
          </a:p>
          <a:p>
            <a:pPr algn="just">
              <a:buNone/>
            </a:pPr>
            <a:endParaRPr lang="en-US" sz="3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4824413"/>
          <a:ext cx="4712661" cy="509587"/>
        </p:xfrm>
        <a:graphic>
          <a:graphicData uri="http://schemas.openxmlformats.org/presentationml/2006/ole">
            <p:oleObj spid="_x0000_s19458" name="Equation" r:id="rId3" imgW="2234880" imgH="2412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152775" y="5903913"/>
          <a:ext cx="4525963" cy="482600"/>
        </p:xfrm>
        <a:graphic>
          <a:graphicData uri="http://schemas.openxmlformats.org/presentationml/2006/ole">
            <p:oleObj spid="_x0000_s19459" name="Equation" r:id="rId4" imgW="2145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371600" y="1295401"/>
          <a:ext cx="2667000" cy="1991112"/>
        </p:xfrm>
        <a:graphic>
          <a:graphicData uri="http://schemas.openxmlformats.org/presentationml/2006/ole">
            <p:oleObj spid="_x0000_s37890" name="Equation" r:id="rId3" imgW="952200" imgH="711000" progId="Equation.3">
              <p:embed/>
            </p:oleObj>
          </a:graphicData>
        </a:graphic>
      </p:graphicFrame>
      <p:graphicFrame>
        <p:nvGraphicFramePr>
          <p:cNvPr id="37891" name="Content Placeholder 3"/>
          <p:cNvGraphicFramePr>
            <a:graphicFrameLocks noChangeAspect="1"/>
          </p:cNvGraphicFramePr>
          <p:nvPr/>
        </p:nvGraphicFramePr>
        <p:xfrm>
          <a:off x="1295400" y="3429000"/>
          <a:ext cx="4165600" cy="2998788"/>
        </p:xfrm>
        <a:graphic>
          <a:graphicData uri="http://schemas.openxmlformats.org/presentationml/2006/ole">
            <p:oleObj spid="_x0000_s37891" name="Equation" r:id="rId4" imgW="126972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(A) ≠ 0</a:t>
            </a:r>
          </a:p>
          <a:p>
            <a:pPr algn="just"/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≠ 0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err="1" smtClean="0"/>
              <a:t>Matriks</a:t>
            </a:r>
            <a:r>
              <a:rPr lang="en-US" b="1" dirty="0" smtClean="0"/>
              <a:t> </a:t>
            </a:r>
            <a:r>
              <a:rPr lang="en-US" b="1" dirty="0" err="1" smtClean="0"/>
              <a:t>tak</a:t>
            </a:r>
            <a:r>
              <a:rPr lang="en-US" b="1" dirty="0" smtClean="0"/>
              <a:t> singular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= 0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err="1" smtClean="0"/>
              <a:t>matriks</a:t>
            </a:r>
            <a:r>
              <a:rPr lang="en-US" b="1" dirty="0" smtClean="0"/>
              <a:t> singular.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sebarang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</a:p>
          <a:p>
            <a:endParaRPr lang="en-US" dirty="0" err="1" smtClean="0"/>
          </a:p>
          <a:p>
            <a:endParaRPr lang="en-US" dirty="0" err="1" smtClean="0"/>
          </a:p>
          <a:p>
            <a:endParaRPr lang="en-US" dirty="0" err="1" smtClean="0"/>
          </a:p>
          <a:p>
            <a:endParaRPr lang="en-US" dirty="0" err="1" smtClean="0"/>
          </a:p>
          <a:p>
            <a:pPr algn="just"/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kofaktor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A. </a:t>
            </a:r>
            <a:r>
              <a:rPr lang="en-US" dirty="0" err="1" smtClean="0"/>
              <a:t>Transpos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adjoin A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adj</a:t>
            </a:r>
            <a:r>
              <a:rPr lang="en-US" dirty="0" smtClean="0"/>
              <a:t>(A).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124200" y="2438400"/>
          <a:ext cx="2667000" cy="1820917"/>
        </p:xfrm>
        <a:graphic>
          <a:graphicData uri="http://schemas.openxmlformats.org/presentationml/2006/ole">
            <p:oleObj spid="_x0000_s20481" r:id="rId3" imgW="1371600" imgH="93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2895600" y="2743200"/>
          <a:ext cx="3429000" cy="1143000"/>
        </p:xfrm>
        <a:graphic>
          <a:graphicData uri="http://schemas.openxmlformats.org/presentationml/2006/ole">
            <p:oleObj spid="_x0000_s27649" r:id="rId3" imgW="12573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95400" y="3276600"/>
          <a:ext cx="2743200" cy="2048000"/>
        </p:xfrm>
        <a:graphic>
          <a:graphicData uri="http://schemas.openxmlformats.org/presentationml/2006/ole">
            <p:oleObj spid="_x0000_s38914" name="Equation" r:id="rId3" imgW="952200" imgH="7110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1295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Invers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matriks-matriks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71600" y="1981200"/>
          <a:ext cx="1896533" cy="1066800"/>
        </p:xfrm>
        <a:graphic>
          <a:graphicData uri="http://schemas.openxmlformats.org/presentationml/2006/ole">
            <p:oleObj spid="_x0000_s38915" name="Equation" r:id="rId4" imgW="812520" imgH="457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25999" y="1981200"/>
          <a:ext cx="3022601" cy="1839844"/>
        </p:xfrm>
        <a:graphic>
          <a:graphicData uri="http://schemas.openxmlformats.org/presentationml/2006/ole">
            <p:oleObj spid="_x0000_s38916" name="Equation" r:id="rId5" imgW="116820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matriks-matriks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singular, </a:t>
            </a:r>
            <a:r>
              <a:rPr lang="en-US" dirty="0" err="1" smtClean="0"/>
              <a:t>maka</a:t>
            </a:r>
            <a:r>
              <a:rPr lang="en-US" dirty="0" smtClean="0"/>
              <a:t> AB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singular </a:t>
            </a:r>
            <a:r>
              <a:rPr lang="en-US" dirty="0" err="1" smtClean="0"/>
              <a:t>dan</a:t>
            </a:r>
            <a:r>
              <a:rPr lang="en-US" dirty="0" smtClean="0"/>
              <a:t> (AB)</a:t>
            </a:r>
            <a:r>
              <a:rPr lang="en-US" baseline="30000" dirty="0" smtClean="0"/>
              <a:t>-1</a:t>
            </a:r>
            <a:r>
              <a:rPr lang="en-US" dirty="0" smtClean="0"/>
              <a:t> = B</a:t>
            </a:r>
            <a:r>
              <a:rPr lang="en-US" baseline="30000" dirty="0" smtClean="0"/>
              <a:t>-1</a:t>
            </a:r>
            <a:r>
              <a:rPr lang="en-US" dirty="0" smtClean="0"/>
              <a:t>A</a:t>
            </a:r>
            <a:r>
              <a:rPr lang="en-US" baseline="30000" dirty="0" smtClean="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2x2. 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79216" y="3263900"/>
          <a:ext cx="7359984" cy="1155700"/>
        </p:xfrm>
        <a:graphic>
          <a:graphicData uri="http://schemas.openxmlformats.org/presentationml/2006/ole">
            <p:oleObj spid="_x0000_s2050" name="Equation" r:id="rId3" imgW="30733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Cramer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 smtClean="0"/>
              <a:t>Jika </a:t>
            </a:r>
            <a:r>
              <a:rPr lang="en-US" dirty="0" smtClean="0"/>
              <a:t>Ax = b</a:t>
            </a:r>
            <a:r>
              <a:rPr lang="id-ID" dirty="0" smtClean="0"/>
              <a:t> merupakan suatu sistem </a:t>
            </a:r>
            <a:r>
              <a:rPr lang="id-ID" i="1" dirty="0" smtClean="0"/>
              <a:t>n</a:t>
            </a:r>
            <a:r>
              <a:rPr lang="id-ID" dirty="0" smtClean="0"/>
              <a:t> persamaan linear dengan </a:t>
            </a:r>
            <a:r>
              <a:rPr lang="id-ID" i="1" dirty="0" smtClean="0"/>
              <a:t>n</a:t>
            </a:r>
            <a:r>
              <a:rPr lang="id-ID" dirty="0" smtClean="0"/>
              <a:t> peubah sedemikian sehingga </a:t>
            </a:r>
            <a:r>
              <a:rPr lang="en-US" dirty="0" smtClean="0"/>
              <a:t>A≠0 </a:t>
            </a:r>
            <a:r>
              <a:rPr lang="id-ID" dirty="0" smtClean="0"/>
              <a:t>maka sistem tersebut mempunyai penyelesaian tunggal yaitu:</a:t>
            </a:r>
            <a:endParaRPr lang="en-US" dirty="0" smtClean="0"/>
          </a:p>
          <a:p>
            <a:pPr algn="just">
              <a:buNone/>
            </a:pPr>
            <a:r>
              <a:rPr lang="id-ID" dirty="0" smtClean="0"/>
              <a:t>			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id-ID" dirty="0" smtClean="0"/>
              <a:t>Dengan</a:t>
            </a:r>
            <a:r>
              <a:rPr lang="en-US" dirty="0" smtClean="0"/>
              <a:t> A</a:t>
            </a:r>
            <a:r>
              <a:rPr lang="en-US" baseline="-25000" dirty="0" smtClean="0"/>
              <a:t>i</a:t>
            </a:r>
            <a:r>
              <a:rPr lang="id-ID" dirty="0" smtClean="0"/>
              <a:t> adalah matriks yang diperoleh dengan menggantikan anggota-anggota pada kolom ke-</a:t>
            </a:r>
            <a:r>
              <a:rPr lang="id-ID" i="1" dirty="0" smtClean="0"/>
              <a:t>j</a:t>
            </a:r>
            <a:r>
              <a:rPr lang="id-ID" dirty="0" smtClean="0"/>
              <a:t> dari </a:t>
            </a:r>
            <a:r>
              <a:rPr lang="id-ID" i="1" dirty="0" smtClean="0"/>
              <a:t>A</a:t>
            </a:r>
            <a:r>
              <a:rPr lang="id-ID" dirty="0" smtClean="0"/>
              <a:t> dengan anggota-anggota pada matriks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id-ID" dirty="0" smtClean="0"/>
              <a:t>				 </a:t>
            </a:r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1828800" y="2743200"/>
          <a:ext cx="5428034" cy="914400"/>
        </p:xfrm>
        <a:graphic>
          <a:graphicData uri="http://schemas.openxmlformats.org/presentationml/2006/ole">
            <p:oleObj spid="_x0000_s28677" r:id="rId3" imgW="2667000" imgH="444500" progId="">
              <p:embed/>
            </p:oleObj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810000" y="5181600"/>
          <a:ext cx="838200" cy="1455821"/>
        </p:xfrm>
        <a:graphic>
          <a:graphicData uri="http://schemas.openxmlformats.org/presentationml/2006/ole">
            <p:oleObj spid="_x0000_s28679" r:id="rId4" imgW="545863" imgH="93939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1295400" y="457200"/>
            <a:ext cx="7696200" cy="838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Latihan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19200" y="1554162"/>
            <a:ext cx="77724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setiap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dibawah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062162" y="2286000"/>
          <a:ext cx="2271059" cy="1206500"/>
        </p:xfrm>
        <a:graphic>
          <a:graphicData uri="http://schemas.openxmlformats.org/presentationml/2006/ole">
            <p:oleObj spid="_x0000_s39942" name="Equation" r:id="rId3" imgW="812520" imgH="431640" progId="Equation.3">
              <p:embed/>
            </p:oleObj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6470650" y="2362200"/>
          <a:ext cx="1987550" cy="1206500"/>
        </p:xfrm>
        <a:graphic>
          <a:graphicData uri="http://schemas.openxmlformats.org/presentationml/2006/ole">
            <p:oleObj spid="_x0000_s39943" name="Equation" r:id="rId4" imgW="711000" imgH="431640" progId="Equation.3">
              <p:embed/>
            </p:oleObj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073275" y="3798888"/>
          <a:ext cx="3265487" cy="1916112"/>
        </p:xfrm>
        <a:graphic>
          <a:graphicData uri="http://schemas.openxmlformats.org/presentationml/2006/ole">
            <p:oleObj spid="_x0000_s39944" name="Equation" r:id="rId5" imgW="1168200" imgH="6858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376362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8362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452562" y="43828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berukuran</a:t>
            </a:r>
            <a:r>
              <a:rPr lang="en-US" dirty="0" smtClean="0"/>
              <a:t> 3x3,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959100"/>
          <a:ext cx="7737904" cy="1689100"/>
        </p:xfrm>
        <a:graphic>
          <a:graphicData uri="http://schemas.openxmlformats.org/presentationml/2006/ole">
            <p:oleObj spid="_x0000_s3074" name="Equation" r:id="rId3" imgW="430524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Sarrus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Determinan dapat dihitung dengan menggunakan metode Sarrus, diilustrasikan sebagai berikut: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Saruss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3x3</a:t>
            </a:r>
          </a:p>
          <a:p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1676400" y="2895600"/>
            <a:ext cx="6858001" cy="2057400"/>
            <a:chOff x="1981199" y="3200400"/>
            <a:chExt cx="6858001" cy="2057400"/>
          </a:xfrm>
        </p:grpSpPr>
        <p:graphicFrame>
          <p:nvGraphicFramePr>
            <p:cNvPr id="4097" name="Object 1"/>
            <p:cNvGraphicFramePr>
              <a:graphicFrameLocks noChangeAspect="1"/>
            </p:cNvGraphicFramePr>
            <p:nvPr/>
          </p:nvGraphicFramePr>
          <p:xfrm>
            <a:off x="1981199" y="3200400"/>
            <a:ext cx="6425513" cy="1524000"/>
          </p:xfrm>
          <a:graphic>
            <a:graphicData uri="http://schemas.openxmlformats.org/presentationml/2006/ole">
              <p:oleObj spid="_x0000_s4097" r:id="rId3" imgW="2984500" imgH="711200" progId="">
                <p:embed/>
              </p:oleObj>
            </a:graphicData>
          </a:graphic>
        </p:graphicFrame>
        <p:cxnSp>
          <p:nvCxnSpPr>
            <p:cNvPr id="18" name="Straight Arrow Connector 17"/>
            <p:cNvCxnSpPr/>
            <p:nvPr/>
          </p:nvCxnSpPr>
          <p:spPr>
            <a:xfrm>
              <a:off x="2743200" y="3733800"/>
              <a:ext cx="9906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V="1">
              <a:off x="2362200" y="3733800"/>
              <a:ext cx="10668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486400" y="3505200"/>
              <a:ext cx="1752600" cy="1219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172200" y="3581400"/>
              <a:ext cx="16764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934200" y="3581400"/>
              <a:ext cx="16002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10800000" flipV="1">
              <a:off x="5257800" y="3505200"/>
              <a:ext cx="16002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 flipV="1">
              <a:off x="5943600" y="3505200"/>
              <a:ext cx="15240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 flipV="1">
              <a:off x="6629400" y="3505200"/>
              <a:ext cx="15240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133600" y="4267200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57600" y="43066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53000" y="4572000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150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770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</a:t>
              </a:r>
              <a:endParaRPr lang="en-US" sz="3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1628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48600" y="46114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458200" y="4535269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Sarrus</a:t>
            </a:r>
            <a:r>
              <a:rPr lang="en-US" dirty="0" smtClean="0"/>
              <a:t>):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667000"/>
          <a:ext cx="2747388" cy="3111500"/>
        </p:xfrm>
        <a:graphic>
          <a:graphicData uri="http://schemas.openxmlformats.org/presentationml/2006/ole">
            <p:oleObj spid="_x0000_s25601" name="Equation" r:id="rId3" imgW="1054080" imgH="1193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= 0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dirty="0" err="1" smtClean="0"/>
              <a:t>det</a:t>
            </a:r>
            <a:r>
              <a:rPr lang="en-US" dirty="0" smtClean="0"/>
              <a:t>(A) = </a:t>
            </a:r>
            <a:r>
              <a:rPr lang="en-US" dirty="0" err="1" smtClean="0"/>
              <a:t>det</a:t>
            </a:r>
            <a:r>
              <a:rPr lang="en-US" dirty="0" smtClean="0"/>
              <a:t> (A</a:t>
            </a:r>
            <a:r>
              <a:rPr lang="en-US" baseline="30000" dirty="0" smtClean="0"/>
              <a:t>T</a:t>
            </a:r>
            <a:r>
              <a:rPr lang="en-US" dirty="0" smtClean="0"/>
              <a:t>)</a:t>
            </a:r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nxn</a:t>
            </a:r>
            <a:r>
              <a:rPr lang="en-US" dirty="0" smtClean="0"/>
              <a:t> (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diagonal)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kali </a:t>
            </a:r>
            <a:r>
              <a:rPr lang="en-US" dirty="0" err="1" smtClean="0"/>
              <a:t>anggota-anggota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diagonal </a:t>
            </a:r>
            <a:r>
              <a:rPr lang="en-US" dirty="0" err="1" smtClean="0"/>
              <a:t>utamanya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8567" y="3810000"/>
          <a:ext cx="5541433" cy="838200"/>
        </p:xfrm>
        <a:graphic>
          <a:graphicData uri="http://schemas.openxmlformats.org/presentationml/2006/ole">
            <p:oleObj spid="_x0000_s17410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A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berorde</a:t>
            </a:r>
            <a:r>
              <a:rPr lang="en-US" dirty="0" smtClean="0"/>
              <a:t> n</a:t>
            </a:r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suatu baris tunggal atau kolom tunggal dari </a:t>
            </a:r>
            <a:r>
              <a:rPr lang="id-ID" i="1" dirty="0" smtClean="0"/>
              <a:t>A</a:t>
            </a:r>
            <a:r>
              <a:rPr lang="id-ID" dirty="0" smtClean="0"/>
              <a:t> dikalikan dengan suatu skalar α, maka det(</a:t>
            </a:r>
            <a:r>
              <a:rPr lang="id-ID" i="1" dirty="0" smtClean="0"/>
              <a:t>B</a:t>
            </a:r>
            <a:r>
              <a:rPr lang="id-ID" dirty="0" smtClean="0"/>
              <a:t>) = α.det(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 smtClean="0"/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dua baris atau kolom dari </a:t>
            </a:r>
            <a:r>
              <a:rPr lang="id-ID" i="1" dirty="0" smtClean="0"/>
              <a:t>A</a:t>
            </a:r>
            <a:r>
              <a:rPr lang="id-ID" dirty="0" smtClean="0"/>
              <a:t> dipertukarkan maka </a:t>
            </a:r>
            <a:endParaRPr lang="en-US" dirty="0" smtClean="0"/>
          </a:p>
          <a:p>
            <a:pPr lvl="0"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det(</a:t>
            </a:r>
            <a:r>
              <a:rPr lang="id-ID" i="1" dirty="0" smtClean="0"/>
              <a:t>B</a:t>
            </a:r>
            <a:r>
              <a:rPr lang="id-ID" dirty="0" smtClean="0"/>
              <a:t>) = -det(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 smtClean="0"/>
          </a:p>
          <a:p>
            <a:pPr lvl="0" algn="just"/>
            <a:r>
              <a:rPr lang="id-ID" dirty="0" smtClean="0"/>
              <a:t>Jika </a:t>
            </a:r>
            <a:r>
              <a:rPr lang="id-ID" i="1" dirty="0" smtClean="0"/>
              <a:t>B</a:t>
            </a:r>
            <a:r>
              <a:rPr lang="id-ID" dirty="0" smtClean="0"/>
              <a:t> adalah matriks yang dihasilkan jika suatu panggandaan suatu baris </a:t>
            </a:r>
            <a:r>
              <a:rPr lang="id-ID" i="1" dirty="0" smtClean="0"/>
              <a:t>A</a:t>
            </a:r>
            <a:r>
              <a:rPr lang="id-ID" dirty="0" smtClean="0"/>
              <a:t> ditambahkan pada baris lainnya atau jika suatu penggandaan suatu kolom ditambahkan pada kolom lainnya, maka det(</a:t>
            </a:r>
            <a:r>
              <a:rPr lang="id-ID" i="1" dirty="0" smtClean="0"/>
              <a:t>B</a:t>
            </a:r>
            <a:r>
              <a:rPr lang="id-ID" dirty="0" smtClean="0"/>
              <a:t>) = det(</a:t>
            </a:r>
            <a:r>
              <a:rPr lang="id-ID" i="1" dirty="0" smtClean="0"/>
              <a:t>A</a:t>
            </a:r>
            <a:r>
              <a:rPr lang="id-ID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sangakr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(A) = 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510</TotalTime>
  <Words>499</Words>
  <Application>Microsoft Office PowerPoint</Application>
  <PresentationFormat>On-screen Show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Solstice</vt:lpstr>
      <vt:lpstr>Equation</vt:lpstr>
      <vt:lpstr>Determinan Matriks</vt:lpstr>
      <vt:lpstr>Definisi </vt:lpstr>
      <vt:lpstr>Definisi</vt:lpstr>
      <vt:lpstr>Metode Sarrus</vt:lpstr>
      <vt:lpstr>Latihan</vt:lpstr>
      <vt:lpstr>Sifat determinan 1</vt:lpstr>
      <vt:lpstr>Sifat determinan 2</vt:lpstr>
      <vt:lpstr>Sifat Determinan 3</vt:lpstr>
      <vt:lpstr>Sifat Determinan 4</vt:lpstr>
      <vt:lpstr>Sifat Determinan 5</vt:lpstr>
      <vt:lpstr>Latihan</vt:lpstr>
      <vt:lpstr>Ekspansi kofaktor</vt:lpstr>
      <vt:lpstr>Penggunaan Kofaktor untuk Determinan</vt:lpstr>
      <vt:lpstr>Contoh</vt:lpstr>
      <vt:lpstr>Aplikasi Determinan</vt:lpstr>
      <vt:lpstr>Aplikasi Determinan (2)</vt:lpstr>
      <vt:lpstr>Aplikasi Determinan</vt:lpstr>
      <vt:lpstr>Contoh</vt:lpstr>
      <vt:lpstr>Aplikasi Determinan</vt:lpstr>
      <vt:lpstr>Aturan Cramer</vt:lpstr>
      <vt:lpstr>Slide 21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 Matriks</dc:title>
  <dc:creator>Valued Acer Customer</dc:creator>
  <cp:lastModifiedBy>Valued Acer Customer</cp:lastModifiedBy>
  <cp:revision>30</cp:revision>
  <dcterms:created xsi:type="dcterms:W3CDTF">2013-09-22T13:21:20Z</dcterms:created>
  <dcterms:modified xsi:type="dcterms:W3CDTF">2013-10-07T09:04:04Z</dcterms:modified>
</cp:coreProperties>
</file>