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29" r:id="rId3"/>
    <p:sldId id="328" r:id="rId4"/>
    <p:sldId id="331" r:id="rId5"/>
    <p:sldId id="332" r:id="rId6"/>
    <p:sldId id="333" r:id="rId7"/>
    <p:sldId id="334" r:id="rId8"/>
    <p:sldId id="30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FF99"/>
    <a:srgbClr val="CCFF33"/>
    <a:srgbClr val="66FF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0454E-017B-4156-B910-59410E696346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E871B-CD5B-4945-A120-D18CC7657C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0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715000"/>
            <a:ext cx="7772400" cy="68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400800"/>
            <a:ext cx="6400800" cy="304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152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6D52A9F2-CB02-4D47-8ADD-AD39432D05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C2E3F-A593-4BA2-87C5-E233D77B90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52400"/>
            <a:ext cx="20955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1341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71AAA-028E-4F06-95F7-0D01DA8444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7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39B50-CA3E-478B-AA9F-BF9EEF526E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4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ED856-B257-401C-859A-B5F62908C1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7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90A1F-8A4E-49D5-9B59-2145A4929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9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7A4A8-6074-4B18-891C-CD81EAEC3E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6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C7681-6A0A-4E41-90C1-7612B3059C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2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2E14F-70A7-4D9C-B761-B3B06546DB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854BD-901F-4D59-A677-DB8895B72F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AF7BE-4EFF-4CF7-980D-D8848C2B07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990600"/>
            <a:ext cx="7772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88A9555C-65B4-4C9D-8492-8738567C3F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432" y="264840"/>
            <a:ext cx="8712968" cy="1487760"/>
          </a:xfrm>
        </p:spPr>
        <p:txBody>
          <a:bodyPr/>
          <a:lstStyle/>
          <a:p>
            <a:pPr algn="ctr"/>
            <a:r>
              <a:rPr lang="en-US" sz="3600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Algoritma</a:t>
            </a:r>
            <a:r>
              <a:rPr lang="en-US" sz="3600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3600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id-ID" sz="3600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Pemrograman</a:t>
            </a:r>
            <a:r>
              <a:rPr lang="en-US" sz="3600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br>
              <a:rPr lang="en-US" sz="3600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</a:br>
            <a:r>
              <a:rPr lang="en-US" sz="3400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STRUKTUR PEMILIHAN (SELECTION) </a:t>
            </a:r>
            <a:r>
              <a:rPr lang="en-US" sz="3400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lanjutan</a:t>
            </a:r>
            <a:endParaRPr lang="id-ID" sz="3400" b="1" dirty="0">
              <a:solidFill>
                <a:srgbClr val="CCFF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72008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US" sz="2400" b="1" dirty="0" smtClean="0">
                <a:solidFill>
                  <a:srgbClr val="CCFF99"/>
                </a:solidFill>
                <a:latin typeface="Baskerville Old Face" pitchFamily="18" charset="0"/>
              </a:rPr>
              <a:t>Tim </a:t>
            </a:r>
            <a:r>
              <a:rPr lang="en-US" sz="2400" b="1" dirty="0" err="1" smtClean="0">
                <a:solidFill>
                  <a:srgbClr val="CCFF99"/>
                </a:solidFill>
                <a:latin typeface="Baskerville Old Face" pitchFamily="18" charset="0"/>
              </a:rPr>
              <a:t>Algoritma</a:t>
            </a:r>
            <a:r>
              <a:rPr lang="en-US" sz="2400" b="1" dirty="0" smtClean="0">
                <a:solidFill>
                  <a:srgbClr val="CCFF99"/>
                </a:solidFill>
                <a:latin typeface="Baskerville Old Face" pitchFamily="18" charset="0"/>
              </a:rPr>
              <a:t> </a:t>
            </a:r>
            <a:r>
              <a:rPr lang="en-US" sz="2400" b="1" dirty="0" err="1" smtClean="0">
                <a:solidFill>
                  <a:srgbClr val="CCFF99"/>
                </a:solidFill>
                <a:latin typeface="Baskerville Old Face" pitchFamily="18" charset="0"/>
              </a:rPr>
              <a:t>dan</a:t>
            </a:r>
            <a:r>
              <a:rPr lang="en-US" sz="2400" b="1" dirty="0" smtClean="0">
                <a:solidFill>
                  <a:srgbClr val="CCFF99"/>
                </a:solidFill>
                <a:latin typeface="Baskerville Old Face" pitchFamily="18" charset="0"/>
              </a:rPr>
              <a:t> </a:t>
            </a:r>
            <a:r>
              <a:rPr lang="en-US" sz="2400" b="1" dirty="0" err="1" smtClean="0">
                <a:solidFill>
                  <a:srgbClr val="CCFF99"/>
                </a:solidFill>
                <a:latin typeface="Baskerville Old Face" pitchFamily="18" charset="0"/>
              </a:rPr>
              <a:t>Pemrograman</a:t>
            </a:r>
            <a:r>
              <a:rPr lang="en-US" sz="2400" b="1" dirty="0" smtClean="0">
                <a:solidFill>
                  <a:srgbClr val="CCFF99"/>
                </a:solidFill>
                <a:latin typeface="Baskerville Old Face" pitchFamily="18" charset="0"/>
              </a:rPr>
              <a:t> </a:t>
            </a:r>
            <a:endParaRPr lang="id-ID" sz="2400" b="1" dirty="0" smtClean="0">
              <a:solidFill>
                <a:srgbClr val="CCFF99"/>
              </a:solidFill>
              <a:latin typeface="Baskerville Old Face" pitchFamily="18" charset="0"/>
            </a:endParaRPr>
          </a:p>
          <a:p>
            <a:pPr algn="ctr">
              <a:spcBef>
                <a:spcPts val="0"/>
              </a:spcBef>
            </a:pPr>
            <a:r>
              <a:rPr lang="en-US" b="1" dirty="0" smtClean="0">
                <a:solidFill>
                  <a:srgbClr val="CCFF99"/>
                </a:solidFill>
                <a:latin typeface="Baskerville Old Face" pitchFamily="18" charset="0"/>
              </a:rPr>
              <a:t>Program </a:t>
            </a:r>
            <a:r>
              <a:rPr lang="en-US" b="1" dirty="0" err="1" smtClean="0">
                <a:solidFill>
                  <a:srgbClr val="CCFF99"/>
                </a:solidFill>
                <a:latin typeface="Baskerville Old Face" pitchFamily="18" charset="0"/>
              </a:rPr>
              <a:t>Studi</a:t>
            </a:r>
            <a:r>
              <a:rPr lang="en-US" b="1" dirty="0" smtClean="0">
                <a:solidFill>
                  <a:srgbClr val="CCFF99"/>
                </a:solidFill>
                <a:latin typeface="Baskerville Old Face" pitchFamily="18" charset="0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Baskerville Old Face" pitchFamily="18" charset="0"/>
              </a:rPr>
              <a:t>Teknik</a:t>
            </a:r>
            <a:r>
              <a:rPr lang="en-US" b="1" dirty="0" smtClean="0">
                <a:solidFill>
                  <a:srgbClr val="CCFF99"/>
                </a:solidFill>
                <a:latin typeface="Baskerville Old Face" pitchFamily="18" charset="0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Baskerville Old Face" pitchFamily="18" charset="0"/>
              </a:rPr>
              <a:t>Informatika</a:t>
            </a:r>
            <a:r>
              <a:rPr lang="en-US" b="1" dirty="0" smtClean="0">
                <a:solidFill>
                  <a:srgbClr val="CCFF99"/>
                </a:solidFill>
                <a:latin typeface="Baskerville Old Face" pitchFamily="18" charset="0"/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id-ID" b="1" dirty="0" smtClean="0">
                <a:solidFill>
                  <a:srgbClr val="CCFF99"/>
                </a:solidFill>
                <a:latin typeface="Baskerville Old Face" pitchFamily="18" charset="0"/>
              </a:rPr>
              <a:t>Universitas Komputer Indonesia</a:t>
            </a:r>
            <a:endParaRPr lang="id-ID" b="1" dirty="0">
              <a:solidFill>
                <a:srgbClr val="CCFF99"/>
              </a:solidFill>
              <a:latin typeface="Baskerville Old Face" pitchFamily="18" charset="0"/>
            </a:endParaRPr>
          </a:p>
        </p:txBody>
      </p:sp>
      <p:pic>
        <p:nvPicPr>
          <p:cNvPr id="4" name="Picture 3" descr="logo IF-bw PS 260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3311978" y="2286000"/>
            <a:ext cx="2098222" cy="2098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7268912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7772400" cy="51816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800" b="1" kern="1200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Bentuk</a:t>
            </a:r>
            <a:r>
              <a:rPr lang="en-US" sz="2800" b="1" kern="1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b="1" kern="1200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Umum</a:t>
            </a:r>
            <a:r>
              <a:rPr lang="en-US" sz="2800" b="1" kern="1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kern="12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2863850" indent="-2144713">
              <a:spcBef>
                <a:spcPts val="0"/>
              </a:spcBef>
              <a:buNone/>
            </a:pPr>
            <a:endParaRPr lang="en-US" sz="2800" b="1" u="sng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63850" indent="-2144713">
              <a:spcBef>
                <a:spcPts val="0"/>
              </a:spcBef>
              <a:buNone/>
            </a:pPr>
            <a:r>
              <a:rPr lang="en-US" sz="2800" b="1" u="sng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</a:t>
            </a:r>
            <a:r>
              <a:rPr lang="en-US" sz="28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n-US" sz="2800" b="1" kern="1200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kondisi</a:t>
            </a:r>
            <a:r>
              <a:rPr lang="en-US" sz="28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8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</a:t>
            </a:r>
            <a:r>
              <a:rPr lang="en-US" sz="2800" b="1" u="sng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then</a:t>
            </a:r>
          </a:p>
          <a:p>
            <a:pPr marL="1600200" indent="-228600">
              <a:spcBef>
                <a:spcPts val="0"/>
              </a:spcBef>
              <a:buNone/>
            </a:pPr>
            <a:r>
              <a:rPr lang="en-US" sz="28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{</a:t>
            </a:r>
            <a:r>
              <a:rPr lang="en-US" sz="2800" kern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aksi</a:t>
            </a:r>
            <a:r>
              <a:rPr lang="en-US" sz="28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yang </a:t>
            </a:r>
            <a:r>
              <a:rPr lang="en-US" sz="2800" kern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harus</a:t>
            </a:r>
            <a:r>
              <a:rPr lang="en-US" sz="28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kern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dikerjakan</a:t>
            </a:r>
            <a:r>
              <a:rPr lang="en-US" sz="28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800" kern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jika</a:t>
            </a:r>
            <a:r>
              <a:rPr lang="en-US" sz="28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kern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kondisi</a:t>
            </a:r>
            <a:r>
              <a:rPr lang="en-US" sz="28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kern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bernilai</a:t>
            </a:r>
            <a:r>
              <a:rPr lang="en-US" sz="28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kern="12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true</a:t>
            </a:r>
            <a:r>
              <a:rPr lang="en-US" sz="28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}</a:t>
            </a:r>
          </a:p>
          <a:p>
            <a:pPr marL="971550" indent="0">
              <a:spcBef>
                <a:spcPts val="0"/>
              </a:spcBef>
              <a:buNone/>
            </a:pPr>
            <a:r>
              <a:rPr lang="en-US" sz="2800" b="1" u="sng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else</a:t>
            </a:r>
          </a:p>
          <a:p>
            <a:pPr marL="1600200" indent="-250825">
              <a:spcBef>
                <a:spcPts val="0"/>
              </a:spcBef>
              <a:buNone/>
            </a:pPr>
            <a:r>
              <a:rPr lang="en-US" sz="28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{</a:t>
            </a:r>
            <a:r>
              <a:rPr lang="en-US" sz="2800" kern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aksi</a:t>
            </a:r>
            <a:r>
              <a:rPr lang="en-US" sz="28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yang </a:t>
            </a:r>
            <a:r>
              <a:rPr lang="en-US" sz="2800" kern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harus</a:t>
            </a:r>
            <a:r>
              <a:rPr lang="en-US" sz="28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kern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dikerjakan</a:t>
            </a:r>
            <a:r>
              <a:rPr lang="en-US" sz="28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800" kern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jika</a:t>
            </a:r>
            <a:r>
              <a:rPr lang="en-US" sz="28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kern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kondisi</a:t>
            </a:r>
            <a:r>
              <a:rPr lang="en-US" sz="28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kern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bernilai</a:t>
            </a:r>
            <a:r>
              <a:rPr lang="en-US" sz="28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kern="12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false</a:t>
            </a:r>
            <a:r>
              <a:rPr lang="en-US" sz="28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}</a:t>
            </a:r>
          </a:p>
          <a:p>
            <a:pPr>
              <a:spcBef>
                <a:spcPts val="0"/>
              </a:spcBef>
              <a:buNone/>
            </a:pPr>
            <a:r>
              <a:rPr lang="en-US" sz="28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  <a:r>
              <a:rPr lang="en-US" sz="2800" b="1" u="sng" kern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endif</a:t>
            </a:r>
            <a:endParaRPr lang="en-US" sz="2800" b="1" u="sng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001000" cy="685800"/>
          </a:xfrm>
        </p:spPr>
        <p:txBody>
          <a:bodyPr/>
          <a:lstStyle/>
          <a:p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Analisis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Terhadap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Dua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Kasus</a:t>
            </a:r>
            <a:endParaRPr lang="id-ID" b="1" dirty="0">
              <a:solidFill>
                <a:srgbClr val="CCFF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514600" cy="304800"/>
          </a:xfrm>
        </p:spPr>
        <p:txBody>
          <a:bodyPr/>
          <a:lstStyle/>
          <a:p>
            <a:r>
              <a:rPr lang="en-US" dirty="0" err="1" smtClean="0">
                <a:solidFill>
                  <a:srgbClr val="CCFF99"/>
                </a:solidFill>
              </a:rPr>
              <a:t>Algoritma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dan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Pemrograman</a:t>
            </a:r>
            <a:endParaRPr lang="en-US" dirty="0">
              <a:solidFill>
                <a:srgbClr val="CCFF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19704" y="6324600"/>
            <a:ext cx="3619496" cy="3048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CCFF99"/>
                </a:solidFill>
              </a:rPr>
              <a:t>Program </a:t>
            </a:r>
            <a:r>
              <a:rPr lang="en-US" dirty="0" err="1" smtClean="0">
                <a:solidFill>
                  <a:srgbClr val="CCFF99"/>
                </a:solidFill>
              </a:rPr>
              <a:t>Studi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Teknik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Informatika</a:t>
            </a:r>
            <a:endParaRPr lang="en-US" dirty="0">
              <a:solidFill>
                <a:srgbClr val="CCFF99"/>
              </a:solidFill>
            </a:endParaRPr>
          </a:p>
        </p:txBody>
      </p:sp>
      <p:pic>
        <p:nvPicPr>
          <p:cNvPr id="7" name="Picture 6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90" y="46220"/>
            <a:ext cx="838200" cy="83820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b="1" kern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Menentukan_Kelulusan</a:t>
            </a:r>
            <a:endParaRPr lang="en-US" sz="20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{I.S.  :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0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{F.S.  :</a:t>
            </a:r>
          </a:p>
          <a:p>
            <a:pPr marL="974725" indent="-974725">
              <a:spcBef>
                <a:spcPts val="0"/>
              </a:spcBef>
              <a:buNone/>
            </a:pPr>
            <a:endParaRPr lang="en-US" sz="2000" b="1" u="sng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74725" indent="-974725">
              <a:spcBef>
                <a:spcPts val="0"/>
              </a:spcBef>
              <a:buNone/>
            </a:pPr>
            <a:r>
              <a:rPr lang="en-US" sz="2000" b="1" u="sng" kern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Kamus</a:t>
            </a:r>
            <a:r>
              <a:rPr lang="en-US" sz="2000" b="1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0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en-US" sz="2000" kern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nilai</a:t>
            </a:r>
            <a:r>
              <a:rPr lang="en-US" sz="20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: </a:t>
            </a:r>
            <a:r>
              <a:rPr lang="en-US" sz="2000" b="1" u="sng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0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en-US" sz="2000" kern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keterangan</a:t>
            </a:r>
            <a:r>
              <a:rPr lang="en-US" sz="20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: </a:t>
            </a:r>
            <a:r>
              <a:rPr lang="en-US" sz="2000" b="1" u="sng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string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000" b="1" u="sng" kern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Algoritma</a:t>
            </a:r>
            <a:r>
              <a:rPr lang="en-US" sz="2000" b="1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0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en-US" sz="2000" b="1" u="sng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Input</a:t>
            </a:r>
            <a:r>
              <a:rPr lang="en-US" sz="20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2000" kern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nilai</a:t>
            </a:r>
            <a:r>
              <a:rPr lang="en-US" sz="20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en-US" sz="20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		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0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   </a:t>
            </a:r>
            <a:r>
              <a:rPr lang="en-US" sz="2000" b="1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 </a:t>
            </a:r>
            <a:r>
              <a:rPr lang="en-US" sz="2000" b="1" u="sng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If</a:t>
            </a:r>
            <a:r>
              <a:rPr lang="en-US" sz="2000" b="1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 </a:t>
            </a:r>
            <a:r>
              <a:rPr lang="en-US" sz="20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(</a:t>
            </a:r>
            <a:r>
              <a:rPr lang="en-US" sz="2000" kern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nilai</a:t>
            </a:r>
            <a:r>
              <a:rPr lang="en-US" sz="20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 ≥ 60)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0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        </a:t>
            </a:r>
            <a:r>
              <a:rPr lang="en-US" sz="2000" b="1" u="sng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Then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0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           </a:t>
            </a:r>
            <a:r>
              <a:rPr lang="en-US" sz="2000" kern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keterangan</a:t>
            </a:r>
            <a:r>
              <a:rPr lang="en-US" sz="20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   ‘Lulus’</a:t>
            </a:r>
          </a:p>
          <a:p>
            <a:pPr marL="539750" indent="0">
              <a:spcBef>
                <a:spcPts val="0"/>
              </a:spcBef>
              <a:buNone/>
            </a:pPr>
            <a:r>
              <a:rPr lang="en-US" sz="2000" b="1" u="sng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Else</a:t>
            </a:r>
          </a:p>
          <a:p>
            <a:pPr marL="809625" indent="0">
              <a:spcBef>
                <a:spcPts val="0"/>
              </a:spcBef>
              <a:buNone/>
            </a:pPr>
            <a:r>
              <a:rPr lang="en-US" sz="2000" kern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keterangan</a:t>
            </a:r>
            <a:r>
              <a:rPr lang="en-US" sz="20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  ‘</a:t>
            </a:r>
            <a:r>
              <a:rPr lang="en-US" sz="2000" kern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Tidak</a:t>
            </a:r>
            <a:r>
              <a:rPr lang="en-US" sz="20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 Lulus’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0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    </a:t>
            </a:r>
            <a:r>
              <a:rPr lang="en-US" sz="2000" b="1" u="sng" kern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EndIf</a:t>
            </a:r>
            <a:endParaRPr lang="en-US" sz="2000" b="1" u="sng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974725" indent="-974725">
              <a:spcBef>
                <a:spcPts val="0"/>
              </a:spcBef>
              <a:buNone/>
            </a:pPr>
            <a:r>
              <a:rPr lang="en-US" sz="20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    </a:t>
            </a:r>
            <a:r>
              <a:rPr lang="en-US" sz="2000" b="1" u="sng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output</a:t>
            </a:r>
            <a:r>
              <a:rPr lang="en-US" sz="20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(</a:t>
            </a:r>
            <a:r>
              <a:rPr lang="en-US" sz="2000" kern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keterangan</a:t>
            </a:r>
            <a:r>
              <a:rPr lang="en-US" sz="2000" kern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)        </a:t>
            </a:r>
            <a:endParaRPr lang="en-US" sz="2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001000" cy="685800"/>
          </a:xfrm>
        </p:spPr>
        <p:txBody>
          <a:bodyPr/>
          <a:lstStyle/>
          <a:p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Contoh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Kasus</a:t>
            </a:r>
            <a:endParaRPr lang="id-ID" sz="2800" dirty="0">
              <a:solidFill>
                <a:srgbClr val="CCFF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514600" cy="304800"/>
          </a:xfrm>
        </p:spPr>
        <p:txBody>
          <a:bodyPr/>
          <a:lstStyle/>
          <a:p>
            <a:r>
              <a:rPr lang="en-US" dirty="0" err="1" smtClean="0">
                <a:solidFill>
                  <a:srgbClr val="CCFF99"/>
                </a:solidFill>
              </a:rPr>
              <a:t>Algoritma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dan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Pemrograman</a:t>
            </a:r>
            <a:endParaRPr lang="en-US" dirty="0">
              <a:solidFill>
                <a:srgbClr val="CCFF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19704" y="6324600"/>
            <a:ext cx="3619496" cy="3048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CCFF99"/>
                </a:solidFill>
              </a:rPr>
              <a:t>Program </a:t>
            </a:r>
            <a:r>
              <a:rPr lang="en-US" dirty="0" err="1" smtClean="0">
                <a:solidFill>
                  <a:srgbClr val="CCFF99"/>
                </a:solidFill>
              </a:rPr>
              <a:t>Studi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Teknik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Informatika</a:t>
            </a:r>
            <a:endParaRPr lang="en-US" dirty="0">
              <a:solidFill>
                <a:srgbClr val="CCFF99"/>
              </a:solidFill>
            </a:endParaRPr>
          </a:p>
        </p:txBody>
      </p:sp>
      <p:pic>
        <p:nvPicPr>
          <p:cNvPr id="7" name="Picture 6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90" y="46220"/>
            <a:ext cx="838200" cy="838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00990" y="1326630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User </a:t>
            </a:r>
            <a:r>
              <a:rPr lang="en-US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memasukkan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sebuah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nilai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}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1647670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menampilkan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keterangan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“Lulus” </a:t>
            </a:r>
            <a:r>
              <a:rPr lang="en-US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atau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“</a:t>
            </a:r>
            <a:r>
              <a:rPr lang="en-US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Tidak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Lulus”}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001000" cy="685800"/>
          </a:xfrm>
        </p:spPr>
        <p:txBody>
          <a:bodyPr/>
          <a:lstStyle/>
          <a:p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Analisis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Terhadap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Banyak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Kasus</a:t>
            </a:r>
            <a:endParaRPr lang="id-ID" b="1" dirty="0">
              <a:solidFill>
                <a:srgbClr val="CCFF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514600" cy="304800"/>
          </a:xfrm>
        </p:spPr>
        <p:txBody>
          <a:bodyPr/>
          <a:lstStyle/>
          <a:p>
            <a:r>
              <a:rPr lang="en-US" dirty="0" err="1" smtClean="0">
                <a:solidFill>
                  <a:srgbClr val="CCFF99"/>
                </a:solidFill>
              </a:rPr>
              <a:t>Algoritma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dan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Pemrograman</a:t>
            </a:r>
            <a:endParaRPr lang="en-US" dirty="0">
              <a:solidFill>
                <a:srgbClr val="CCFF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19704" y="6324600"/>
            <a:ext cx="3619496" cy="3048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CCFF99"/>
                </a:solidFill>
              </a:rPr>
              <a:t>Program </a:t>
            </a:r>
            <a:r>
              <a:rPr lang="en-US" dirty="0" err="1" smtClean="0">
                <a:solidFill>
                  <a:srgbClr val="CCFF99"/>
                </a:solidFill>
              </a:rPr>
              <a:t>Studi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Teknik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Informatika</a:t>
            </a:r>
            <a:endParaRPr lang="en-US" dirty="0">
              <a:solidFill>
                <a:srgbClr val="CCFF99"/>
              </a:solidFill>
            </a:endParaRPr>
          </a:p>
        </p:txBody>
      </p:sp>
      <p:pic>
        <p:nvPicPr>
          <p:cNvPr id="7" name="Picture 6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90" y="46220"/>
            <a:ext cx="838200" cy="838200"/>
          </a:xfrm>
          <a:prstGeom prst="rect">
            <a:avLst/>
          </a:prstGeom>
        </p:spPr>
      </p:pic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7772400" cy="5181600"/>
          </a:xfrm>
        </p:spPr>
        <p:txBody>
          <a:bodyPr/>
          <a:lstStyle/>
          <a:p>
            <a:pPr>
              <a:buNone/>
            </a:pPr>
            <a:r>
              <a:rPr lang="en-US" sz="1400" b="1" kern="1200" dirty="0" err="1" smtClean="0">
                <a:solidFill>
                  <a:srgbClr val="FF0000"/>
                </a:solidFill>
                <a:latin typeface="+mj-lt"/>
                <a:cs typeface="Andalus" pitchFamily="18" charset="-78"/>
              </a:rPr>
              <a:t>Bentuk</a:t>
            </a:r>
            <a:r>
              <a:rPr lang="en-US" sz="1400" b="1" kern="1200" dirty="0" smtClean="0">
                <a:solidFill>
                  <a:srgbClr val="FF0000"/>
                </a:solidFill>
                <a:latin typeface="+mj-lt"/>
                <a:cs typeface="Andalus" pitchFamily="18" charset="-78"/>
              </a:rPr>
              <a:t> </a:t>
            </a:r>
            <a:r>
              <a:rPr lang="en-US" sz="1400" b="1" kern="1200" dirty="0" err="1" smtClean="0">
                <a:solidFill>
                  <a:srgbClr val="FF0000"/>
                </a:solidFill>
                <a:latin typeface="+mj-lt"/>
                <a:cs typeface="Andalus" pitchFamily="18" charset="-78"/>
              </a:rPr>
              <a:t>Umum</a:t>
            </a:r>
            <a:r>
              <a:rPr lang="en-US" sz="1400" b="1" kern="1200" dirty="0" smtClean="0">
                <a:solidFill>
                  <a:srgbClr val="FF0000"/>
                </a:solidFill>
                <a:latin typeface="+mj-lt"/>
                <a:cs typeface="Andalus" pitchFamily="18" charset="-78"/>
              </a:rPr>
              <a:t> </a:t>
            </a:r>
            <a:r>
              <a:rPr lang="en-US" sz="1400" b="1" kern="1200" dirty="0" smtClean="0">
                <a:latin typeface="+mj-lt"/>
                <a:cs typeface="Andalus" pitchFamily="18" charset="-78"/>
              </a:rPr>
              <a:t>: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       </a:t>
            </a:r>
            <a:r>
              <a:rPr lang="en-US" sz="1400" b="1" u="sng" kern="1200" dirty="0" smtClean="0">
                <a:latin typeface="+mj-lt"/>
                <a:cs typeface="Andalus" pitchFamily="18" charset="-78"/>
              </a:rPr>
              <a:t>if</a:t>
            </a:r>
            <a:r>
              <a:rPr lang="en-US" sz="1400" b="1" kern="1200" dirty="0" smtClean="0">
                <a:latin typeface="+mj-lt"/>
                <a:cs typeface="Andalus" pitchFamily="18" charset="-78"/>
              </a:rPr>
              <a:t> (kondisi_1)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          </a:t>
            </a:r>
            <a:r>
              <a:rPr lang="en-US" sz="1400" b="1" u="sng" kern="1200" dirty="0" smtClean="0">
                <a:latin typeface="+mj-lt"/>
                <a:cs typeface="Andalus" pitchFamily="18" charset="-78"/>
              </a:rPr>
              <a:t>then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             {aksi_1}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          </a:t>
            </a:r>
            <a:r>
              <a:rPr lang="en-US" sz="1400" b="1" u="sng" kern="1200" dirty="0" smtClean="0">
                <a:latin typeface="+mj-lt"/>
                <a:cs typeface="Andalus" pitchFamily="18" charset="-78"/>
              </a:rPr>
              <a:t>else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        </a:t>
            </a:r>
            <a:r>
              <a:rPr lang="en-US" sz="1400" b="1" u="sng" kern="1200" dirty="0" smtClean="0">
                <a:latin typeface="+mj-lt"/>
                <a:cs typeface="Andalus" pitchFamily="18" charset="-78"/>
              </a:rPr>
              <a:t>if </a:t>
            </a:r>
            <a:r>
              <a:rPr lang="en-US" sz="1400" b="1" kern="1200" dirty="0" smtClean="0">
                <a:latin typeface="+mj-lt"/>
                <a:cs typeface="Andalus" pitchFamily="18" charset="-78"/>
              </a:rPr>
              <a:t>(kondisi_2)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     </a:t>
            </a:r>
            <a:r>
              <a:rPr lang="en-US" sz="1400" b="1" u="sng" kern="1200" dirty="0" smtClean="0">
                <a:latin typeface="+mj-lt"/>
                <a:cs typeface="Andalus" pitchFamily="18" charset="-78"/>
              </a:rPr>
              <a:t>then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                          {aksi_2}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     </a:t>
            </a:r>
            <a:r>
              <a:rPr lang="en-US" sz="1400" b="1" u="sng" kern="1200" dirty="0" smtClean="0">
                <a:latin typeface="+mj-lt"/>
                <a:cs typeface="Andalus" pitchFamily="18" charset="-78"/>
              </a:rPr>
              <a:t>else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	..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	</a:t>
            </a:r>
            <a:r>
              <a:rPr lang="en-US" sz="1400" b="1" u="sng" kern="1200" dirty="0" smtClean="0">
                <a:latin typeface="+mj-lt"/>
                <a:cs typeface="Andalus" pitchFamily="18" charset="-78"/>
              </a:rPr>
              <a:t>else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	    </a:t>
            </a:r>
            <a:r>
              <a:rPr lang="en-US" sz="1400" b="1" u="sng" kern="1200" dirty="0" smtClean="0">
                <a:latin typeface="+mj-lt"/>
                <a:cs typeface="Andalus" pitchFamily="18" charset="-78"/>
              </a:rPr>
              <a:t>if</a:t>
            </a:r>
            <a:r>
              <a:rPr lang="en-US" sz="1400" b="1" kern="1200" dirty="0" smtClean="0">
                <a:latin typeface="+mj-lt"/>
                <a:cs typeface="Andalus" pitchFamily="18" charset="-78"/>
              </a:rPr>
              <a:t> (kondisi_n-1)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	       </a:t>
            </a:r>
            <a:r>
              <a:rPr lang="en-US" sz="1400" b="1" u="sng" kern="1200" dirty="0" smtClean="0">
                <a:latin typeface="+mj-lt"/>
                <a:cs typeface="Andalus" pitchFamily="18" charset="-78"/>
              </a:rPr>
              <a:t>then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	         {aksi_n-1}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	       </a:t>
            </a:r>
            <a:r>
              <a:rPr lang="en-US" sz="1400" b="1" u="sng" kern="1200" dirty="0" smtClean="0">
                <a:latin typeface="+mj-lt"/>
                <a:cs typeface="Andalus" pitchFamily="18" charset="-78"/>
              </a:rPr>
              <a:t>else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	         {</a:t>
            </a:r>
            <a:r>
              <a:rPr lang="en-US" sz="1400" b="1" kern="1200" dirty="0" err="1" smtClean="0">
                <a:latin typeface="+mj-lt"/>
                <a:cs typeface="Andalus" pitchFamily="18" charset="-78"/>
              </a:rPr>
              <a:t>aksi_n</a:t>
            </a:r>
            <a:r>
              <a:rPr lang="en-US" sz="1400" b="1" kern="1200" dirty="0" smtClean="0">
                <a:latin typeface="+mj-lt"/>
                <a:cs typeface="Andalus" pitchFamily="18" charset="-78"/>
              </a:rPr>
              <a:t>}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	    </a:t>
            </a:r>
            <a:r>
              <a:rPr lang="en-US" sz="1400" b="1" u="sng" kern="1200" dirty="0" err="1" smtClean="0">
                <a:latin typeface="+mj-lt"/>
                <a:cs typeface="Andalus" pitchFamily="18" charset="-78"/>
              </a:rPr>
              <a:t>endif</a:t>
            </a:r>
            <a:endParaRPr lang="en-US" sz="1400" b="1" u="sng" kern="1200" dirty="0" smtClean="0">
              <a:latin typeface="+mj-lt"/>
              <a:cs typeface="Andalus" pitchFamily="18" charset="-78"/>
            </a:endParaRP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	..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  </a:t>
            </a:r>
            <a:r>
              <a:rPr lang="en-US" sz="1400" b="1" u="sng" kern="1200" dirty="0" err="1" smtClean="0">
                <a:latin typeface="+mj-lt"/>
                <a:cs typeface="Andalus" pitchFamily="18" charset="-78"/>
              </a:rPr>
              <a:t>endif</a:t>
            </a:r>
            <a:endParaRPr lang="en-US" sz="1400" b="1" u="sng" kern="1200" dirty="0" smtClean="0">
              <a:latin typeface="+mj-lt"/>
              <a:cs typeface="Andalus" pitchFamily="18" charset="-78"/>
            </a:endParaRP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       </a:t>
            </a:r>
            <a:r>
              <a:rPr lang="en-US" sz="1400" b="1" u="sng" kern="1200" dirty="0" err="1" smtClean="0">
                <a:latin typeface="+mj-lt"/>
                <a:cs typeface="Andalus" pitchFamily="18" charset="-78"/>
              </a:rPr>
              <a:t>endif</a:t>
            </a:r>
            <a:endParaRPr lang="en-US" sz="1400" b="1" u="sng" kern="1200" dirty="0" smtClean="0">
              <a:latin typeface="+mj-lt"/>
              <a:cs typeface="Andalus" pitchFamily="18" charset="-78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id-ID" sz="1400" b="1" u="sng" dirty="0">
              <a:latin typeface="+mj-lt"/>
              <a:ea typeface="Times New Roman"/>
              <a:cs typeface="Andalus" pitchFamily="18" charset="-78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4419600" y="1371600"/>
            <a:ext cx="990600" cy="4724400"/>
          </a:xfrm>
          <a:prstGeom prst="rightBrace">
            <a:avLst>
              <a:gd name="adj1" fmla="val 8333"/>
              <a:gd name="adj2" fmla="val 50317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562600" y="3505200"/>
            <a:ext cx="1981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Nested If </a:t>
            </a:r>
            <a:endParaRPr lang="en-US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5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5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5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5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5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5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500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500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500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500"/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500"/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500"/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500"/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500"/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500"/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build="p"/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001000" cy="685800"/>
          </a:xfrm>
        </p:spPr>
        <p:txBody>
          <a:bodyPr/>
          <a:lstStyle/>
          <a:p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Latihan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Soal</a:t>
            </a:r>
            <a:endParaRPr lang="id-ID" b="1" dirty="0">
              <a:solidFill>
                <a:srgbClr val="CCFF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514600" cy="304800"/>
          </a:xfrm>
        </p:spPr>
        <p:txBody>
          <a:bodyPr/>
          <a:lstStyle/>
          <a:p>
            <a:r>
              <a:rPr lang="en-US" dirty="0" err="1" smtClean="0">
                <a:solidFill>
                  <a:srgbClr val="CCFF99"/>
                </a:solidFill>
              </a:rPr>
              <a:t>Algoritma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dan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Pemrograman</a:t>
            </a:r>
            <a:endParaRPr lang="en-US" dirty="0">
              <a:solidFill>
                <a:srgbClr val="CCFF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19704" y="6324600"/>
            <a:ext cx="3619496" cy="3048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CCFF99"/>
                </a:solidFill>
              </a:rPr>
              <a:t>Program </a:t>
            </a:r>
            <a:r>
              <a:rPr lang="en-US" dirty="0" err="1" smtClean="0">
                <a:solidFill>
                  <a:srgbClr val="CCFF99"/>
                </a:solidFill>
              </a:rPr>
              <a:t>Studi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Teknik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Informatika</a:t>
            </a:r>
            <a:endParaRPr lang="en-US" dirty="0">
              <a:solidFill>
                <a:srgbClr val="CCFF99"/>
              </a:solidFill>
            </a:endParaRPr>
          </a:p>
        </p:txBody>
      </p:sp>
      <p:pic>
        <p:nvPicPr>
          <p:cNvPr id="7" name="Picture 6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90" y="46220"/>
            <a:ext cx="838200" cy="838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19200" y="990600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8" indent="-14288" algn="just">
              <a:buFontTx/>
              <a:buNone/>
            </a:pP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Buat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algoritma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menentukan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Mutu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Indeks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19200" y="1447800"/>
            <a:ext cx="1066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8" indent="-14288" algn="just">
              <a:buFontTx/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Input?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19200" y="2667000"/>
            <a:ext cx="7467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Tx/>
              <a:buAutoNum type="arabicPeriod"/>
            </a:pP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Periksa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apakah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diantara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80 – 100?</a:t>
            </a:r>
          </a:p>
          <a:p>
            <a:pPr marL="457200" indent="-457200" algn="just">
              <a:buFontTx/>
              <a:buAutoNum type="arabicPeriod"/>
            </a:pP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ya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maka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Indeks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= </a:t>
            </a:r>
            <a:r>
              <a:rPr lang="en-US" sz="22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A</a:t>
            </a:r>
          </a:p>
          <a:p>
            <a:pPr marL="457200" indent="-457200" algn="just">
              <a:buFontTx/>
              <a:buAutoNum type="arabicPeriod"/>
            </a:pP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tidak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maka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apakah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ada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diantara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70 – 79?</a:t>
            </a:r>
          </a:p>
          <a:p>
            <a:pPr marL="457200" indent="-457200" algn="just">
              <a:buFontTx/>
              <a:buAutoNum type="arabicPeriod"/>
            </a:pP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ya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maka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Indeks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= </a:t>
            </a:r>
            <a:r>
              <a:rPr lang="en-US" sz="22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B</a:t>
            </a:r>
          </a:p>
          <a:p>
            <a:pPr marL="457200" indent="-457200" algn="just">
              <a:buFontTx/>
              <a:buAutoNum type="arabicPeriod"/>
            </a:pP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tidak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periksa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apakah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ada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diantara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60 – 69?</a:t>
            </a:r>
          </a:p>
          <a:p>
            <a:pPr marL="457200" indent="-457200" algn="just">
              <a:buFontTx/>
              <a:buAutoNum type="arabicPeriod"/>
            </a:pP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ya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maka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Indeks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= </a:t>
            </a:r>
            <a:r>
              <a:rPr lang="en-US" sz="22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C</a:t>
            </a:r>
          </a:p>
          <a:p>
            <a:pPr marL="457200" indent="-457200" algn="just">
              <a:buFontTx/>
              <a:buAutoNum type="arabicPeriod"/>
            </a:pP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tidak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periksa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apakah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ada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diantara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50 – 59?</a:t>
            </a:r>
          </a:p>
          <a:p>
            <a:pPr marL="457200" indent="-457200" algn="just">
              <a:buFontTx/>
              <a:buAutoNum type="arabicPeriod"/>
            </a:pP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ya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maka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Indeks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= </a:t>
            </a:r>
            <a:r>
              <a:rPr lang="en-US" sz="22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D </a:t>
            </a:r>
          </a:p>
          <a:p>
            <a:pPr marL="457200" indent="-457200" algn="just">
              <a:buFontTx/>
              <a:buAutoNum type="arabicPeriod"/>
            </a:pP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tidak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maka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Indeks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= </a:t>
            </a:r>
            <a:r>
              <a:rPr lang="en-US" sz="22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E</a:t>
            </a:r>
          </a:p>
        </p:txBody>
      </p:sp>
      <p:cxnSp>
        <p:nvCxnSpPr>
          <p:cNvPr id="14" name="Straight Arrow Connector 13"/>
          <p:cNvCxnSpPr>
            <a:stCxn id="11" idx="3"/>
          </p:cNvCxnSpPr>
          <p:nvPr/>
        </p:nvCxnSpPr>
        <p:spPr>
          <a:xfrm>
            <a:off x="2286000" y="1663244"/>
            <a:ext cx="1828800" cy="17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114800" y="1452265"/>
            <a:ext cx="1295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8" indent="-14288" algn="just">
              <a:buFontTx/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Output?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19200" y="1752600"/>
            <a:ext cx="1066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8" indent="-14288" algn="just">
              <a:buFontTx/>
              <a:buNone/>
            </a:pP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Nilai</a:t>
            </a:r>
            <a:endParaRPr lang="en-US" sz="2200" b="1" dirty="0" smtClean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14800" y="1757065"/>
            <a:ext cx="4343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8" indent="-14288" algn="just">
              <a:buFontTx/>
              <a:buNone/>
            </a:pP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Indeks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b="1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:  </a:t>
            </a:r>
            <a:r>
              <a:rPr lang="en-US" sz="22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A, B, C, D, </a:t>
            </a:r>
            <a:r>
              <a:rPr lang="en-US" sz="2200" b="1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atau</a:t>
            </a:r>
            <a:r>
              <a:rPr lang="en-US" sz="22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2631728" y="2097533"/>
            <a:ext cx="680538" cy="11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438400" y="2388513"/>
            <a:ext cx="1219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8" indent="-14288" algn="just">
              <a:buFontTx/>
              <a:buNone/>
            </a:pPr>
            <a:r>
              <a:rPr lang="en-US" sz="2200" b="1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Proses</a:t>
            </a:r>
            <a:r>
              <a:rPr lang="en-US" sz="22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?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5" grpId="0"/>
      <p:bldP spid="16" grpId="0"/>
      <p:bldP spid="17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1219200" y="990600"/>
            <a:ext cx="7772400" cy="5181600"/>
          </a:xfrm>
        </p:spPr>
        <p:txBody>
          <a:bodyPr/>
          <a:lstStyle/>
          <a:p>
            <a:pPr>
              <a:buNone/>
            </a:pPr>
            <a:r>
              <a:rPr lang="en-US" kern="1200" dirty="0" err="1" smtClean="0"/>
              <a:t>Menentukan_Indeks_Nilai</a:t>
            </a:r>
            <a:endParaRPr lang="en-US" kern="1200" dirty="0" smtClean="0"/>
          </a:p>
          <a:p>
            <a:pPr>
              <a:buNone/>
            </a:pPr>
            <a:r>
              <a:rPr lang="en-US" kern="1200" dirty="0" smtClean="0"/>
              <a:t>{I.S.  : </a:t>
            </a:r>
          </a:p>
          <a:p>
            <a:pPr marL="974725" indent="-974725">
              <a:buNone/>
            </a:pPr>
            <a:r>
              <a:rPr lang="en-US" kern="1200" dirty="0" smtClean="0"/>
              <a:t>{F.S. :</a:t>
            </a:r>
          </a:p>
          <a:p>
            <a:pPr marL="974725" indent="-974725">
              <a:buNone/>
            </a:pPr>
            <a:r>
              <a:rPr lang="en-US" b="1" u="sng" kern="1200" dirty="0" err="1" smtClean="0"/>
              <a:t>Kamus</a:t>
            </a:r>
            <a:r>
              <a:rPr lang="en-US" kern="1200" dirty="0" smtClean="0"/>
              <a:t>:</a:t>
            </a:r>
          </a:p>
          <a:p>
            <a:pPr marL="974725" indent="-974725">
              <a:buNone/>
            </a:pPr>
            <a:endParaRPr lang="en-US" b="1" u="sng" kern="1200" dirty="0" smtClean="0"/>
          </a:p>
          <a:p>
            <a:pPr marL="974725" indent="-974725">
              <a:buNone/>
            </a:pPr>
            <a:endParaRPr lang="en-US" b="1" u="sng" kern="1200" dirty="0" smtClean="0"/>
          </a:p>
          <a:p>
            <a:pPr marL="974725" indent="-974725">
              <a:buNone/>
            </a:pPr>
            <a:r>
              <a:rPr lang="en-US" b="1" u="sng" kern="1200" dirty="0" err="1" smtClean="0"/>
              <a:t>Algoritma</a:t>
            </a:r>
            <a:r>
              <a:rPr lang="en-US" b="1" kern="1200" dirty="0" smtClean="0"/>
              <a:t>:</a:t>
            </a:r>
          </a:p>
          <a:p>
            <a:pPr marL="974725" indent="-974725">
              <a:buNone/>
            </a:pPr>
            <a:r>
              <a:rPr lang="en-US" kern="1200" dirty="0" smtClean="0"/>
              <a:t>    </a:t>
            </a:r>
            <a:r>
              <a:rPr lang="en-US" b="1" u="sng" kern="1200" dirty="0" smtClean="0"/>
              <a:t>Input</a:t>
            </a:r>
            <a:r>
              <a:rPr lang="en-US" kern="1200" dirty="0" smtClean="0"/>
              <a:t>(</a:t>
            </a:r>
            <a:r>
              <a:rPr lang="en-US" kern="1200" dirty="0" err="1" smtClean="0"/>
              <a:t>Nilai</a:t>
            </a:r>
            <a:r>
              <a:rPr lang="en-US" kern="1200" dirty="0" smtClean="0"/>
              <a:t>)</a:t>
            </a:r>
            <a:endParaRPr lang="en-US" kern="1200" dirty="0" smtClean="0">
              <a:sym typeface="Wingdings" pitchFamily="2" charset="2"/>
            </a:endParaRP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</a:t>
            </a:r>
            <a:r>
              <a:rPr lang="en-US" b="1" u="sng" kern="1200" dirty="0" smtClean="0">
                <a:sym typeface="Wingdings" pitchFamily="2" charset="2"/>
              </a:rPr>
              <a:t>If</a:t>
            </a:r>
            <a:r>
              <a:rPr lang="en-US" kern="1200" dirty="0" smtClean="0">
                <a:sym typeface="Wingdings" pitchFamily="2" charset="2"/>
              </a:rPr>
              <a:t> (</a:t>
            </a:r>
            <a:r>
              <a:rPr lang="en-US" kern="1200" dirty="0" err="1" smtClean="0">
                <a:sym typeface="Wingdings" pitchFamily="2" charset="2"/>
              </a:rPr>
              <a:t>Nilai</a:t>
            </a:r>
            <a:r>
              <a:rPr lang="en-US" kern="1200" dirty="0" smtClean="0">
                <a:sym typeface="Wingdings" pitchFamily="2" charset="2"/>
              </a:rPr>
              <a:t> ≥ 80) </a:t>
            </a:r>
            <a:r>
              <a:rPr lang="en-US" b="1" u="sng" kern="1200" dirty="0" smtClean="0">
                <a:sym typeface="Wingdings" pitchFamily="2" charset="2"/>
              </a:rPr>
              <a:t>and</a:t>
            </a:r>
            <a:r>
              <a:rPr lang="en-US" kern="1200" dirty="0" smtClean="0">
                <a:sym typeface="Wingdings" pitchFamily="2" charset="2"/>
              </a:rPr>
              <a:t> (</a:t>
            </a:r>
            <a:r>
              <a:rPr lang="en-US" kern="1200" dirty="0" err="1" smtClean="0">
                <a:sym typeface="Wingdings" pitchFamily="2" charset="2"/>
              </a:rPr>
              <a:t>Nilai</a:t>
            </a:r>
            <a:r>
              <a:rPr lang="en-US" kern="1200" dirty="0" smtClean="0">
                <a:sym typeface="Wingdings" pitchFamily="2" charset="2"/>
              </a:rPr>
              <a:t> ≤ 100)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</a:t>
            </a:r>
            <a:r>
              <a:rPr lang="en-US" b="1" u="sng" kern="1200" dirty="0" smtClean="0">
                <a:sym typeface="Wingdings" pitchFamily="2" charset="2"/>
              </a:rPr>
              <a:t>Then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   </a:t>
            </a:r>
            <a:r>
              <a:rPr lang="en-US" kern="1200" dirty="0" err="1" smtClean="0">
                <a:sym typeface="Wingdings" pitchFamily="2" charset="2"/>
              </a:rPr>
              <a:t>Indeks</a:t>
            </a:r>
            <a:r>
              <a:rPr lang="en-US" kern="1200" dirty="0" smtClean="0">
                <a:sym typeface="Wingdings" pitchFamily="2" charset="2"/>
              </a:rPr>
              <a:t>   ‘A’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</a:t>
            </a:r>
            <a:r>
              <a:rPr lang="en-US" b="1" u="sng" kern="1200" dirty="0" smtClean="0">
                <a:sym typeface="Wingdings" pitchFamily="2" charset="2"/>
              </a:rPr>
              <a:t>Else</a:t>
            </a:r>
            <a:endParaRPr lang="en-US" b="1" kern="1200" dirty="0" smtClean="0">
              <a:sym typeface="Wingdings" pitchFamily="2" charset="2"/>
            </a:endParaRPr>
          </a:p>
          <a:p>
            <a:pPr marL="631825" indent="0">
              <a:buNone/>
            </a:pPr>
            <a:r>
              <a:rPr lang="en-US" kern="1200" dirty="0" smtClean="0">
                <a:sym typeface="Wingdings" pitchFamily="2" charset="2"/>
              </a:rPr>
              <a:t> </a:t>
            </a:r>
            <a:r>
              <a:rPr lang="en-US" b="1" u="sng" kern="1200" dirty="0" smtClean="0">
                <a:sym typeface="Wingdings" pitchFamily="2" charset="2"/>
              </a:rPr>
              <a:t>If</a:t>
            </a:r>
            <a:r>
              <a:rPr lang="en-US" kern="1200" dirty="0" smtClean="0">
                <a:sym typeface="Wingdings" pitchFamily="2" charset="2"/>
              </a:rPr>
              <a:t> (</a:t>
            </a:r>
            <a:r>
              <a:rPr lang="en-US" kern="1200" dirty="0" err="1" smtClean="0">
                <a:sym typeface="Wingdings" pitchFamily="2" charset="2"/>
              </a:rPr>
              <a:t>Nilai</a:t>
            </a:r>
            <a:r>
              <a:rPr lang="en-US" kern="1200" dirty="0" smtClean="0">
                <a:sym typeface="Wingdings" pitchFamily="2" charset="2"/>
              </a:rPr>
              <a:t> ≥ 70) </a:t>
            </a:r>
            <a:r>
              <a:rPr lang="en-US" b="1" u="sng" kern="1200" dirty="0" smtClean="0">
                <a:sym typeface="Wingdings" pitchFamily="2" charset="2"/>
              </a:rPr>
              <a:t>and</a:t>
            </a:r>
            <a:r>
              <a:rPr lang="en-US" kern="1200" dirty="0" smtClean="0">
                <a:sym typeface="Wingdings" pitchFamily="2" charset="2"/>
              </a:rPr>
              <a:t> (</a:t>
            </a:r>
            <a:r>
              <a:rPr lang="en-US" kern="1200" dirty="0" err="1" smtClean="0">
                <a:sym typeface="Wingdings" pitchFamily="2" charset="2"/>
              </a:rPr>
              <a:t>Nilai</a:t>
            </a:r>
            <a:r>
              <a:rPr lang="en-US" kern="1200" dirty="0" smtClean="0">
                <a:sym typeface="Wingdings" pitchFamily="2" charset="2"/>
              </a:rPr>
              <a:t> ≤ 79)</a:t>
            </a:r>
          </a:p>
          <a:p>
            <a:pPr marL="974725">
              <a:buNone/>
            </a:pPr>
            <a:r>
              <a:rPr lang="en-US" kern="1200" dirty="0" smtClean="0">
                <a:sym typeface="Wingdings" pitchFamily="2" charset="2"/>
              </a:rPr>
              <a:t>     </a:t>
            </a:r>
            <a:r>
              <a:rPr lang="en-US" b="1" u="sng" kern="1200" dirty="0" smtClean="0">
                <a:sym typeface="Wingdings" pitchFamily="2" charset="2"/>
              </a:rPr>
              <a:t>Then</a:t>
            </a:r>
          </a:p>
          <a:p>
            <a:pPr marL="974725">
              <a:buNone/>
            </a:pPr>
            <a:r>
              <a:rPr lang="en-US" kern="1200" dirty="0" smtClean="0">
                <a:sym typeface="Wingdings" pitchFamily="2" charset="2"/>
              </a:rPr>
              <a:t>        </a:t>
            </a:r>
            <a:r>
              <a:rPr lang="en-US" kern="1200" dirty="0" err="1" smtClean="0">
                <a:sym typeface="Wingdings" pitchFamily="2" charset="2"/>
              </a:rPr>
              <a:t>Indeks</a:t>
            </a:r>
            <a:r>
              <a:rPr lang="en-US" kern="1200" dirty="0" smtClean="0">
                <a:sym typeface="Wingdings" pitchFamily="2" charset="2"/>
              </a:rPr>
              <a:t>   ‘B’</a:t>
            </a:r>
            <a:endParaRPr lang="en-US" kern="12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001000" cy="685800"/>
          </a:xfrm>
        </p:spPr>
        <p:txBody>
          <a:bodyPr/>
          <a:lstStyle/>
          <a:p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Penyelesaian</a:t>
            </a:r>
            <a:endParaRPr lang="id-ID" sz="2800" dirty="0">
              <a:solidFill>
                <a:srgbClr val="CCFF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514600" cy="304800"/>
          </a:xfrm>
        </p:spPr>
        <p:txBody>
          <a:bodyPr/>
          <a:lstStyle/>
          <a:p>
            <a:r>
              <a:rPr lang="en-US" dirty="0" err="1" smtClean="0">
                <a:solidFill>
                  <a:srgbClr val="CCFF99"/>
                </a:solidFill>
              </a:rPr>
              <a:t>Algoritma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dan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Pemrograman</a:t>
            </a:r>
            <a:endParaRPr lang="en-US" dirty="0">
              <a:solidFill>
                <a:srgbClr val="CCFF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19704" y="6324600"/>
            <a:ext cx="3619496" cy="3048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CCFF99"/>
                </a:solidFill>
              </a:rPr>
              <a:t>Program </a:t>
            </a:r>
            <a:r>
              <a:rPr lang="en-US" dirty="0" err="1" smtClean="0">
                <a:solidFill>
                  <a:srgbClr val="CCFF99"/>
                </a:solidFill>
              </a:rPr>
              <a:t>Studi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Teknik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Informatika</a:t>
            </a:r>
            <a:endParaRPr lang="en-US" dirty="0">
              <a:solidFill>
                <a:srgbClr val="CCFF99"/>
              </a:solidFill>
            </a:endParaRPr>
          </a:p>
        </p:txBody>
      </p:sp>
      <p:pic>
        <p:nvPicPr>
          <p:cNvPr id="7" name="Picture 6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90" y="46220"/>
            <a:ext cx="838200" cy="838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57376" y="1338264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Andalus" pitchFamily="18" charset="-78"/>
              </a:rPr>
              <a:t>User </a:t>
            </a:r>
            <a:r>
              <a:rPr lang="en-US" sz="1800" dirty="0" err="1" smtClean="0">
                <a:latin typeface="+mn-lt"/>
                <a:cs typeface="Andalus" pitchFamily="18" charset="-78"/>
              </a:rPr>
              <a:t>memasukkan</a:t>
            </a:r>
            <a:r>
              <a:rPr lang="en-US" sz="1800" dirty="0" smtClean="0">
                <a:latin typeface="+mn-lt"/>
                <a:cs typeface="Andalus" pitchFamily="18" charset="-78"/>
              </a:rPr>
              <a:t> </a:t>
            </a:r>
            <a:r>
              <a:rPr lang="en-US" sz="1800" dirty="0" err="1" smtClean="0">
                <a:latin typeface="+mn-lt"/>
                <a:cs typeface="Andalus" pitchFamily="18" charset="-78"/>
              </a:rPr>
              <a:t>sebuah</a:t>
            </a:r>
            <a:r>
              <a:rPr lang="en-US" sz="1800" dirty="0" smtClean="0">
                <a:latin typeface="+mn-lt"/>
                <a:cs typeface="Andalus" pitchFamily="18" charset="-78"/>
              </a:rPr>
              <a:t> </a:t>
            </a:r>
            <a:r>
              <a:rPr lang="en-US" sz="1800" dirty="0" err="1" smtClean="0">
                <a:latin typeface="+mn-lt"/>
                <a:cs typeface="Andalus" pitchFamily="18" charset="-78"/>
              </a:rPr>
              <a:t>Nilai</a:t>
            </a:r>
            <a:r>
              <a:rPr lang="en-US" sz="1800" dirty="0" smtClean="0">
                <a:latin typeface="+mn-lt"/>
                <a:cs typeface="Andalus" pitchFamily="18" charset="-78"/>
              </a:rPr>
              <a:t>}</a:t>
            </a:r>
            <a:endParaRPr lang="en-US" sz="18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71664" y="1646608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+mn-lt"/>
                <a:cs typeface="Andalus" pitchFamily="18" charset="-78"/>
              </a:rPr>
              <a:t>menampilkan</a:t>
            </a:r>
            <a:r>
              <a:rPr lang="en-US" sz="1800" dirty="0" smtClean="0">
                <a:latin typeface="+mn-lt"/>
                <a:cs typeface="Andalus" pitchFamily="18" charset="-78"/>
              </a:rPr>
              <a:t> </a:t>
            </a:r>
            <a:r>
              <a:rPr lang="en-US" sz="1800" dirty="0" err="1" smtClean="0">
                <a:latin typeface="+mn-lt"/>
                <a:cs typeface="Andalus" pitchFamily="18" charset="-78"/>
              </a:rPr>
              <a:t>Indeks</a:t>
            </a:r>
            <a:r>
              <a:rPr lang="en-US" sz="1800" dirty="0" smtClean="0">
                <a:latin typeface="+mn-lt"/>
                <a:cs typeface="Andalus" pitchFamily="18" charset="-78"/>
              </a:rPr>
              <a:t> </a:t>
            </a:r>
            <a:r>
              <a:rPr lang="en-US" sz="1800" dirty="0" err="1" smtClean="0">
                <a:latin typeface="+mn-lt"/>
                <a:cs typeface="Andalus" pitchFamily="18" charset="-78"/>
              </a:rPr>
              <a:t>Nilai</a:t>
            </a:r>
            <a:r>
              <a:rPr lang="en-US" sz="1800" dirty="0" smtClean="0">
                <a:latin typeface="+mn-lt"/>
                <a:cs typeface="Andalus" pitchFamily="18" charset="-78"/>
              </a:rPr>
              <a:t>}</a:t>
            </a:r>
            <a:endParaRPr lang="en-US" sz="1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49050" y="2362200"/>
            <a:ext cx="2437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+mn-lt"/>
                <a:cs typeface="Andalus" pitchFamily="18" charset="-78"/>
              </a:rPr>
              <a:t>Nilai</a:t>
            </a:r>
            <a:r>
              <a:rPr lang="en-US" sz="1800" dirty="0" smtClean="0">
                <a:latin typeface="+mn-lt"/>
                <a:cs typeface="Andalus" pitchFamily="18" charset="-78"/>
              </a:rPr>
              <a:t> 	: </a:t>
            </a:r>
            <a:r>
              <a:rPr lang="en-US" sz="1800" b="1" u="sng" dirty="0" smtClean="0">
                <a:latin typeface="+mn-lt"/>
                <a:cs typeface="Andalus" pitchFamily="18" charset="-78"/>
              </a:rPr>
              <a:t>integer</a:t>
            </a:r>
            <a:endParaRPr lang="en-US" sz="1800" b="1" u="sng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47800" y="2678668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+mn-lt"/>
                <a:cs typeface="Andalus" pitchFamily="18" charset="-78"/>
              </a:rPr>
              <a:t>Indeks</a:t>
            </a:r>
            <a:r>
              <a:rPr lang="en-US" sz="1800" dirty="0" smtClean="0">
                <a:latin typeface="+mn-lt"/>
                <a:cs typeface="Andalus" pitchFamily="18" charset="-78"/>
              </a:rPr>
              <a:t> 	: </a:t>
            </a:r>
            <a:r>
              <a:rPr lang="en-US" sz="1800" b="1" u="sng" dirty="0" smtClean="0">
                <a:latin typeface="+mn-lt"/>
                <a:cs typeface="Andalus" pitchFamily="18" charset="-78"/>
              </a:rPr>
              <a:t>char</a:t>
            </a:r>
            <a:r>
              <a:rPr lang="en-US" sz="1800" b="1" dirty="0" smtClean="0">
                <a:latin typeface="+mn-lt"/>
                <a:cs typeface="Andalus" pitchFamily="18" charset="-78"/>
              </a:rPr>
              <a:t>		</a:t>
            </a:r>
            <a:r>
              <a:rPr lang="en-US" sz="1800" dirty="0" smtClean="0">
                <a:latin typeface="+mn-lt"/>
                <a:cs typeface="Andalus" pitchFamily="18" charset="-78"/>
              </a:rPr>
              <a:t>{</a:t>
            </a:r>
            <a:r>
              <a:rPr lang="en-US" sz="1800" dirty="0" err="1" smtClean="0">
                <a:latin typeface="+mn-lt"/>
                <a:cs typeface="Andalus" pitchFamily="18" charset="-78"/>
              </a:rPr>
              <a:t>Indeks</a:t>
            </a:r>
            <a:r>
              <a:rPr lang="en-US" sz="1800" dirty="0" smtClean="0">
                <a:latin typeface="+mn-lt"/>
                <a:cs typeface="Andalus" pitchFamily="18" charset="-78"/>
              </a:rPr>
              <a:t> </a:t>
            </a:r>
            <a:r>
              <a:rPr lang="en-US" sz="1800" dirty="0" err="1" smtClean="0">
                <a:latin typeface="+mn-lt"/>
                <a:cs typeface="Andalus" pitchFamily="18" charset="-78"/>
              </a:rPr>
              <a:t>Nilai</a:t>
            </a:r>
            <a:r>
              <a:rPr lang="en-US" sz="1800" dirty="0" smtClean="0">
                <a:latin typeface="+mn-lt"/>
                <a:cs typeface="Andalus" pitchFamily="18" charset="-78"/>
              </a:rPr>
              <a:t>}</a:t>
            </a:r>
            <a:endParaRPr lang="en-US" sz="1800" u="sng" dirty="0">
              <a:latin typeface="+mn-lt"/>
            </a:endParaRPr>
          </a:p>
        </p:txBody>
      </p:sp>
      <p:sp>
        <p:nvSpPr>
          <p:cNvPr id="12" name="Action Button: Forward or Next 11">
            <a:hlinkClick r:id="" action="ppaction://hlinkshowjump?jump=nextslide" highlightClick="1"/>
          </p:cNvPr>
          <p:cNvSpPr/>
          <p:nvPr/>
        </p:nvSpPr>
        <p:spPr>
          <a:xfrm>
            <a:off x="7848600" y="5867400"/>
            <a:ext cx="4572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ction Button: End 1">
            <a:hlinkClick r:id="" action="ppaction://noaction" highlightClick="1"/>
          </p:cNvPr>
          <p:cNvSpPr/>
          <p:nvPr/>
        </p:nvSpPr>
        <p:spPr>
          <a:xfrm>
            <a:off x="7162800" y="5867400"/>
            <a:ext cx="533400" cy="304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4" grpId="0"/>
      <p:bldP spid="8" grpId="0"/>
      <p:bldP spid="9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001000" cy="685800"/>
          </a:xfrm>
        </p:spPr>
        <p:txBody>
          <a:bodyPr/>
          <a:lstStyle/>
          <a:p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Penyelesaian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(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lanjutan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)</a:t>
            </a:r>
            <a:endParaRPr lang="id-ID" sz="2800" dirty="0">
              <a:solidFill>
                <a:srgbClr val="CCFF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514600" cy="304800"/>
          </a:xfrm>
        </p:spPr>
        <p:txBody>
          <a:bodyPr/>
          <a:lstStyle/>
          <a:p>
            <a:r>
              <a:rPr lang="en-US" dirty="0" err="1" smtClean="0">
                <a:solidFill>
                  <a:srgbClr val="CCFF99"/>
                </a:solidFill>
              </a:rPr>
              <a:t>Algoritma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dan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Pemrograman</a:t>
            </a:r>
            <a:endParaRPr lang="en-US" dirty="0">
              <a:solidFill>
                <a:srgbClr val="CCFF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19704" y="6324600"/>
            <a:ext cx="3619496" cy="3048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CCFF99"/>
                </a:solidFill>
              </a:rPr>
              <a:t>Program </a:t>
            </a:r>
            <a:r>
              <a:rPr lang="en-US" dirty="0" err="1" smtClean="0">
                <a:solidFill>
                  <a:srgbClr val="CCFF99"/>
                </a:solidFill>
              </a:rPr>
              <a:t>Studi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Teknik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Informatika</a:t>
            </a:r>
            <a:endParaRPr lang="en-US" dirty="0">
              <a:solidFill>
                <a:srgbClr val="CCFF99"/>
              </a:solidFill>
            </a:endParaRPr>
          </a:p>
        </p:txBody>
      </p:sp>
      <p:pic>
        <p:nvPicPr>
          <p:cNvPr id="7" name="Picture 6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90" y="46220"/>
            <a:ext cx="838200" cy="838200"/>
          </a:xfrm>
          <a:prstGeom prst="rect">
            <a:avLst/>
          </a:prstGeom>
        </p:spPr>
      </p:pic>
      <p:sp>
        <p:nvSpPr>
          <p:cNvPr id="13" name="Content Placeholder 3"/>
          <p:cNvSpPr>
            <a:spLocks noGrp="1"/>
          </p:cNvSpPr>
          <p:nvPr>
            <p:ph idx="1"/>
          </p:nvPr>
        </p:nvSpPr>
        <p:spPr>
          <a:xfrm>
            <a:off x="1219200" y="914400"/>
            <a:ext cx="7772400" cy="4419600"/>
          </a:xfrm>
        </p:spPr>
        <p:txBody>
          <a:bodyPr/>
          <a:lstStyle/>
          <a:p>
            <a:pPr marL="974725" indent="7938">
              <a:buNone/>
            </a:pPr>
            <a:r>
              <a:rPr lang="en-US" b="1" u="sng" kern="1200" dirty="0" smtClean="0">
                <a:sym typeface="Wingdings" pitchFamily="2" charset="2"/>
              </a:rPr>
              <a:t>Else</a:t>
            </a:r>
            <a:endParaRPr lang="en-US" b="1" kern="1200" dirty="0" smtClean="0">
              <a:sym typeface="Wingdings" pitchFamily="2" charset="2"/>
            </a:endParaRP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  	   </a:t>
            </a:r>
            <a:r>
              <a:rPr lang="en-US" b="1" u="sng" kern="1200" dirty="0" smtClean="0">
                <a:sym typeface="Wingdings" pitchFamily="2" charset="2"/>
              </a:rPr>
              <a:t>If</a:t>
            </a:r>
            <a:r>
              <a:rPr lang="en-US" kern="1200" dirty="0" smtClean="0">
                <a:sym typeface="Wingdings" pitchFamily="2" charset="2"/>
              </a:rPr>
              <a:t> (</a:t>
            </a:r>
            <a:r>
              <a:rPr lang="en-US" kern="1200" dirty="0" err="1" smtClean="0">
                <a:sym typeface="Wingdings" pitchFamily="2" charset="2"/>
              </a:rPr>
              <a:t>Nilai</a:t>
            </a:r>
            <a:r>
              <a:rPr lang="en-US" kern="1200" dirty="0" smtClean="0">
                <a:sym typeface="Wingdings" pitchFamily="2" charset="2"/>
              </a:rPr>
              <a:t> ≥ 60) </a:t>
            </a:r>
            <a:r>
              <a:rPr lang="en-US" b="1" u="sng" kern="1200" dirty="0" smtClean="0">
                <a:sym typeface="Wingdings" pitchFamily="2" charset="2"/>
              </a:rPr>
              <a:t>and</a:t>
            </a:r>
            <a:r>
              <a:rPr lang="en-US" kern="1200" dirty="0" smtClean="0">
                <a:sym typeface="Wingdings" pitchFamily="2" charset="2"/>
              </a:rPr>
              <a:t> (</a:t>
            </a:r>
            <a:r>
              <a:rPr lang="en-US" kern="1200" dirty="0" err="1" smtClean="0">
                <a:sym typeface="Wingdings" pitchFamily="2" charset="2"/>
              </a:rPr>
              <a:t>Nilai</a:t>
            </a:r>
            <a:r>
              <a:rPr lang="en-US" kern="1200" dirty="0" smtClean="0">
                <a:sym typeface="Wingdings" pitchFamily="2" charset="2"/>
              </a:rPr>
              <a:t> ≤ 69)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               </a:t>
            </a:r>
            <a:r>
              <a:rPr lang="en-US" b="1" u="sng" kern="1200" dirty="0" smtClean="0">
                <a:sym typeface="Wingdings" pitchFamily="2" charset="2"/>
              </a:rPr>
              <a:t>Then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                  </a:t>
            </a:r>
            <a:r>
              <a:rPr lang="en-US" kern="1200" dirty="0" err="1" smtClean="0">
                <a:sym typeface="Wingdings" pitchFamily="2" charset="2"/>
              </a:rPr>
              <a:t>Indeks</a:t>
            </a:r>
            <a:r>
              <a:rPr lang="en-US" kern="1200" dirty="0" smtClean="0">
                <a:sym typeface="Wingdings" pitchFamily="2" charset="2"/>
              </a:rPr>
              <a:t>   ‘C’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               </a:t>
            </a:r>
            <a:r>
              <a:rPr lang="en-US" b="1" u="sng" kern="1200" dirty="0" smtClean="0">
                <a:sym typeface="Wingdings" pitchFamily="2" charset="2"/>
              </a:rPr>
              <a:t>Else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                  </a:t>
            </a:r>
            <a:r>
              <a:rPr lang="en-US" b="1" u="sng" kern="1200" dirty="0" smtClean="0">
                <a:sym typeface="Wingdings" pitchFamily="2" charset="2"/>
              </a:rPr>
              <a:t>If</a:t>
            </a:r>
            <a:r>
              <a:rPr lang="en-US" kern="1200" dirty="0" smtClean="0">
                <a:sym typeface="Wingdings" pitchFamily="2" charset="2"/>
              </a:rPr>
              <a:t> (</a:t>
            </a:r>
            <a:r>
              <a:rPr lang="en-US" kern="1200" dirty="0" err="1" smtClean="0">
                <a:sym typeface="Wingdings" pitchFamily="2" charset="2"/>
              </a:rPr>
              <a:t>Nilai</a:t>
            </a:r>
            <a:r>
              <a:rPr lang="en-US" kern="1200" dirty="0" smtClean="0">
                <a:sym typeface="Wingdings" pitchFamily="2" charset="2"/>
              </a:rPr>
              <a:t> ≥ 50) </a:t>
            </a:r>
            <a:r>
              <a:rPr lang="en-US" b="1" u="sng" kern="1200" dirty="0" smtClean="0">
                <a:sym typeface="Wingdings" pitchFamily="2" charset="2"/>
              </a:rPr>
              <a:t>and</a:t>
            </a:r>
            <a:r>
              <a:rPr lang="en-US" kern="1200" dirty="0" smtClean="0">
                <a:sym typeface="Wingdings" pitchFamily="2" charset="2"/>
              </a:rPr>
              <a:t> (</a:t>
            </a:r>
            <a:r>
              <a:rPr lang="en-US" kern="1200" dirty="0" err="1" smtClean="0">
                <a:sym typeface="Wingdings" pitchFamily="2" charset="2"/>
              </a:rPr>
              <a:t>Nilai</a:t>
            </a:r>
            <a:r>
              <a:rPr lang="en-US" kern="1200" dirty="0" smtClean="0">
                <a:sym typeface="Wingdings" pitchFamily="2" charset="2"/>
              </a:rPr>
              <a:t> ≤ 59)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                     </a:t>
            </a:r>
            <a:r>
              <a:rPr lang="en-US" b="1" u="sng" kern="1200" dirty="0" smtClean="0">
                <a:sym typeface="Wingdings" pitchFamily="2" charset="2"/>
              </a:rPr>
              <a:t>Then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                        </a:t>
            </a:r>
            <a:r>
              <a:rPr lang="en-US" kern="1200" dirty="0" err="1" smtClean="0">
                <a:sym typeface="Wingdings" pitchFamily="2" charset="2"/>
              </a:rPr>
              <a:t>Indeks</a:t>
            </a:r>
            <a:r>
              <a:rPr lang="en-US" kern="1200" dirty="0" smtClean="0">
                <a:sym typeface="Wingdings" pitchFamily="2" charset="2"/>
              </a:rPr>
              <a:t>   ‘D’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	            </a:t>
            </a:r>
            <a:r>
              <a:rPr lang="en-US" b="1" u="sng" kern="1200" dirty="0" smtClean="0">
                <a:sym typeface="Wingdings" pitchFamily="2" charset="2"/>
              </a:rPr>
              <a:t>Else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	              </a:t>
            </a:r>
            <a:r>
              <a:rPr lang="en-US" kern="1200" dirty="0" err="1" smtClean="0">
                <a:sym typeface="Wingdings" pitchFamily="2" charset="2"/>
              </a:rPr>
              <a:t>Indeks</a:t>
            </a:r>
            <a:r>
              <a:rPr lang="en-US" kern="1200" dirty="0" smtClean="0">
                <a:sym typeface="Wingdings" pitchFamily="2" charset="2"/>
              </a:rPr>
              <a:t>   ‘E’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                  </a:t>
            </a:r>
            <a:r>
              <a:rPr lang="en-US" b="1" u="sng" kern="1200" dirty="0" err="1" smtClean="0">
                <a:sym typeface="Wingdings" pitchFamily="2" charset="2"/>
              </a:rPr>
              <a:t>EndIf</a:t>
            </a:r>
            <a:endParaRPr lang="en-US" b="1" u="sng" kern="1200" dirty="0" smtClean="0">
              <a:sym typeface="Wingdings" pitchFamily="2" charset="2"/>
            </a:endParaRPr>
          </a:p>
          <a:p>
            <a:pPr marL="974725" indent="-974725">
              <a:buNone/>
            </a:pPr>
            <a:r>
              <a:rPr lang="en-US" b="1" kern="1200" dirty="0" smtClean="0">
                <a:sym typeface="Wingdings" pitchFamily="2" charset="2"/>
              </a:rPr>
              <a:t>                    </a:t>
            </a:r>
            <a:r>
              <a:rPr lang="en-US" b="1" u="sng" kern="1200" dirty="0" err="1" smtClean="0">
                <a:sym typeface="Wingdings" pitchFamily="2" charset="2"/>
              </a:rPr>
              <a:t>EndIf</a:t>
            </a:r>
            <a:endParaRPr lang="en-US" b="1" u="sng" kern="1200" dirty="0" smtClean="0">
              <a:sym typeface="Wingdings" pitchFamily="2" charset="2"/>
            </a:endParaRPr>
          </a:p>
          <a:p>
            <a:pPr marL="631825" indent="0">
              <a:buNone/>
            </a:pPr>
            <a:r>
              <a:rPr lang="en-US" b="1" u="sng" kern="1200" dirty="0" err="1" smtClean="0">
                <a:sym typeface="Wingdings" pitchFamily="2" charset="2"/>
              </a:rPr>
              <a:t>EndIf</a:t>
            </a:r>
            <a:endParaRPr lang="en-US" u="sng" kern="1200" dirty="0" smtClean="0">
              <a:sym typeface="Wingdings" pitchFamily="2" charset="2"/>
            </a:endParaRP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</a:t>
            </a:r>
            <a:r>
              <a:rPr lang="en-US" b="1" u="sng" kern="1200" dirty="0" err="1" smtClean="0">
                <a:sym typeface="Wingdings" pitchFamily="2" charset="2"/>
              </a:rPr>
              <a:t>EndIf</a:t>
            </a:r>
            <a:endParaRPr lang="en-US" b="1" u="sng" kern="1200" dirty="0" smtClean="0">
              <a:sym typeface="Wingdings" pitchFamily="2" charset="2"/>
            </a:endParaRP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</a:t>
            </a:r>
            <a:r>
              <a:rPr lang="en-US" b="1" u="sng" kern="1200" dirty="0" smtClean="0">
                <a:sym typeface="Wingdings" pitchFamily="2" charset="2"/>
              </a:rPr>
              <a:t>Output</a:t>
            </a:r>
            <a:r>
              <a:rPr lang="en-US" kern="1200" dirty="0" smtClean="0">
                <a:sym typeface="Wingdings" pitchFamily="2" charset="2"/>
              </a:rPr>
              <a:t>(</a:t>
            </a:r>
            <a:r>
              <a:rPr lang="en-US" kern="1200" dirty="0" err="1" smtClean="0">
                <a:sym typeface="Wingdings" pitchFamily="2" charset="2"/>
              </a:rPr>
              <a:t>Indeks</a:t>
            </a:r>
            <a:r>
              <a:rPr lang="en-US" kern="1200" dirty="0" smtClean="0">
                <a:sym typeface="Wingdings" pitchFamily="2" charset="2"/>
              </a:rPr>
              <a:t>)        </a:t>
            </a:r>
            <a:endParaRPr lang="en-US" kern="1200" dirty="0" smtClean="0"/>
          </a:p>
        </p:txBody>
      </p:sp>
      <p:sp>
        <p:nvSpPr>
          <p:cNvPr id="8" name="Action Button: Back or Previous 7">
            <a:hlinkClick r:id="" action="ppaction://hlinkshowjump?jump=previousslide" highlightClick="1"/>
          </p:cNvPr>
          <p:cNvSpPr/>
          <p:nvPr/>
        </p:nvSpPr>
        <p:spPr>
          <a:xfrm>
            <a:off x="8382000" y="5867400"/>
            <a:ext cx="4572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5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5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5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5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5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5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5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5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5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500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500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500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7239000" cy="5181600"/>
          </a:xfrm>
        </p:spPr>
        <p:txBody>
          <a:bodyPr/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dirty="0" smtClean="0">
                <a:latin typeface="Andalus" pitchFamily="18" charset="-78"/>
                <a:cs typeface="Andalus" pitchFamily="18" charset="-78"/>
              </a:rPr>
              <a:t>SELESAI</a:t>
            </a:r>
          </a:p>
          <a:p>
            <a:pPr algn="ctr">
              <a:buNone/>
            </a:pPr>
            <a:r>
              <a:rPr lang="en-US" sz="5400" dirty="0" smtClean="0">
                <a:solidFill>
                  <a:srgbClr val="00B050"/>
                </a:solidFill>
                <a:latin typeface="Blackadder ITC" pitchFamily="82" charset="0"/>
                <a:cs typeface="Arabic Typesetting" pitchFamily="66" charset="-78"/>
              </a:rPr>
              <a:t>Alhamdulillah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rgbClr val="C00000"/>
                </a:solidFill>
                <a:sym typeface="Wingdings" pitchFamily="2" charset="2"/>
              </a:rPr>
              <a:t>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514600" cy="304800"/>
          </a:xfrm>
        </p:spPr>
        <p:txBody>
          <a:bodyPr/>
          <a:lstStyle/>
          <a:p>
            <a:r>
              <a:rPr lang="en-US" dirty="0" err="1" smtClean="0">
                <a:solidFill>
                  <a:srgbClr val="CCFF99"/>
                </a:solidFill>
              </a:rPr>
              <a:t>Algoritma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dan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Pemrograman</a:t>
            </a:r>
            <a:endParaRPr lang="en-US" dirty="0">
              <a:solidFill>
                <a:srgbClr val="CCFF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19704" y="6324600"/>
            <a:ext cx="3619496" cy="3048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CCFF99"/>
                </a:solidFill>
              </a:rPr>
              <a:t>Program </a:t>
            </a:r>
            <a:r>
              <a:rPr lang="en-US" dirty="0" err="1" smtClean="0">
                <a:solidFill>
                  <a:srgbClr val="CCFF99"/>
                </a:solidFill>
              </a:rPr>
              <a:t>Studi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Teknik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Informatika</a:t>
            </a:r>
            <a:endParaRPr lang="en-US" dirty="0">
              <a:solidFill>
                <a:srgbClr val="CCFF99"/>
              </a:solidFill>
            </a:endParaRPr>
          </a:p>
        </p:txBody>
      </p:sp>
      <p:pic>
        <p:nvPicPr>
          <p:cNvPr id="6" name="Picture 5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90" y="46220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PP_SFUSI_PRT_3AM">
  <a:themeElements>
    <a:clrScheme name="">
      <a:dk1>
        <a:srgbClr val="000000"/>
      </a:dk1>
      <a:lt1>
        <a:srgbClr val="B2B2B2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5D5D5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PPP_SFUSI_PRT_3AM</Template>
  <TotalTime>2611</TotalTime>
  <Words>354</Words>
  <Application>Microsoft Office PowerPoint</Application>
  <PresentationFormat>On-screen Show (4:3)</PresentationFormat>
  <Paragraphs>124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Andalus</vt:lpstr>
      <vt:lpstr>Arabic Typesetting</vt:lpstr>
      <vt:lpstr>Arial</vt:lpstr>
      <vt:lpstr>Baskerville Old Face</vt:lpstr>
      <vt:lpstr>Blackadder ITC</vt:lpstr>
      <vt:lpstr>Calibri</vt:lpstr>
      <vt:lpstr>Times New Roman</vt:lpstr>
      <vt:lpstr>Verdana</vt:lpstr>
      <vt:lpstr>Wingdings</vt:lpstr>
      <vt:lpstr>PPP_SFUSI_PRT_3AM</vt:lpstr>
      <vt:lpstr>Algoritma dan Pemrograman  STRUKTUR PEMILIHAN (SELECTION) lanjutan</vt:lpstr>
      <vt:lpstr> Analisis Terhadap Dua Kasus</vt:lpstr>
      <vt:lpstr>Contoh Kasus</vt:lpstr>
      <vt:lpstr> Analisis Terhadap Banyak Kasus</vt:lpstr>
      <vt:lpstr> Latihan Soal</vt:lpstr>
      <vt:lpstr>Penyelesaian</vt:lpstr>
      <vt:lpstr>Penyelesaian (lanjutan)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MB</dc:creator>
  <cp:lastModifiedBy>Tati Harihayati</cp:lastModifiedBy>
  <cp:revision>293</cp:revision>
  <dcterms:created xsi:type="dcterms:W3CDTF">2010-08-31T04:22:45Z</dcterms:created>
  <dcterms:modified xsi:type="dcterms:W3CDTF">2015-09-28T01:41:33Z</dcterms:modified>
</cp:coreProperties>
</file>